
<file path=[Content_Types].xml><?xml version="1.0" encoding="utf-8"?>
<Types xmlns="http://schemas.openxmlformats.org/package/2006/content-types">
  <Override PartName="/docProps/core.xml" ContentType="application/vnd.openxmlformats-package.core-properties+xml"/>
  <Default Extension="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Default Extension="xml" ContentType="application/xml"/>
  <Override PartName="/docProps/app.xml" ContentType="application/vnd.openxmlformats-officedocument.extended-properties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2.xml" ContentType="application/vnd.openxmlformats-officedocument.presentationml.slideLayout+xml"/>
  <Default Extension="bin" ContentType="application/vnd.openxmlformats-officedocument.presentationml.printerSettings"/>
  <Default Extension="jpeg" ContentType="image/jpeg"/>
  <Override PartName="/ppt/slideLayouts/slideLayout4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</p:sldIdLst>
  <p:sldSz cx="7559293" cy="10693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78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
<Relationships xmlns="http://schemas.openxmlformats.org/package/2006/relationships">
	<Relationship Id="rId3" Type="http://schemas.openxmlformats.org/officeDocument/2006/relationships/printerSettings" Target="printerSettings/printerSettings1.bin"/>
	<Relationship Id="rId4" Type="http://schemas.openxmlformats.org/officeDocument/2006/relationships/presProps" Target="presProps.xml"/>
	<Relationship Id="rId5" Type="http://schemas.openxmlformats.org/officeDocument/2006/relationships/viewProps" Target="viewProps.xml"/>
	<Relationship Id="rId6" Type="http://schemas.openxmlformats.org/officeDocument/2006/relationships/theme" Target="theme/theme1.xml"/>
	<Relationship Id="rId7" Type="http://schemas.openxmlformats.org/officeDocument/2006/relationships/tableStyles" Target="tableStyles.xml"/>
	<Relationship Id="rId1" Type="http://schemas.openxmlformats.org/officeDocument/2006/relationships/slideMaster" Target="slideMasters/slideMaster1.xml"/>
	<Relationship Id="rId8" Type="http://schemas.openxmlformats.org/officeDocument/2006/relationships/slide" Target="slides/slide1.xml"/>
	<Relationship Id="rId9" Type="http://schemas.openxmlformats.org/officeDocument/2006/relationships/slide" Target="slides/slide2.xml"/>
	<Relationship Id="rId10" Type="http://schemas.openxmlformats.org/officeDocument/2006/relationships/slide" Target="slides/slide3.xml"/>
	<Relationship Id="rId11" Type="http://schemas.openxmlformats.org/officeDocument/2006/relationships/slide" Target="slides/slide4.xml"/>
	<Relationship Id="rId12" Type="http://schemas.openxmlformats.org/officeDocument/2006/relationships/slide" Target="slides/slide5.xml"/>
	<Relationship Id="rId13" Type="http://schemas.openxmlformats.org/officeDocument/2006/relationships/slide" Target="slides/slide6.xml"/>
	<Relationship Id="rId14" Type="http://schemas.openxmlformats.org/officeDocument/2006/relationships/slide" Target="slides/slide7.xml"/>
	<Relationship Id="rId15" Type="http://schemas.openxmlformats.org/officeDocument/2006/relationships/slide" Target="slides/slide8.xml"/>
	<Relationship Id="rId16" Type="http://schemas.openxmlformats.org/officeDocument/2006/relationships/slide" Target="slides/slide9.xml"/>
	<Relationship Id="rId17" Type="http://schemas.openxmlformats.org/officeDocument/2006/relationships/slide" Target="slides/slide10.xml"/>
	<Relationship Id="rId18" Type="http://schemas.openxmlformats.org/officeDocument/2006/relationships/slide" Target="slides/slide11.xml"/>
	<Relationship Id="rId19" Type="http://schemas.openxmlformats.org/officeDocument/2006/relationships/slide" Target="slides/slide12.xml"/>
	<Relationship Id="rId20" Type="http://schemas.openxmlformats.org/officeDocument/2006/relationships/slide" Target="slides/slide13.xml"/>
	<Relationship Id="rId21" Type="http://schemas.openxmlformats.org/officeDocument/2006/relationships/slide" Target="slides/slide14.xml"/>
	<Relationship Id="rId22" Type="http://schemas.openxmlformats.org/officeDocument/2006/relationships/slide" Target="slides/slide15.xml"/>
	<Relationship Id="rId23" Type="http://schemas.openxmlformats.org/officeDocument/2006/relationships/slide" Target="slides/slide16.xml"/>
	<Relationship Id="rId24" Type="http://schemas.openxmlformats.org/officeDocument/2006/relationships/slide" Target="slides/slide17.xml"/>
	<Relationship Id="rId25" Type="http://schemas.openxmlformats.org/officeDocument/2006/relationships/slide" Target="slides/slide18.xml"/>
	<Relationship Id="rId26" Type="http://schemas.openxmlformats.org/officeDocument/2006/relationships/slide" Target="slides/slide19.xml"/>
	<Relationship Id="rId27" Type="http://schemas.openxmlformats.org/officeDocument/2006/relationships/slide" Target="slides/slide20.xml"/>
	<Relationship Id="rId28" Type="http://schemas.openxmlformats.org/officeDocument/2006/relationships/slide" Target="slides/slide21.xml"/>
	<Relationship Id="rId29" Type="http://schemas.openxmlformats.org/officeDocument/2006/relationships/slide" Target="slides/slide22.xml"/>
	<Relationship Id="rId30" Type="http://schemas.openxmlformats.org/officeDocument/2006/relationships/slide" Target="slides/slide23.xml"/>
	<Relationship Id="rId31" Type="http://schemas.openxmlformats.org/officeDocument/2006/relationships/slide" Target="slides/slide24.xml"/>
	<Relationship Id="rId32" Type="http://schemas.openxmlformats.org/officeDocument/2006/relationships/slide" Target="slides/slide25.xml"/>
	<Relationship Id="rId33" Type="http://schemas.openxmlformats.org/officeDocument/2006/relationships/slide" Target="slides/slide26.xml"/>
	<Relationship Id="rId34" Type="http://schemas.openxmlformats.org/officeDocument/2006/relationships/slide" Target="slides/slide27.xml"/>
	<Relationship Id="rId35" Type="http://schemas.openxmlformats.org/officeDocument/2006/relationships/slide" Target="slides/slide28.xml"/>
	<Relationship Id="rId36" Type="http://schemas.openxmlformats.org/officeDocument/2006/relationships/slide" Target="slides/slide29.xml"/>
	<Relationship Id="rId37" Type="http://schemas.openxmlformats.org/officeDocument/2006/relationships/slide" Target="slides/slide30.xml"/>
	<Relationship Id="rId38" Type="http://schemas.openxmlformats.org/officeDocument/2006/relationships/slide" Target="slides/slide31.xml"/>
	<Relationship Id="rId39" Type="http://schemas.openxmlformats.org/officeDocument/2006/relationships/slide" Target="slides/slide32.xml"/>
	<Relationship Id="rId40" Type="http://schemas.openxmlformats.org/officeDocument/2006/relationships/slide" Target="slides/slide33.xml"/>
	<Relationship Id="rId41" Type="http://schemas.openxmlformats.org/officeDocument/2006/relationships/slide" Target="slides/slide34.xml"/>
	<Relationship Id="rId42" Type="http://schemas.openxmlformats.org/officeDocument/2006/relationships/slide" Target="slides/slide35.xml"/>
	<Relationship Id="rId43" Type="http://schemas.openxmlformats.org/officeDocument/2006/relationships/slide" Target="slides/slide36.xml"/>
	<Relationship Id="rId44" Type="http://schemas.openxmlformats.org/officeDocument/2006/relationships/slide" Target="slides/slide37.xml"/>
	<Relationship Id="rId45" Type="http://schemas.openxmlformats.org/officeDocument/2006/relationships/slide" Target="slides/slide38.xml"/>
	<Relationship Id="rId46" Type="http://schemas.openxmlformats.org/officeDocument/2006/relationships/slide" Target="slides/slide39.xml"/>
	<Relationship Id="rId47" Type="http://schemas.openxmlformats.org/officeDocument/2006/relationships/slide" Target="slides/slide40.xml"/>
	<Relationship Id="rId48" Type="http://schemas.openxmlformats.org/officeDocument/2006/relationships/slide" Target="slides/slide41.xml"/>
	<Relationship Id="rId49" Type="http://schemas.openxmlformats.org/officeDocument/2006/relationships/slide" Target="slides/slide42.xml"/>
	<Relationship Id="rId50" Type="http://schemas.openxmlformats.org/officeDocument/2006/relationships/slide" Target="slides/slide43.xml"/>
	<Relationship Id="rId51" Type="http://schemas.openxmlformats.org/officeDocument/2006/relationships/slide" Target="slides/slide44.xml"/>
	<Relationship Id="rId52" Type="http://schemas.openxmlformats.org/officeDocument/2006/relationships/slide" Target="slides/slide45.xml"/>
	<Relationship Id="rId53" Type="http://schemas.openxmlformats.org/officeDocument/2006/relationships/slide" Target="slides/slide46.xml"/>
	<Relationship Id="rId54" Type="http://schemas.openxmlformats.org/officeDocument/2006/relationships/slide" Target="slides/slide47.xml"/>
	<Relationship Id="rId55" Type="http://schemas.openxmlformats.org/officeDocument/2006/relationships/slide" Target="slides/slide48.xml"/>
	<Relationship Id="rId56" Type="http://schemas.openxmlformats.org/officeDocument/2006/relationships/slide" Target="slides/slide49.xml"/>
	<Relationship Id="rId57" Type="http://schemas.openxmlformats.org/officeDocument/2006/relationships/slide" Target="slides/slide50.xml"/>
	<Relationship Id="rId58" Type="http://schemas.openxmlformats.org/officeDocument/2006/relationships/slide" Target="slides/slide51.xml"/>
	<Relationship Id="rId59" Type="http://schemas.openxmlformats.org/officeDocument/2006/relationships/slide" Target="slides/slide52.xml"/>
	<Relationship Id="rId60" Type="http://schemas.openxmlformats.org/officeDocument/2006/relationships/slide" Target="slides/slide53.xml"/>
	<Relationship Id="rId61" Type="http://schemas.openxmlformats.org/officeDocument/2006/relationships/slide" Target="slides/slide54.xml"/>
	<Relationship Id="rId62" Type="http://schemas.openxmlformats.org/officeDocument/2006/relationships/slide" Target="slides/slide55.xml"/>
	<Relationship Id="rId63" Type="http://schemas.openxmlformats.org/officeDocument/2006/relationships/slide" Target="slides/slide56.xml"/>
	<Relationship Id="rId64" Type="http://schemas.openxmlformats.org/officeDocument/2006/relationships/slide" Target="slides/slide57.xml"/>
	<Relationship Id="rId65" Type="http://schemas.openxmlformats.org/officeDocument/2006/relationships/slide" Target="slides/slide58.xml"/>
	<Relationship Id="rId66" Type="http://schemas.openxmlformats.org/officeDocument/2006/relationships/slide" Target="slides/slide59.xml"/>
	<Relationship Id="rId67" Type="http://schemas.openxmlformats.org/officeDocument/2006/relationships/slide" Target="slides/slide60.xml"/>
	<Relationship Id="rId68" Type="http://schemas.openxmlformats.org/officeDocument/2006/relationships/slide" Target="slides/slide61.xml"/>
	<Relationship Id="rId69" Type="http://schemas.openxmlformats.org/officeDocument/2006/relationships/slide" Target="slides/slide62.xml"/>
	<Relationship Id="rId70" Type="http://schemas.openxmlformats.org/officeDocument/2006/relationships/slide" Target="slides/slide63.xml"/>
	<Relationship Id="rId71" Type="http://schemas.openxmlformats.org/officeDocument/2006/relationships/slide" Target="slides/slide64.xml"/>
	<Relationship Id="rId72" Type="http://schemas.openxmlformats.org/officeDocument/2006/relationships/slide" Target="slides/slide65.xml"/>
	<Relationship Id="rId73" Type="http://schemas.openxmlformats.org/officeDocument/2006/relationships/slide" Target="slides/slide66.xml"/>
	<Relationship Id="rId74" Type="http://schemas.openxmlformats.org/officeDocument/2006/relationships/slide" Target="slides/slide67.xml"/>
	<Relationship Id="rId75" Type="http://schemas.openxmlformats.org/officeDocument/2006/relationships/slide" Target="slides/slide68.xml"/>
	<Relationship Id="rId76" Type="http://schemas.openxmlformats.org/officeDocument/2006/relationships/slide" Target="slides/slide69.xml"/>
	<Relationship Id="rId77" Type="http://schemas.openxmlformats.org/officeDocument/2006/relationships/slide" Target="slides/slide70.xml"/>
	<Relationship Id="rId78" Type="http://schemas.openxmlformats.org/officeDocument/2006/relationships/slide" Target="slides/slide71.xml"/>
	<Relationship Id="rId79" Type="http://schemas.openxmlformats.org/officeDocument/2006/relationships/slide" Target="slides/slide72.xml"/>
	<Relationship Id="rId80" Type="http://schemas.openxmlformats.org/officeDocument/2006/relationships/slide" Target="slides/slide73.xml"/>
	<Relationship Id="rId81" Type="http://schemas.openxmlformats.org/officeDocument/2006/relationships/slide" Target="slides/slide74.xml"/>
	<Relationship Id="rId82" Type="http://schemas.openxmlformats.org/officeDocument/2006/relationships/slide" Target="slides/slide75.xml"/>
	<Relationship Id="rId83" Type="http://schemas.openxmlformats.org/officeDocument/2006/relationships/slide" Target="slides/slide76.xml"/>
	<Relationship Id="rId84" Type="http://schemas.openxmlformats.org/officeDocument/2006/relationships/slide" Target="slides/slide77.xml"/>
	<Relationship Id="rId85" Type="http://schemas.openxmlformats.org/officeDocument/2006/relationships/slide" Target="slides/slide78.xml"/>
	<Relationship Id="rId86" Type="http://schemas.openxmlformats.org/officeDocument/2006/relationships/slide" Target="slides/slide79.xml"/>
	<Relationship Id="rId87" Type="http://schemas.openxmlformats.org/officeDocument/2006/relationships/slide" Target="slides/slide80.xml"/>
	<Relationship Id="rId88" Type="http://schemas.openxmlformats.org/officeDocument/2006/relationships/slide" Target="slides/slide81.xml"/>
	<Relationship Id="rId89" Type="http://schemas.openxmlformats.org/officeDocument/2006/relationships/slide" Target="slides/slide82.xml"/>
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image.jpeg"/>
</Relationships>
</file>

<file path=ppt/slides/_rels/slide10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11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12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13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0image.jpeg"/>
	<Relationship Id="rId3" Type="http://schemas.openxmlformats.org/officeDocument/2006/relationships/image" Target="../media/11image.jpeg"/>
	<Relationship Id="rId4" Type="http://schemas.openxmlformats.org/officeDocument/2006/relationships/image" Target="../media/12image.jpeg"/>
	<Relationship Id="rId5" Type="http://schemas.openxmlformats.org/officeDocument/2006/relationships/image" Target="../media/13image.jpeg"/>
	<Relationship Id="rId6" Type="http://schemas.openxmlformats.org/officeDocument/2006/relationships/image" Target="../media/14image.jpeg"/>
	<Relationship Id="rId7" Type="http://schemas.openxmlformats.org/officeDocument/2006/relationships/image" Target="../media/15image.jpeg"/>
	<Relationship Id="rId8" Type="http://schemas.openxmlformats.org/officeDocument/2006/relationships/image" Target="../media/16image.jpeg"/>
	<Relationship Id="rId9" Type="http://schemas.openxmlformats.org/officeDocument/2006/relationships/image" Target="../media/17image.jpeg"/>
	<Relationship Id="rId10" Type="http://schemas.openxmlformats.org/officeDocument/2006/relationships/image" Target="../media/18image.jpeg"/>
	<Relationship Id="rId11" Type="http://schemas.openxmlformats.org/officeDocument/2006/relationships/image" Target="../media/19image.jpeg"/>
	<Relationship Id="rId12" Type="http://schemas.openxmlformats.org/officeDocument/2006/relationships/image" Target="../media/20image.jpeg"/>
	<Relationship Id="rId13" Type="http://schemas.openxmlformats.org/officeDocument/2006/relationships/image" Target="../media/21image.jpeg"/>
	<Relationship Id="rId14" Type="http://schemas.openxmlformats.org/officeDocument/2006/relationships/image" Target="../media/22image.jpeg"/>
	<Relationship Id="rId15" Type="http://schemas.openxmlformats.org/officeDocument/2006/relationships/image" Target="../media/23image.jpeg"/>
	<Relationship Id="rId16" Type="http://schemas.openxmlformats.org/officeDocument/2006/relationships/image" Target="../media/24image.jpeg"/>
</Relationships>
</file>

<file path=ppt/slides/_rels/slide14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15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25image.jpeg"/>
	<Relationship Id="rId3" Type="http://schemas.openxmlformats.org/officeDocument/2006/relationships/image" Target="../media/26image.jpeg"/>
	<Relationship Id="rId4" Type="http://schemas.openxmlformats.org/officeDocument/2006/relationships/image" Target="../media/27image.jpeg"/>
</Relationships>
</file>

<file path=ppt/slides/_rels/slide16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17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28image.jpeg"/>
</Relationships>
</file>

<file path=ppt/slides/_rels/slide18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29image.jpeg"/>
	<Relationship Id="rId3" Type="http://schemas.openxmlformats.org/officeDocument/2006/relationships/image" Target="../media/30image.jpeg"/>
</Relationships>
</file>

<file path=ppt/slides/_rels/slide19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2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2image.jpeg"/>
</Relationships>
</file>

<file path=ppt/slides/_rels/slide20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21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22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31image.jpeg"/>
</Relationships>
</file>

<file path=ppt/slides/_rels/slide23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32image.jpeg"/>
</Relationships>
</file>

<file path=ppt/slides/_rels/slide24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33image.jpeg"/>
</Relationships>
</file>

<file path=ppt/slides/_rels/slide25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26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34image.jpeg"/>
</Relationships>
</file>

<file path=ppt/slides/_rels/slide27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35image.jpeg"/>
</Relationships>
</file>

<file path=ppt/slides/_rels/slide28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29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3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3image.jpeg"/>
</Relationships>
</file>

<file path=ppt/slides/_rels/slide30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31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32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36image.jpeg"/>
</Relationships>
</file>

<file path=ppt/slides/_rels/slide33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34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35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36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37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38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37image.jpeg"/>
</Relationships>
</file>

<file path=ppt/slides/_rels/slide39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38image.jpeg"/>
</Relationships>
</file>

<file path=ppt/slides/_rels/slide4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4image.jpeg"/>
</Relationships>
</file>

<file path=ppt/slides/_rels/slide40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41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42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39image.jpeg"/>
</Relationships>
</file>

<file path=ppt/slides/_rels/slide43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40image.jpeg"/>
</Relationships>
</file>

<file path=ppt/slides/_rels/slide44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45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46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47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48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49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5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5image.jpeg"/>
</Relationships>
</file>

<file path=ppt/slides/_rels/slide50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51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52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41image.jpeg"/>
</Relationships>
</file>

<file path=ppt/slides/_rels/slide53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54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55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42image.jpeg"/>
</Relationships>
</file>

<file path=ppt/slides/_rels/slide56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43image.jpeg"/>
</Relationships>
</file>

<file path=ppt/slides/_rels/slide57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44image.jpeg"/>
	<Relationship Id="rId3" Type="http://schemas.openxmlformats.org/officeDocument/2006/relationships/image" Target="../media/45image.jpeg"/>
</Relationships>
</file>

<file path=ppt/slides/_rels/slide58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46image.jpeg"/>
</Relationships>
</file>

<file path=ppt/slides/_rels/slide59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6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6image.jpeg"/>
</Relationships>
</file>

<file path=ppt/slides/_rels/slide60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61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62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63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64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65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66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67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47image.jpeg"/>
</Relationships>
</file>

<file path=ppt/slides/_rels/slide68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69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7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7image.jpeg"/>
</Relationships>
</file>

<file path=ppt/slides/_rels/slide70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71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72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48image.jpeg"/>
</Relationships>
</file>

<file path=ppt/slides/_rels/slide73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49image.jpeg"/>
	<Relationship Id="rId3" Type="http://schemas.openxmlformats.org/officeDocument/2006/relationships/image" Target="../media/50image.jpeg"/>
</Relationships>
</file>

<file path=ppt/slides/_rels/slide74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51image.jpeg"/>
</Relationships>
</file>

<file path=ppt/slides/_rels/slide75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52image.jpeg"/>
</Relationships>
</file>

<file path=ppt/slides/_rels/slide76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53image.jpeg"/>
</Relationships>
</file>

<file path=ppt/slides/_rels/slide77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54image.jpeg"/>
</Relationships>
</file>

<file path=ppt/slides/_rels/slide78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55image.jpeg"/>
</Relationships>
</file>

<file path=ppt/slides/_rels/slide79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56image.jpeg"/>
</Relationships>
</file>

<file path=ppt/slides/_rels/slide8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8image.jpeg"/>
</Relationships>
</file>

<file path=ppt/slides/_rels/slide80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81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82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57image.jpeg"/>
</Relationships>
</file>

<file path=ppt/slides/_rels/slide9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9image.jpeg"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659" cy="10698480"/>
          </a:xfrm>
          <a:prstGeom prst="rect">
            <a:avLst/>
          </a:prstGeom>
        </p:spPr>
      </p:pic>
      <p:sp>
        <p:nvSpPr>
          <p:cNvPr id="1" name="TextBox 1"/>
          <p:cNvSpPr txBox="1"/>
          <p:nvPr/>
        </p:nvSpPr>
        <p:spPr>
          <a:xfrm>
            <a:off x="771144" y="775712"/>
            <a:ext cx="491566" cy="2758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900" spc="-65" b="1" dirty="0">
                <a:solidFill>
                  <a:srgbClr val="000000"/>
                </a:solidFill>
                <a:latin typeface="Malgun Gothic"/>
                <a:ea typeface="Malgun Gothic"/>
              </a:rPr>
              <a:t>대분류/</a:t>
            </a:r>
            <a:r>
              <a:rPr lang="en-US" altLang="zh-CN" sz="900" spc="-60" b="1" dirty="0">
                <a:solidFill>
                  <a:srgbClr val="000000"/>
                </a:solidFill>
                <a:latin typeface="Malgun Gothic"/>
                <a:ea typeface="Malgun Gothic"/>
              </a:rPr>
              <a:t>20</a:t>
            </a:r>
          </a:p>
          <a:p>
            <a:pPr marL="0">
              <a:lnSpc>
                <a:spcPct val="100000"/>
              </a:lnSpc>
            </a:pPr>
            <a:r>
              <a:rPr lang="en-US" altLang="zh-CN" sz="9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정보</a:t>
            </a:r>
            <a:r>
              <a:rPr lang="en-US" altLang="zh-CN" sz="9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통신</a:t>
            </a:r>
          </a:p>
        </p:txBody>
      </p:sp>
      <p:sp>
        <p:nvSpPr>
          <p:cNvPr id="2" name="TextBox 2"/>
          <p:cNvSpPr txBox="1"/>
          <p:nvPr/>
        </p:nvSpPr>
        <p:spPr>
          <a:xfrm>
            <a:off x="2018580" y="914391"/>
            <a:ext cx="491463" cy="1371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900" spc="-65" b="1" dirty="0">
                <a:solidFill>
                  <a:srgbClr val="000000"/>
                </a:solidFill>
                <a:latin typeface="Malgun Gothic"/>
                <a:ea typeface="Malgun Gothic"/>
              </a:rPr>
              <a:t>중분류/</a:t>
            </a:r>
            <a:r>
              <a:rPr lang="en-US" altLang="zh-CN" sz="900" spc="-60" b="1" dirty="0">
                <a:solidFill>
                  <a:srgbClr val="000000"/>
                </a:solidFill>
                <a:latin typeface="Malgun Gothic"/>
                <a:ea typeface="Malgun Gothic"/>
              </a:rPr>
              <a:t>01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018534" y="1053837"/>
            <a:ext cx="1822166" cy="1371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1216266" algn="l"/>
              </a:tabLst>
            </a:pPr>
            <a:r>
              <a:rPr lang="en-US" altLang="zh-CN" sz="9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정보기술	</a:t>
            </a:r>
            <a:r>
              <a:rPr lang="en-US" altLang="zh-CN" sz="900" spc="-69" b="1" dirty="0">
                <a:solidFill>
                  <a:srgbClr val="000000"/>
                </a:solidFill>
                <a:latin typeface="Malgun Gothic"/>
                <a:ea typeface="Malgun Gothic"/>
              </a:rPr>
              <a:t>소분류/02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34686" y="1216144"/>
            <a:ext cx="1857064" cy="1371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1251197" algn="l"/>
              </a:tabLst>
            </a:pPr>
            <a:r>
              <a:rPr lang="en-US" altLang="zh-CN" sz="9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정보기술개발	</a:t>
            </a:r>
            <a:r>
              <a:rPr lang="en-US" altLang="zh-CN" sz="900" spc="-69" b="1" dirty="0">
                <a:solidFill>
                  <a:srgbClr val="000000"/>
                </a:solidFill>
                <a:latin typeface="Malgun Gothic"/>
                <a:ea typeface="Malgun Gothic"/>
              </a:rPr>
              <a:t>세분류/02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485894" y="1379215"/>
            <a:ext cx="1006165" cy="1371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900" spc="-95" b="1" dirty="0">
                <a:solidFill>
                  <a:srgbClr val="000000"/>
                </a:solidFill>
                <a:latin typeface="Malgun Gothic"/>
                <a:ea typeface="Malgun Gothic"/>
              </a:rPr>
              <a:t>응용SW엔</a:t>
            </a:r>
            <a:r>
              <a:rPr lang="en-US" altLang="zh-CN" sz="9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지니어링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702023" y="1379215"/>
            <a:ext cx="1157077" cy="2669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900" spc="-75" b="1" dirty="0">
                <a:solidFill>
                  <a:srgbClr val="000000"/>
                </a:solidFill>
                <a:latin typeface="Malgun Gothic"/>
                <a:ea typeface="Malgun Gothic"/>
              </a:rPr>
              <a:t>능력</a:t>
            </a:r>
            <a:r>
              <a:rPr lang="en-US" altLang="zh-CN" sz="900" spc="-69" b="1" dirty="0">
                <a:solidFill>
                  <a:srgbClr val="000000"/>
                </a:solidFill>
                <a:latin typeface="Malgun Gothic"/>
                <a:ea typeface="Malgun Gothic"/>
              </a:rPr>
              <a:t>단위/14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14"/>
              </a:lnSpc>
            </a:pPr>
            <a:endParaRPr lang="en-US" dirty="0" smtClean="0"/>
          </a:p>
          <a:p>
            <a:pPr marL="0" indent="32026">
              <a:lnSpc>
                <a:spcPct val="100000"/>
              </a:lnSpc>
            </a:pPr>
            <a:r>
              <a:rPr lang="en-US" altLang="zh-CN" sz="1600" spc="-125" b="1" dirty="0">
                <a:solidFill>
                  <a:srgbClr val="f69445"/>
                </a:solidFill>
                <a:latin typeface="Malgun Gothic"/>
                <a:ea typeface="Malgun Gothic"/>
              </a:rPr>
              <a:t>NCS학</a:t>
            </a:r>
            <a:r>
              <a:rPr lang="en-US" altLang="zh-CN" sz="1600" spc="-120" b="1" dirty="0">
                <a:solidFill>
                  <a:srgbClr val="f69445"/>
                </a:solidFill>
                <a:latin typeface="Malgun Gothic"/>
                <a:ea typeface="Malgun Gothic"/>
              </a:rPr>
              <a:t>습모듈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86050" y="4091174"/>
            <a:ext cx="4173639" cy="14065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4500" spc="-665" b="1" dirty="0">
                <a:solidFill>
                  <a:srgbClr val="f69445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4500" spc="480" b="1" dirty="0">
                <a:solidFill>
                  <a:srgbClr val="f69445"/>
                </a:solidFill>
                <a:latin typeface="Malgun Gothic"/>
                <a:cs typeface="Malgun Gothic"/>
              </a:rPr>
              <a:t> </a:t>
            </a:r>
            <a:r>
              <a:rPr lang="en-US" altLang="zh-CN" sz="4500" spc="-660" b="1" dirty="0">
                <a:solidFill>
                  <a:srgbClr val="f69445"/>
                </a:solidFill>
                <a:latin typeface="Malgun Gothic"/>
                <a:ea typeface="Malgun Gothic"/>
              </a:rPr>
              <a:t>배포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54"/>
              </a:lnSpc>
            </a:pPr>
            <a:endParaRPr lang="en-US" dirty="0" smtClean="0"/>
          </a:p>
          <a:p>
            <a:pPr marL="0" indent="2104644">
              <a:lnSpc>
                <a:spcPct val="100000"/>
              </a:lnSpc>
            </a:pPr>
            <a:r>
              <a:rPr lang="en-US" altLang="zh-CN" sz="1600" spc="-25" b="1" dirty="0">
                <a:solidFill>
                  <a:srgbClr val="fefefe"/>
                </a:solidFill>
                <a:latin typeface="Malgun Gothic"/>
                <a:ea typeface="Malgun Gothic"/>
              </a:rPr>
              <a:t>LM200102021</a:t>
            </a:r>
            <a:r>
              <a:rPr lang="en-US" altLang="zh-CN" sz="1600" spc="-20" b="1" dirty="0">
                <a:solidFill>
                  <a:srgbClr val="fefefe"/>
                </a:solidFill>
                <a:latin typeface="Malgun Gothic"/>
                <a:ea typeface="Malgun Gothic"/>
              </a:rPr>
              <a:t>4_19v5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6"> 
				</p:cNvPr>
          <p:cNvSpPr/>
          <p:nvPr/>
        </p:nvSpPr>
        <p:spPr>
          <a:xfrm>
            <a:off x="861949" y="1052449"/>
            <a:ext cx="5792851" cy="77851"/>
          </a:xfrm>
          <a:custGeom>
            <a:avLst/>
            <a:gdLst>
              <a:gd name="connsiteX0" fmla="*/ 35686 w 5792851"/>
              <a:gd name="connsiteY0" fmla="*/ 27305 h 77851"/>
              <a:gd name="connsiteX1" fmla="*/ 5800217 w 5792851"/>
              <a:gd name="connsiteY1" fmla="*/ 27305 h 77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92851" h="77851">
                <a:moveTo>
                  <a:pt x="35686" y="27305"/>
                </a:moveTo>
                <a:lnTo>
                  <a:pt x="5800217" y="27305"/>
                </a:lnTo>
              </a:path>
            </a:pathLst>
          </a:custGeom>
          <a:ln w="54102">
            <a:solidFill>
              <a:srgbClr val="6491c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7"> 
				</p:cNvPr>
          <p:cNvSpPr/>
          <p:nvPr/>
        </p:nvSpPr>
        <p:spPr>
          <a:xfrm>
            <a:off x="861949" y="1801748"/>
            <a:ext cx="5792851" cy="77851"/>
          </a:xfrm>
          <a:custGeom>
            <a:avLst/>
            <a:gdLst>
              <a:gd name="connsiteX0" fmla="*/ 35686 w 5792851"/>
              <a:gd name="connsiteY0" fmla="*/ 34671 h 77851"/>
              <a:gd name="connsiteX1" fmla="*/ 5800217 w 5792851"/>
              <a:gd name="connsiteY1" fmla="*/ 34671 h 77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92851" h="77851">
                <a:moveTo>
                  <a:pt x="35686" y="34671"/>
                </a:moveTo>
                <a:lnTo>
                  <a:pt x="5800217" y="34671"/>
                </a:lnTo>
              </a:path>
            </a:pathLst>
          </a:custGeom>
          <a:ln w="54102">
            <a:solidFill>
              <a:srgbClr val="6491c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8"> 
				</p:cNvPr>
          <p:cNvSpPr/>
          <p:nvPr/>
        </p:nvSpPr>
        <p:spPr>
          <a:xfrm>
            <a:off x="861949" y="1801748"/>
            <a:ext cx="5792851" cy="77851"/>
          </a:xfrm>
          <a:custGeom>
            <a:avLst/>
            <a:gdLst>
              <a:gd name="connsiteX0" fmla="*/ 35686 w 5792851"/>
              <a:gd name="connsiteY0" fmla="*/ 34671 h 77851"/>
              <a:gd name="connsiteX1" fmla="*/ 5800217 w 5792851"/>
              <a:gd name="connsiteY1" fmla="*/ 34671 h 77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92851" h="77851">
                <a:moveTo>
                  <a:pt x="35686" y="34671"/>
                </a:moveTo>
                <a:lnTo>
                  <a:pt x="5800217" y="34671"/>
                </a:lnTo>
              </a:path>
            </a:pathLst>
          </a:custGeom>
          <a:ln w="54102">
            <a:solidFill>
              <a:srgbClr val="6491c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9"> 
				</p:cNvPr>
          <p:cNvSpPr/>
          <p:nvPr/>
        </p:nvSpPr>
        <p:spPr>
          <a:xfrm>
            <a:off x="861949" y="1052449"/>
            <a:ext cx="5792851" cy="77851"/>
          </a:xfrm>
          <a:custGeom>
            <a:avLst/>
            <a:gdLst>
              <a:gd name="connsiteX0" fmla="*/ 35686 w 5792851"/>
              <a:gd name="connsiteY0" fmla="*/ 27305 h 77851"/>
              <a:gd name="connsiteX1" fmla="*/ 5800217 w 5792851"/>
              <a:gd name="connsiteY1" fmla="*/ 27305 h 77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92851" h="77851">
                <a:moveTo>
                  <a:pt x="35686" y="27305"/>
                </a:moveTo>
                <a:lnTo>
                  <a:pt x="5800217" y="27305"/>
                </a:lnTo>
              </a:path>
            </a:pathLst>
          </a:custGeom>
          <a:ln w="54102">
            <a:solidFill>
              <a:srgbClr val="6491c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20"> 
				</p:cNvPr>
          <p:cNvSpPr/>
          <p:nvPr/>
        </p:nvSpPr>
        <p:spPr>
          <a:xfrm>
            <a:off x="1496949" y="2424048"/>
            <a:ext cx="5157851" cy="420751"/>
          </a:xfrm>
          <a:custGeom>
            <a:avLst/>
            <a:gdLst>
              <a:gd name="connsiteX0" fmla="*/ 31622 w 5157851"/>
              <a:gd name="connsiteY0" fmla="*/ 423544 h 420751"/>
              <a:gd name="connsiteX1" fmla="*/ 5158358 w 5157851"/>
              <a:gd name="connsiteY1" fmla="*/ 423544 h 420751"/>
              <a:gd name="connsiteX2" fmla="*/ 5158358 w 5157851"/>
              <a:gd name="connsiteY2" fmla="*/ 27304 h 420751"/>
              <a:gd name="connsiteX3" fmla="*/ 31622 w 5157851"/>
              <a:gd name="connsiteY3" fmla="*/ 27304 h 420751"/>
              <a:gd name="connsiteX4" fmla="*/ 31622 w 5157851"/>
              <a:gd name="connsiteY4" fmla="*/ 423544 h 420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7851" h="420751">
                <a:moveTo>
                  <a:pt x="31622" y="423544"/>
                </a:moveTo>
                <a:lnTo>
                  <a:pt x="5158358" y="423544"/>
                </a:lnTo>
                <a:lnTo>
                  <a:pt x="5158358" y="27304"/>
                </a:lnTo>
                <a:lnTo>
                  <a:pt x="31622" y="27304"/>
                </a:lnTo>
                <a:lnTo>
                  <a:pt x="31622" y="423544"/>
                </a:lnTo>
                <a:close/>
              </a:path>
            </a:pathLst>
          </a:custGeom>
          <a:solidFill>
            <a:srgbClr val="fcf4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1"> 
				</p:cNvPr>
          <p:cNvSpPr/>
          <p:nvPr/>
        </p:nvSpPr>
        <p:spPr>
          <a:xfrm>
            <a:off x="2093848" y="2817748"/>
            <a:ext cx="4560951" cy="420751"/>
          </a:xfrm>
          <a:custGeom>
            <a:avLst/>
            <a:gdLst>
              <a:gd name="connsiteX0" fmla="*/ 27558 w 4560951"/>
              <a:gd name="connsiteY0" fmla="*/ 425322 h 420751"/>
              <a:gd name="connsiteX1" fmla="*/ 4561458 w 4560951"/>
              <a:gd name="connsiteY1" fmla="*/ 425322 h 420751"/>
              <a:gd name="connsiteX2" fmla="*/ 4561458 w 4560951"/>
              <a:gd name="connsiteY2" fmla="*/ 29844 h 420751"/>
              <a:gd name="connsiteX3" fmla="*/ 27558 w 4560951"/>
              <a:gd name="connsiteY3" fmla="*/ 29844 h 420751"/>
              <a:gd name="connsiteX4" fmla="*/ 27558 w 4560951"/>
              <a:gd name="connsiteY4" fmla="*/ 425322 h 420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0951" h="420751">
                <a:moveTo>
                  <a:pt x="27558" y="425322"/>
                </a:moveTo>
                <a:lnTo>
                  <a:pt x="4561458" y="425322"/>
                </a:lnTo>
                <a:lnTo>
                  <a:pt x="4561458" y="29844"/>
                </a:lnTo>
                <a:lnTo>
                  <a:pt x="27558" y="29844"/>
                </a:lnTo>
                <a:lnTo>
                  <a:pt x="27558" y="425322"/>
                </a:lnTo>
                <a:close/>
              </a:path>
            </a:pathLst>
          </a:custGeom>
          <a:solidFill>
            <a:srgbClr val="fcf4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2"> 
				</p:cNvPr>
          <p:cNvSpPr/>
          <p:nvPr/>
        </p:nvSpPr>
        <p:spPr>
          <a:xfrm>
            <a:off x="2754248" y="3211448"/>
            <a:ext cx="3900551" cy="420751"/>
          </a:xfrm>
          <a:custGeom>
            <a:avLst/>
            <a:gdLst>
              <a:gd name="connsiteX0" fmla="*/ 32385 w 3900551"/>
              <a:gd name="connsiteY0" fmla="*/ 427862 h 420751"/>
              <a:gd name="connsiteX1" fmla="*/ 3901058 w 3900551"/>
              <a:gd name="connsiteY1" fmla="*/ 427862 h 420751"/>
              <a:gd name="connsiteX2" fmla="*/ 3901058 w 3900551"/>
              <a:gd name="connsiteY2" fmla="*/ 31622 h 420751"/>
              <a:gd name="connsiteX3" fmla="*/ 32385 w 3900551"/>
              <a:gd name="connsiteY3" fmla="*/ 31622 h 420751"/>
              <a:gd name="connsiteX4" fmla="*/ 32385 w 3900551"/>
              <a:gd name="connsiteY4" fmla="*/ 427862 h 420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0551" h="420751">
                <a:moveTo>
                  <a:pt x="32385" y="427862"/>
                </a:moveTo>
                <a:lnTo>
                  <a:pt x="3901058" y="427862"/>
                </a:lnTo>
                <a:lnTo>
                  <a:pt x="3901058" y="31622"/>
                </a:lnTo>
                <a:lnTo>
                  <a:pt x="32385" y="31622"/>
                </a:lnTo>
                <a:lnTo>
                  <a:pt x="32385" y="427862"/>
                </a:lnTo>
                <a:close/>
              </a:path>
            </a:pathLst>
          </a:custGeom>
          <a:solidFill>
            <a:srgbClr val="fcf4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3"> 
				</p:cNvPr>
          <p:cNvSpPr/>
          <p:nvPr/>
        </p:nvSpPr>
        <p:spPr>
          <a:xfrm>
            <a:off x="861949" y="2424048"/>
            <a:ext cx="5792851" cy="27051"/>
          </a:xfrm>
          <a:custGeom>
            <a:avLst/>
            <a:gdLst>
              <a:gd name="connsiteX0" fmla="*/ 35686 w 5792851"/>
              <a:gd name="connsiteY0" fmla="*/ 27305 h 27051"/>
              <a:gd name="connsiteX1" fmla="*/ 5795645 w 5792851"/>
              <a:gd name="connsiteY1" fmla="*/ 27305 h 2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92851" h="27051">
                <a:moveTo>
                  <a:pt x="35686" y="27305"/>
                </a:moveTo>
                <a:lnTo>
                  <a:pt x="5795645" y="27305"/>
                </a:lnTo>
              </a:path>
            </a:pathLst>
          </a:custGeom>
          <a:ln w="4572">
            <a:solidFill>
              <a:srgbClr val="bababa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4"> 
				</p:cNvPr>
          <p:cNvSpPr/>
          <p:nvPr/>
        </p:nvSpPr>
        <p:spPr>
          <a:xfrm>
            <a:off x="861949" y="2817748"/>
            <a:ext cx="5792851" cy="27051"/>
          </a:xfrm>
          <a:custGeom>
            <a:avLst/>
            <a:gdLst>
              <a:gd name="connsiteX0" fmla="*/ 35686 w 5792851"/>
              <a:gd name="connsiteY0" fmla="*/ 29845 h 27051"/>
              <a:gd name="connsiteX1" fmla="*/ 5795645 w 5792851"/>
              <a:gd name="connsiteY1" fmla="*/ 29845 h 2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92851" h="27051">
                <a:moveTo>
                  <a:pt x="35686" y="29845"/>
                </a:moveTo>
                <a:lnTo>
                  <a:pt x="5795645" y="29845"/>
                </a:lnTo>
              </a:path>
            </a:pathLst>
          </a:custGeom>
          <a:ln w="4572">
            <a:solidFill>
              <a:srgbClr val="bababa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5"> 
				</p:cNvPr>
          <p:cNvSpPr/>
          <p:nvPr/>
        </p:nvSpPr>
        <p:spPr>
          <a:xfrm>
            <a:off x="861949" y="3211448"/>
            <a:ext cx="5792851" cy="27051"/>
          </a:xfrm>
          <a:custGeom>
            <a:avLst/>
            <a:gdLst>
              <a:gd name="connsiteX0" fmla="*/ 35686 w 5792851"/>
              <a:gd name="connsiteY0" fmla="*/ 31623 h 27051"/>
              <a:gd name="connsiteX1" fmla="*/ 5795645 w 5792851"/>
              <a:gd name="connsiteY1" fmla="*/ 31623 h 2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92851" h="27051">
                <a:moveTo>
                  <a:pt x="35686" y="31623"/>
                </a:moveTo>
                <a:lnTo>
                  <a:pt x="5795645" y="31623"/>
                </a:lnTo>
              </a:path>
            </a:pathLst>
          </a:custGeom>
          <a:ln w="4572">
            <a:solidFill>
              <a:srgbClr val="bababa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6"> 
				</p:cNvPr>
          <p:cNvSpPr/>
          <p:nvPr/>
        </p:nvSpPr>
        <p:spPr>
          <a:xfrm>
            <a:off x="861949" y="3605148"/>
            <a:ext cx="5792851" cy="27051"/>
          </a:xfrm>
          <a:custGeom>
            <a:avLst/>
            <a:gdLst>
              <a:gd name="connsiteX0" fmla="*/ 35686 w 5792851"/>
              <a:gd name="connsiteY0" fmla="*/ 34163 h 27051"/>
              <a:gd name="connsiteX1" fmla="*/ 5795645 w 5792851"/>
              <a:gd name="connsiteY1" fmla="*/ 34163 h 2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92851" h="27051">
                <a:moveTo>
                  <a:pt x="35686" y="34163"/>
                </a:moveTo>
                <a:lnTo>
                  <a:pt x="5795645" y="34163"/>
                </a:lnTo>
              </a:path>
            </a:pathLst>
          </a:custGeom>
          <a:ln w="4572">
            <a:solidFill>
              <a:srgbClr val="bababa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7"> 
				</p:cNvPr>
          <p:cNvSpPr/>
          <p:nvPr/>
        </p:nvSpPr>
        <p:spPr>
          <a:xfrm>
            <a:off x="861949" y="3605148"/>
            <a:ext cx="5792851" cy="27051"/>
          </a:xfrm>
          <a:custGeom>
            <a:avLst/>
            <a:gdLst>
              <a:gd name="connsiteX0" fmla="*/ 35686 w 5792851"/>
              <a:gd name="connsiteY0" fmla="*/ 34163 h 27051"/>
              <a:gd name="connsiteX1" fmla="*/ 5795645 w 5792851"/>
              <a:gd name="connsiteY1" fmla="*/ 34163 h 2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92851" h="27051">
                <a:moveTo>
                  <a:pt x="35686" y="34163"/>
                </a:moveTo>
                <a:lnTo>
                  <a:pt x="5795645" y="34163"/>
                </a:lnTo>
              </a:path>
            </a:pathLst>
          </a:custGeom>
          <a:ln w="4572">
            <a:solidFill>
              <a:srgbClr val="bababa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8"> 
				</p:cNvPr>
          <p:cNvSpPr/>
          <p:nvPr/>
        </p:nvSpPr>
        <p:spPr>
          <a:xfrm>
            <a:off x="861949" y="2424048"/>
            <a:ext cx="5792851" cy="27051"/>
          </a:xfrm>
          <a:custGeom>
            <a:avLst/>
            <a:gdLst>
              <a:gd name="connsiteX0" fmla="*/ 35686 w 5792851"/>
              <a:gd name="connsiteY0" fmla="*/ 27305 h 27051"/>
              <a:gd name="connsiteX1" fmla="*/ 5795645 w 5792851"/>
              <a:gd name="connsiteY1" fmla="*/ 27305 h 2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92851" h="27051">
                <a:moveTo>
                  <a:pt x="35686" y="27305"/>
                </a:moveTo>
                <a:lnTo>
                  <a:pt x="5795645" y="27305"/>
                </a:lnTo>
              </a:path>
            </a:pathLst>
          </a:custGeom>
          <a:ln w="4572">
            <a:solidFill>
              <a:srgbClr val="bababa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9"> 
				</p:cNvPr>
          <p:cNvSpPr/>
          <p:nvPr/>
        </p:nvSpPr>
        <p:spPr>
          <a:xfrm>
            <a:off x="861949" y="3973448"/>
            <a:ext cx="1347850" cy="382651"/>
          </a:xfrm>
          <a:custGeom>
            <a:avLst/>
            <a:gdLst>
              <a:gd name="connsiteX0" fmla="*/ 37972 w 1347850"/>
              <a:gd name="connsiteY0" fmla="*/ 389000 h 382651"/>
              <a:gd name="connsiteX1" fmla="*/ 1350898 w 1347850"/>
              <a:gd name="connsiteY1" fmla="*/ 389000 h 382651"/>
              <a:gd name="connsiteX2" fmla="*/ 1350898 w 1347850"/>
              <a:gd name="connsiteY2" fmla="*/ 29336 h 382651"/>
              <a:gd name="connsiteX3" fmla="*/ 37972 w 1347850"/>
              <a:gd name="connsiteY3" fmla="*/ 29336 h 382651"/>
              <a:gd name="connsiteX4" fmla="*/ 37972 w 1347850"/>
              <a:gd name="connsiteY4" fmla="*/ 389000 h 382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7850" h="382651">
                <a:moveTo>
                  <a:pt x="37972" y="389000"/>
                </a:moveTo>
                <a:lnTo>
                  <a:pt x="1350898" y="389000"/>
                </a:lnTo>
                <a:lnTo>
                  <a:pt x="1350898" y="29336"/>
                </a:lnTo>
                <a:lnTo>
                  <a:pt x="37972" y="29336"/>
                </a:lnTo>
                <a:lnTo>
                  <a:pt x="37972" y="389000"/>
                </a:lnTo>
                <a:close/>
              </a:path>
            </a:pathLst>
          </a:custGeom>
          <a:solidFill>
            <a:srgbClr val="6490c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30"> 
				</p:cNvPr>
          <p:cNvSpPr/>
          <p:nvPr/>
        </p:nvSpPr>
        <p:spPr>
          <a:xfrm>
            <a:off x="861949" y="4684648"/>
            <a:ext cx="1347850" cy="395351"/>
          </a:xfrm>
          <a:custGeom>
            <a:avLst/>
            <a:gdLst>
              <a:gd name="connsiteX0" fmla="*/ 37972 w 1347850"/>
              <a:gd name="connsiteY0" fmla="*/ 397128 h 395351"/>
              <a:gd name="connsiteX1" fmla="*/ 1350898 w 1347850"/>
              <a:gd name="connsiteY1" fmla="*/ 397128 h 395351"/>
              <a:gd name="connsiteX2" fmla="*/ 1350898 w 1347850"/>
              <a:gd name="connsiteY2" fmla="*/ 38226 h 395351"/>
              <a:gd name="connsiteX3" fmla="*/ 37972 w 1347850"/>
              <a:gd name="connsiteY3" fmla="*/ 38226 h 395351"/>
              <a:gd name="connsiteX4" fmla="*/ 37972 w 1347850"/>
              <a:gd name="connsiteY4" fmla="*/ 397128 h 39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7850" h="395351">
                <a:moveTo>
                  <a:pt x="37972" y="397128"/>
                </a:moveTo>
                <a:lnTo>
                  <a:pt x="1350898" y="397128"/>
                </a:lnTo>
                <a:lnTo>
                  <a:pt x="1350898" y="38226"/>
                </a:lnTo>
                <a:lnTo>
                  <a:pt x="37972" y="38226"/>
                </a:lnTo>
                <a:lnTo>
                  <a:pt x="37972" y="397128"/>
                </a:lnTo>
                <a:close/>
              </a:path>
            </a:pathLst>
          </a:custGeom>
          <a:solidFill>
            <a:srgbClr val="a9c2e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1"> 
				</p:cNvPr>
          <p:cNvSpPr/>
          <p:nvPr/>
        </p:nvSpPr>
        <p:spPr>
          <a:xfrm>
            <a:off x="2182748" y="4684648"/>
            <a:ext cx="319151" cy="204851"/>
          </a:xfrm>
          <a:custGeom>
            <a:avLst/>
            <a:gdLst>
              <a:gd name="connsiteX0" fmla="*/ 30099 w 319151"/>
              <a:gd name="connsiteY0" fmla="*/ 217296 h 204851"/>
              <a:gd name="connsiteX1" fmla="*/ 325755 w 319151"/>
              <a:gd name="connsiteY1" fmla="*/ 217296 h 204851"/>
              <a:gd name="connsiteX2" fmla="*/ 325755 w 319151"/>
              <a:gd name="connsiteY2" fmla="*/ 38226 h 204851"/>
              <a:gd name="connsiteX3" fmla="*/ 30099 w 319151"/>
              <a:gd name="connsiteY3" fmla="*/ 38226 h 204851"/>
              <a:gd name="connsiteX4" fmla="*/ 30099 w 319151"/>
              <a:gd name="connsiteY4" fmla="*/ 217296 h 204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151" h="204851">
                <a:moveTo>
                  <a:pt x="30099" y="217296"/>
                </a:moveTo>
                <a:lnTo>
                  <a:pt x="325755" y="217296"/>
                </a:lnTo>
                <a:lnTo>
                  <a:pt x="325755" y="38226"/>
                </a:lnTo>
                <a:lnTo>
                  <a:pt x="30099" y="38226"/>
                </a:lnTo>
                <a:lnTo>
                  <a:pt x="30099" y="217296"/>
                </a:lnTo>
                <a:close/>
              </a:path>
            </a:pathLst>
          </a:custGeom>
          <a:solidFill>
            <a:srgbClr val="a9c2e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2"> 
				</p:cNvPr>
          <p:cNvSpPr/>
          <p:nvPr/>
        </p:nvSpPr>
        <p:spPr>
          <a:xfrm>
            <a:off x="2474848" y="4684648"/>
            <a:ext cx="319151" cy="204851"/>
          </a:xfrm>
          <a:custGeom>
            <a:avLst/>
            <a:gdLst>
              <a:gd name="connsiteX0" fmla="*/ 33655 w 319151"/>
              <a:gd name="connsiteY0" fmla="*/ 217296 h 204851"/>
              <a:gd name="connsiteX1" fmla="*/ 330073 w 319151"/>
              <a:gd name="connsiteY1" fmla="*/ 217296 h 204851"/>
              <a:gd name="connsiteX2" fmla="*/ 330073 w 319151"/>
              <a:gd name="connsiteY2" fmla="*/ 38226 h 204851"/>
              <a:gd name="connsiteX3" fmla="*/ 33655 w 319151"/>
              <a:gd name="connsiteY3" fmla="*/ 38226 h 204851"/>
              <a:gd name="connsiteX4" fmla="*/ 33655 w 319151"/>
              <a:gd name="connsiteY4" fmla="*/ 217296 h 204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151" h="204851">
                <a:moveTo>
                  <a:pt x="33655" y="217296"/>
                </a:moveTo>
                <a:lnTo>
                  <a:pt x="330073" y="217296"/>
                </a:lnTo>
                <a:lnTo>
                  <a:pt x="330073" y="38226"/>
                </a:lnTo>
                <a:lnTo>
                  <a:pt x="33655" y="38226"/>
                </a:lnTo>
                <a:lnTo>
                  <a:pt x="33655" y="217296"/>
                </a:lnTo>
                <a:close/>
              </a:path>
            </a:pathLst>
          </a:custGeom>
          <a:solidFill>
            <a:srgbClr val="a9c2e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3"> 
				</p:cNvPr>
          <p:cNvSpPr/>
          <p:nvPr/>
        </p:nvSpPr>
        <p:spPr>
          <a:xfrm>
            <a:off x="2182748" y="4862448"/>
            <a:ext cx="319151" cy="217551"/>
          </a:xfrm>
          <a:custGeom>
            <a:avLst/>
            <a:gdLst>
              <a:gd name="connsiteX0" fmla="*/ 30099 w 319151"/>
              <a:gd name="connsiteY0" fmla="*/ 219328 h 217551"/>
              <a:gd name="connsiteX1" fmla="*/ 325755 w 319151"/>
              <a:gd name="connsiteY1" fmla="*/ 219328 h 217551"/>
              <a:gd name="connsiteX2" fmla="*/ 325755 w 319151"/>
              <a:gd name="connsiteY2" fmla="*/ 39496 h 217551"/>
              <a:gd name="connsiteX3" fmla="*/ 30099 w 319151"/>
              <a:gd name="connsiteY3" fmla="*/ 39496 h 217551"/>
              <a:gd name="connsiteX4" fmla="*/ 30099 w 319151"/>
              <a:gd name="connsiteY4" fmla="*/ 219328 h 217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151" h="217551">
                <a:moveTo>
                  <a:pt x="30099" y="219328"/>
                </a:moveTo>
                <a:lnTo>
                  <a:pt x="325755" y="219328"/>
                </a:lnTo>
                <a:lnTo>
                  <a:pt x="325755" y="39496"/>
                </a:lnTo>
                <a:lnTo>
                  <a:pt x="30099" y="39496"/>
                </a:lnTo>
                <a:lnTo>
                  <a:pt x="30099" y="219328"/>
                </a:lnTo>
                <a:close/>
              </a:path>
            </a:pathLst>
          </a:custGeom>
          <a:solidFill>
            <a:srgbClr val="a9c2e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4"> 
				</p:cNvPr>
          <p:cNvSpPr/>
          <p:nvPr/>
        </p:nvSpPr>
        <p:spPr>
          <a:xfrm>
            <a:off x="2474848" y="4862448"/>
            <a:ext cx="319151" cy="217551"/>
          </a:xfrm>
          <a:custGeom>
            <a:avLst/>
            <a:gdLst>
              <a:gd name="connsiteX0" fmla="*/ 33655 w 319151"/>
              <a:gd name="connsiteY0" fmla="*/ 219328 h 217551"/>
              <a:gd name="connsiteX1" fmla="*/ 330073 w 319151"/>
              <a:gd name="connsiteY1" fmla="*/ 219328 h 217551"/>
              <a:gd name="connsiteX2" fmla="*/ 330073 w 319151"/>
              <a:gd name="connsiteY2" fmla="*/ 39496 h 217551"/>
              <a:gd name="connsiteX3" fmla="*/ 33655 w 319151"/>
              <a:gd name="connsiteY3" fmla="*/ 39496 h 217551"/>
              <a:gd name="connsiteX4" fmla="*/ 33655 w 319151"/>
              <a:gd name="connsiteY4" fmla="*/ 219328 h 217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151" h="217551">
                <a:moveTo>
                  <a:pt x="33655" y="219328"/>
                </a:moveTo>
                <a:lnTo>
                  <a:pt x="330073" y="219328"/>
                </a:lnTo>
                <a:lnTo>
                  <a:pt x="330073" y="39496"/>
                </a:lnTo>
                <a:lnTo>
                  <a:pt x="33655" y="39496"/>
                </a:lnTo>
                <a:lnTo>
                  <a:pt x="33655" y="219328"/>
                </a:lnTo>
                <a:close/>
              </a:path>
            </a:pathLst>
          </a:custGeom>
          <a:solidFill>
            <a:srgbClr val="a9c2e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5"> 
				</p:cNvPr>
          <p:cNvSpPr/>
          <p:nvPr/>
        </p:nvSpPr>
        <p:spPr>
          <a:xfrm>
            <a:off x="861949" y="3973448"/>
            <a:ext cx="1347850" cy="27051"/>
          </a:xfrm>
          <a:custGeom>
            <a:avLst/>
            <a:gdLst>
              <a:gd name="connsiteX0" fmla="*/ 35686 w 1347850"/>
              <a:gd name="connsiteY0" fmla="*/ 29336 h 27051"/>
              <a:gd name="connsiteX1" fmla="*/ 1353184 w 1347850"/>
              <a:gd name="connsiteY1" fmla="*/ 29336 h 2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47850" h="27051">
                <a:moveTo>
                  <a:pt x="35686" y="29336"/>
                </a:moveTo>
                <a:lnTo>
                  <a:pt x="1353184" y="29336"/>
                </a:lnTo>
              </a:path>
            </a:pathLst>
          </a:custGeom>
          <a:ln w="4572">
            <a:solidFill>
              <a:srgbClr val="bababa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6"> 
				</p:cNvPr>
          <p:cNvSpPr/>
          <p:nvPr/>
        </p:nvSpPr>
        <p:spPr>
          <a:xfrm>
            <a:off x="861949" y="3973448"/>
            <a:ext cx="1347850" cy="27051"/>
          </a:xfrm>
          <a:custGeom>
            <a:avLst/>
            <a:gdLst>
              <a:gd name="connsiteX0" fmla="*/ 35686 w 1347850"/>
              <a:gd name="connsiteY0" fmla="*/ 29336 h 27051"/>
              <a:gd name="connsiteX1" fmla="*/ 1353184 w 1347850"/>
              <a:gd name="connsiteY1" fmla="*/ 29336 h 2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47850" h="27051">
                <a:moveTo>
                  <a:pt x="35686" y="29336"/>
                </a:moveTo>
                <a:lnTo>
                  <a:pt x="1353184" y="29336"/>
                </a:lnTo>
              </a:path>
            </a:pathLst>
          </a:custGeom>
          <a:ln w="4572">
            <a:solidFill>
              <a:srgbClr val="bababa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7"/>
          <p:cNvSpPr txBox="1"/>
          <p:nvPr/>
        </p:nvSpPr>
        <p:spPr>
          <a:xfrm>
            <a:off x="918210" y="1318332"/>
            <a:ext cx="2495270" cy="14385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000" spc="-134" b="1" dirty="0">
                <a:solidFill>
                  <a:srgbClr val="5b5b5b"/>
                </a:solidFill>
                <a:latin typeface="Malgun Gothic"/>
                <a:ea typeface="Malgun Gothic"/>
              </a:rPr>
              <a:t>[NCS-학습모듈의</a:t>
            </a:r>
            <a:r>
              <a:rPr lang="en-US" altLang="zh-CN" sz="2000" spc="295" b="1" dirty="0">
                <a:solidFill>
                  <a:srgbClr val="5b5b5b"/>
                </a:solidFill>
                <a:latin typeface="Malgun Gothic"/>
                <a:cs typeface="Malgun Gothic"/>
              </a:rPr>
              <a:t> </a:t>
            </a:r>
            <a:r>
              <a:rPr lang="en-US" altLang="zh-CN" sz="2000" spc="-125" b="1" dirty="0">
                <a:solidFill>
                  <a:srgbClr val="5b5b5b"/>
                </a:solidFill>
                <a:latin typeface="Malgun Gothic"/>
                <a:ea typeface="Malgun Gothic"/>
              </a:rPr>
              <a:t>위치]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64"/>
              </a:lnSpc>
            </a:pPr>
            <a:endParaRPr lang="en-US" dirty="0" smtClean="0"/>
          </a:p>
          <a:p>
            <a:pPr marL="0" indent="54101">
              <a:lnSpc>
                <a:spcPct val="100000"/>
              </a:lnSpc>
              <a:tabLst>
                <a:tab pos="682751" algn="l"/>
              </a:tabLst>
            </a:pPr>
            <a:r>
              <a:rPr lang="en-US" altLang="zh-CN" sz="1300" spc="-259" b="1" dirty="0">
                <a:solidFill>
                  <a:srgbClr val="000000"/>
                </a:solidFill>
                <a:latin typeface="Malgun Gothic"/>
                <a:ea typeface="Malgun Gothic"/>
              </a:rPr>
              <a:t>대분류	</a:t>
            </a:r>
            <a:r>
              <a:rPr lang="en-US" altLang="zh-CN" sz="1300" spc="-275" b="1" dirty="0">
                <a:solidFill>
                  <a:srgbClr val="000000"/>
                </a:solidFill>
                <a:latin typeface="Malgun Gothic"/>
                <a:ea typeface="Malgun Gothic"/>
              </a:rPr>
              <a:t>정보통신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72307" y="2954193"/>
            <a:ext cx="1874848" cy="1981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1220728" algn="l"/>
              </a:tabLst>
            </a:pPr>
            <a:r>
              <a:rPr lang="en-US" altLang="zh-CN" sz="1300" spc="-259" b="1" dirty="0">
                <a:solidFill>
                  <a:srgbClr val="000000"/>
                </a:solidFill>
                <a:latin typeface="Malgun Gothic"/>
                <a:ea typeface="Malgun Gothic"/>
              </a:rPr>
              <a:t>중분류	</a:t>
            </a:r>
            <a:r>
              <a:rPr lang="en-US" altLang="zh-CN" sz="1300" spc="-275" b="1" dirty="0">
                <a:solidFill>
                  <a:srgbClr val="000000"/>
                </a:solidFill>
                <a:latin typeface="Malgun Gothic"/>
                <a:ea typeface="Malgun Gothic"/>
              </a:rPr>
              <a:t>정보기술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72312" y="3350433"/>
            <a:ext cx="2800932" cy="1981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1886711" algn="l"/>
              </a:tabLst>
            </a:pPr>
            <a:r>
              <a:rPr lang="en-US" altLang="zh-CN" sz="1300" spc="-259" b="1" dirty="0">
                <a:solidFill>
                  <a:srgbClr val="000000"/>
                </a:solidFill>
                <a:latin typeface="Malgun Gothic"/>
                <a:ea typeface="Malgun Gothic"/>
              </a:rPr>
              <a:t>소분류	</a:t>
            </a:r>
            <a:r>
              <a:rPr lang="en-US" altLang="zh-CN" sz="1300" spc="-275" b="1" dirty="0">
                <a:solidFill>
                  <a:srgbClr val="000000"/>
                </a:solidFill>
                <a:latin typeface="Malgun Gothic"/>
                <a:ea typeface="Malgun Gothic"/>
              </a:rPr>
              <a:t>정보기술개발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08125" y="4098794"/>
            <a:ext cx="512866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200" spc="-194" b="1" dirty="0">
                <a:solidFill>
                  <a:srgbClr val="fefefe"/>
                </a:solidFill>
                <a:latin typeface="Malgun Gothic"/>
                <a:ea typeface="Malgun Gothic"/>
              </a:rPr>
              <a:t>세분류</a:t>
            </a: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887730" y="4362450"/>
          <a:ext cx="5804154" cy="5406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1975"/>
                <a:gridCol w="585216"/>
                <a:gridCol w="1924049"/>
                <a:gridCol w="1962912"/>
              </a:tblGrid>
              <a:tr h="360426">
                <a:tc gridSpan="2">
                  <a:txBody>
                    <a:bodyPr/>
                    <a:lstStyle/>
                    <a:p>
                      <a:pPr>
                        <a:lnSpc>
                          <a:spcPts val="814"/>
                        </a:lnSpc>
                      </a:pPr>
                      <a:endParaRPr lang="en-US" dirty="0" smtClean="0"/>
                    </a:p>
                    <a:p>
                      <a:pPr marL="0" indent="120395">
                        <a:lnSpc>
                          <a:spcPct val="100000"/>
                        </a:lnSpc>
                      </a:pPr>
                      <a:r>
                        <a:rPr lang="en-US" altLang="zh-CN" sz="1100" spc="-10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SW</a:t>
                      </a:r>
                      <a:r>
                        <a:rPr lang="en-US" altLang="zh-CN" sz="1100" spc="69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아키텍처</a:t>
                      </a:r>
                    </a:p>
                  </a:txBody>
                  <a:tcPr marL="0" marR="0" marT="0" marB="0">
                    <a:lnR w="25146">
                      <a:solidFill>
                        <a:srgbClr val="A4E0"/>
                      </a:solidFill>
                      <a:prstDash val="solid"/>
                    </a:lnR>
                    <a:lnB w="25146">
                      <a:solidFill>
                        <a:srgbClr val="A4E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R w="25146">
                      <a:solidFill>
                        <a:srgbClr val="A4E0"/>
                      </a:solidFill>
                      <a:prstDash val="solid"/>
                    </a:lnR>
                    <a:lnB w="25146">
                      <a:solidFill>
                        <a:srgbClr val="A4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559"/>
                        </a:lnSpc>
                      </a:pPr>
                      <a:endParaRPr lang="en-US" dirty="0" smtClean="0"/>
                    </a:p>
                    <a:p>
                      <a:pPr marL="0" indent="83057">
                        <a:lnSpc>
                          <a:spcPct val="100000"/>
                        </a:lnSpc>
                      </a:pPr>
                      <a:r>
                        <a:rPr lang="en-US" altLang="zh-CN" sz="1200" spc="-229" b="1" dirty="0">
                          <a:solidFill>
                            <a:srgbClr val="fefefe"/>
                          </a:solidFill>
                          <a:latin typeface="Malgun Gothic"/>
                          <a:ea typeface="Malgun Gothic"/>
                        </a:rPr>
                        <a:t>능력</a:t>
                      </a:r>
                      <a:r>
                        <a:rPr lang="en-US" altLang="zh-CN" sz="1200" spc="-220" b="1" dirty="0">
                          <a:solidFill>
                            <a:srgbClr val="fefefe"/>
                          </a:solidFill>
                          <a:latin typeface="Malgun Gothic"/>
                          <a:ea typeface="Malgun Gothic"/>
                        </a:rPr>
                        <a:t>단위</a:t>
                      </a:r>
                    </a:p>
                  </a:txBody>
                  <a:tcPr marL="0" marR="0" marT="0" marB="0">
                    <a:lnL w="25146">
                      <a:solidFill>
                        <a:srgbClr val="A4E0"/>
                      </a:solidFill>
                      <a:prstDash val="solid"/>
                    </a:lnL>
                    <a:lnR w="4572">
                      <a:solidFill>
                        <a:srgbClr val="BABABA"/>
                      </a:solidFill>
                      <a:prstDash val="solid"/>
                    </a:lnR>
                    <a:lnT w="25146">
                      <a:solidFill>
                        <a:srgbClr val="A4E0"/>
                      </a:solidFill>
                      <a:prstDash val="solid"/>
                    </a:lnT>
                    <a:lnB w="4572">
                      <a:solidFill>
                        <a:srgbClr val="BABABA"/>
                      </a:solidFill>
                      <a:prstDash val="solid"/>
                    </a:lnB>
                    <a:solidFill>
                      <a:srgbClr val="6490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559"/>
                        </a:lnSpc>
                      </a:pPr>
                      <a:endParaRPr lang="en-US" dirty="0" smtClean="0"/>
                    </a:p>
                    <a:p>
                      <a:pPr marL="0" indent="103632">
                        <a:lnSpc>
                          <a:spcPct val="100000"/>
                        </a:lnSpc>
                      </a:pPr>
                      <a:r>
                        <a:rPr lang="en-US" altLang="zh-CN" sz="1200" spc="-225" b="1" dirty="0">
                          <a:solidFill>
                            <a:srgbClr val="fefefe"/>
                          </a:solidFill>
                          <a:latin typeface="Malgun Gothic"/>
                          <a:ea typeface="Malgun Gothic"/>
                        </a:rPr>
                        <a:t>학습모</a:t>
                      </a:r>
                      <a:r>
                        <a:rPr lang="en-US" altLang="zh-CN" sz="1200" spc="-215" b="1" dirty="0">
                          <a:solidFill>
                            <a:srgbClr val="fefefe"/>
                          </a:solidFill>
                          <a:latin typeface="Malgun Gothic"/>
                          <a:ea typeface="Malgun Gothic"/>
                        </a:rPr>
                        <a:t>듈명</a:t>
                      </a:r>
                    </a:p>
                  </a:txBody>
                  <a:tcPr marL="0" marR="0" marT="0" marB="0">
                    <a:lnL w="4572">
                      <a:solidFill>
                        <a:srgbClr val="BABABA"/>
                      </a:solidFill>
                      <a:prstDash val="solid"/>
                    </a:lnL>
                    <a:lnR w="25146">
                      <a:solidFill>
                        <a:srgbClr val="A4E0"/>
                      </a:solidFill>
                      <a:prstDash val="solid"/>
                    </a:lnR>
                    <a:lnT w="25146">
                      <a:solidFill>
                        <a:srgbClr val="A4E0"/>
                      </a:solidFill>
                      <a:prstDash val="solid"/>
                    </a:lnT>
                    <a:lnB w="4572">
                      <a:solidFill>
                        <a:srgbClr val="BABABA"/>
                      </a:solidFill>
                      <a:prstDash val="solid"/>
                    </a:lnB>
                    <a:solidFill>
                      <a:srgbClr val="6490CA"/>
                    </a:solidFill>
                  </a:tcPr>
                </a:tc>
              </a:tr>
              <a:tr h="358902">
                <a:tc gridSpan="3">
                  <a:txBody>
                    <a:bodyPr/>
                    <a:lstStyle/>
                    <a:p>
                      <a:pPr>
                        <a:lnSpc>
                          <a:spcPts val="769"/>
                        </a:lnSpc>
                      </a:pPr>
                      <a:endParaRPr lang="en-US" dirty="0" smtClean="0"/>
                    </a:p>
                    <a:p>
                      <a:pPr marL="0" indent="95249">
                        <a:lnSpc>
                          <a:spcPct val="100000"/>
                        </a:lnSpc>
                        <a:tabLst>
                          <a:tab pos="2000250" algn="l"/>
                        </a:tabLst>
                      </a:pPr>
                      <a:r>
                        <a:rPr lang="en-US" altLang="zh-CN" sz="1100" spc="-1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응용SW엔지니어링	</a:t>
                      </a:r>
                      <a:r>
                        <a:rPr lang="en-US" altLang="zh-CN" sz="1100" spc="-15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요구사항</a:t>
                      </a:r>
                      <a:r>
                        <a:rPr lang="en-US" altLang="zh-CN" sz="1100" spc="-6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5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확인</a:t>
                      </a:r>
                    </a:p>
                  </a:txBody>
                  <a:tcPr marL="0" marR="0" marT="0" marB="0">
                    <a:lnL w="25146">
                      <a:solidFill>
                        <a:srgbClr val="A4E0"/>
                      </a:solidFill>
                      <a:prstDash val="solid"/>
                    </a:lnL>
                    <a:lnR w="4572">
                      <a:solidFill>
                        <a:srgbClr val="BABABA"/>
                      </a:solidFill>
                      <a:prstDash val="solid"/>
                    </a:lnR>
                    <a:lnT w="4572">
                      <a:solidFill>
                        <a:srgbClr val="BABABA"/>
                      </a:solidFill>
                      <a:prstDash val="solid"/>
                    </a:lnT>
                    <a:lnB w="4572">
                      <a:solidFill>
                        <a:srgbClr val="BABABA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L w="25146">
                      <a:solidFill>
                        <a:srgbClr val="A4E0"/>
                      </a:solidFill>
                      <a:prstDash val="solid"/>
                    </a:lnL>
                    <a:lnR w="4572">
                      <a:solidFill>
                        <a:srgbClr val="BABABA"/>
                      </a:solidFill>
                      <a:prstDash val="solid"/>
                    </a:lnR>
                    <a:lnT w="4572">
                      <a:solidFill>
                        <a:srgbClr val="BABABA"/>
                      </a:solidFill>
                      <a:prstDash val="solid"/>
                    </a:lnT>
                    <a:lnB w="4572">
                      <a:solidFill>
                        <a:srgbClr val="BABABA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L w="25146">
                      <a:solidFill>
                        <a:srgbClr val="A4E0"/>
                      </a:solidFill>
                      <a:prstDash val="solid"/>
                    </a:lnL>
                    <a:lnR w="4572">
                      <a:solidFill>
                        <a:srgbClr val="BABABA"/>
                      </a:solidFill>
                      <a:prstDash val="solid"/>
                    </a:lnR>
                    <a:lnT w="4572">
                      <a:solidFill>
                        <a:srgbClr val="BABABA"/>
                      </a:solidFill>
                      <a:prstDash val="solid"/>
                    </a:lnT>
                    <a:lnB w="4572">
                      <a:solidFill>
                        <a:srgbClr val="BABA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769"/>
                        </a:lnSpc>
                      </a:pPr>
                      <a:endParaRPr lang="en-US" dirty="0" smtClean="0"/>
                    </a:p>
                    <a:p>
                      <a:pPr marL="0" indent="103632">
                        <a:lnSpc>
                          <a:spcPct val="100000"/>
                        </a:lnSpc>
                      </a:pPr>
                      <a:r>
                        <a:rPr lang="en-US" altLang="zh-CN" sz="1100" spc="-19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요구사항</a:t>
                      </a:r>
                      <a:r>
                        <a:rPr lang="en-US" altLang="zh-CN" sz="1100" spc="8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8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확인</a:t>
                      </a:r>
                    </a:p>
                  </a:txBody>
                  <a:tcPr marL="0" marR="0" marT="0" marB="0">
                    <a:lnL w="4572">
                      <a:solidFill>
                        <a:srgbClr val="BABABA"/>
                      </a:solidFill>
                      <a:prstDash val="solid"/>
                    </a:lnL>
                    <a:lnR w="25146">
                      <a:solidFill>
                        <a:srgbClr val="A4E0"/>
                      </a:solidFill>
                      <a:prstDash val="solid"/>
                    </a:lnR>
                    <a:lnT w="4572">
                      <a:solidFill>
                        <a:srgbClr val="BABABA"/>
                      </a:solidFill>
                      <a:prstDash val="solid"/>
                    </a:lnT>
                    <a:lnB w="4572">
                      <a:solidFill>
                        <a:srgbClr val="BABABA"/>
                      </a:solidFill>
                      <a:prstDash val="solid"/>
                    </a:lnB>
                    <a:solidFill>
                      <a:srgbClr val="E1EAF4"/>
                    </a:solidFill>
                  </a:tcPr>
                </a:tc>
              </a:tr>
              <a:tr h="358139">
                <a:tc>
                  <a:txBody>
                    <a:bodyPr/>
                    <a:lstStyle/>
                    <a:p>
                      <a:pPr marL="0" indent="120395">
                        <a:lnSpc>
                          <a:spcPct val="100000"/>
                        </a:lnSpc>
                      </a:pPr>
                      <a:r>
                        <a:rPr lang="en-US" altLang="zh-CN" sz="11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임베디</a:t>
                      </a:r>
                      <a:r>
                        <a:rPr lang="en-US" altLang="zh-CN" sz="1100" spc="-12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드SW</a:t>
                      </a:r>
                    </a:p>
                    <a:p>
                      <a:pPr marL="0" indent="120395">
                        <a:lnSpc>
                          <a:spcPct val="98333"/>
                        </a:lnSpc>
                      </a:pPr>
                      <a:r>
                        <a:rPr lang="en-US" altLang="zh-CN" sz="1100" spc="-18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엔</a:t>
                      </a:r>
                      <a:r>
                        <a:rPr lang="en-US" altLang="zh-CN" sz="1100" spc="-17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지니어링</a:t>
                      </a:r>
                    </a:p>
                  </a:txBody>
                  <a:tcPr marL="0" marR="0" marT="0" marB="0">
                    <a:lnT w="25146">
                      <a:solidFill>
                        <a:srgbClr val="A4E0"/>
                      </a:solidFill>
                      <a:prstDash val="solid"/>
                    </a:lnT>
                    <a:lnB w="4572">
                      <a:solidFill>
                        <a:srgbClr val="BABABA"/>
                      </a:solidFill>
                      <a:prstDash val="solid"/>
                    </a:lnB>
                  </a:tcPr>
                </a:tc>
                <a:tc rowSpan="1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R w="25146">
                      <a:solidFill>
                        <a:srgbClr val="A4E0"/>
                      </a:solidFill>
                      <a:prstDash val="solid"/>
                    </a:lnR>
                    <a:lnT w="25146">
                      <a:solidFill>
                        <a:srgbClr val="A4E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765"/>
                        </a:lnSpc>
                      </a:pPr>
                      <a:endParaRPr lang="en-US" dirty="0" smtClean="0"/>
                    </a:p>
                    <a:p>
                      <a:pPr marL="0" indent="83057">
                        <a:lnSpc>
                          <a:spcPct val="100000"/>
                        </a:lnSpc>
                      </a:pPr>
                      <a:r>
                        <a:rPr lang="en-US" altLang="zh-CN" sz="1100" spc="-1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데이터</a:t>
                      </a:r>
                      <a:r>
                        <a:rPr lang="en-US" altLang="zh-CN" sz="11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5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입출력</a:t>
                      </a:r>
                      <a:r>
                        <a:rPr lang="en-US" altLang="zh-CN" sz="1100" spc="-6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구현</a:t>
                      </a:r>
                    </a:p>
                  </a:txBody>
                  <a:tcPr marL="0" marR="0" marT="0" marB="0">
                    <a:lnL w="25146">
                      <a:solidFill>
                        <a:srgbClr val="A4E0"/>
                      </a:solidFill>
                      <a:prstDash val="solid"/>
                    </a:lnL>
                    <a:lnR w="4572">
                      <a:solidFill>
                        <a:srgbClr val="BABABA"/>
                      </a:solidFill>
                      <a:prstDash val="solid"/>
                    </a:lnR>
                    <a:lnT w="4572">
                      <a:solidFill>
                        <a:srgbClr val="BABABA"/>
                      </a:solidFill>
                      <a:prstDash val="solid"/>
                    </a:lnT>
                    <a:lnB w="4572">
                      <a:solidFill>
                        <a:srgbClr val="BABABA"/>
                      </a:solidFill>
                      <a:prstDash val="solid"/>
                    </a:lnB>
                    <a:solidFill>
                      <a:srgbClr val="E1EA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765"/>
                        </a:lnSpc>
                      </a:pPr>
                      <a:endParaRPr lang="en-US" dirty="0" smtClean="0"/>
                    </a:p>
                    <a:p>
                      <a:pPr marL="0" indent="103632">
                        <a:lnSpc>
                          <a:spcPct val="100000"/>
                        </a:lnSpc>
                      </a:pPr>
                      <a:r>
                        <a:rPr lang="en-US" altLang="zh-CN" sz="1100" spc="-1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데이터</a:t>
                      </a:r>
                      <a:r>
                        <a:rPr lang="en-US" altLang="zh-CN" sz="11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5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입출력</a:t>
                      </a:r>
                      <a:r>
                        <a:rPr lang="en-US" altLang="zh-CN" sz="1100" spc="-6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구현</a:t>
                      </a:r>
                    </a:p>
                  </a:txBody>
                  <a:tcPr marL="0" marR="0" marT="0" marB="0">
                    <a:lnL w="4572">
                      <a:solidFill>
                        <a:srgbClr val="BABABA"/>
                      </a:solidFill>
                      <a:prstDash val="solid"/>
                    </a:lnL>
                    <a:lnR w="25146">
                      <a:solidFill>
                        <a:srgbClr val="A4E0"/>
                      </a:solidFill>
                      <a:prstDash val="solid"/>
                    </a:lnR>
                    <a:lnT w="4572">
                      <a:solidFill>
                        <a:srgbClr val="BABABA"/>
                      </a:solidFill>
                      <a:prstDash val="solid"/>
                    </a:lnT>
                    <a:lnB w="4572">
                      <a:solidFill>
                        <a:srgbClr val="BABABA"/>
                      </a:solidFill>
                      <a:prstDash val="solid"/>
                    </a:lnB>
                    <a:solidFill>
                      <a:srgbClr val="E1EAF4"/>
                    </a:solidFill>
                  </a:tcPr>
                </a:tc>
              </a:tr>
              <a:tr h="358902">
                <a:tc>
                  <a:txBody>
                    <a:bodyPr/>
                    <a:lstStyle/>
                    <a:p>
                      <a:pPr>
                        <a:lnSpc>
                          <a:spcPts val="769"/>
                        </a:lnSpc>
                      </a:pPr>
                      <a:endParaRPr lang="en-US" dirty="0" smtClean="0"/>
                    </a:p>
                    <a:p>
                      <a:pPr marL="0" indent="120398">
                        <a:lnSpc>
                          <a:spcPct val="100000"/>
                        </a:lnSpc>
                      </a:pPr>
                      <a:r>
                        <a:rPr lang="en-US" altLang="zh-CN" sz="1100" spc="-14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DB엔</a:t>
                      </a:r>
                      <a:r>
                        <a:rPr lang="en-US" altLang="zh-CN" sz="11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지니어링</a:t>
                      </a:r>
                    </a:p>
                  </a:txBody>
                  <a:tcPr marL="0" marR="0" marT="0" marB="0">
                    <a:lnT w="4572">
                      <a:solidFill>
                        <a:srgbClr val="BABABA"/>
                      </a:solidFill>
                      <a:prstDash val="solid"/>
                    </a:lnT>
                    <a:lnB w="4572">
                      <a:solidFill>
                        <a:srgbClr val="BABABA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R w="25146">
                      <a:solidFill>
                        <a:srgbClr val="A4E0"/>
                      </a:solidFill>
                      <a:prstDash val="solid"/>
                    </a:lnR>
                    <a:lnT w="25146">
                      <a:solidFill>
                        <a:srgbClr val="A4E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769"/>
                        </a:lnSpc>
                      </a:pPr>
                      <a:endParaRPr lang="en-US" dirty="0" smtClean="0"/>
                    </a:p>
                    <a:p>
                      <a:pPr marL="0" indent="83057">
                        <a:lnSpc>
                          <a:spcPct val="100000"/>
                        </a:lnSpc>
                      </a:pPr>
                      <a:r>
                        <a:rPr lang="en-US" altLang="zh-CN" sz="1100" spc="-19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통합</a:t>
                      </a:r>
                      <a:r>
                        <a:rPr lang="en-US" altLang="zh-CN" sz="1100" spc="8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20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구현</a:t>
                      </a:r>
                    </a:p>
                  </a:txBody>
                  <a:tcPr marL="0" marR="0" marT="0" marB="0">
                    <a:lnL w="25146">
                      <a:solidFill>
                        <a:srgbClr val="A4E0"/>
                      </a:solidFill>
                      <a:prstDash val="solid"/>
                    </a:lnL>
                    <a:lnR w="4572">
                      <a:solidFill>
                        <a:srgbClr val="BABABA"/>
                      </a:solidFill>
                      <a:prstDash val="solid"/>
                    </a:lnR>
                    <a:lnT w="4572">
                      <a:solidFill>
                        <a:srgbClr val="BABABA"/>
                      </a:solidFill>
                      <a:prstDash val="solid"/>
                    </a:lnT>
                    <a:lnB w="4572">
                      <a:solidFill>
                        <a:srgbClr val="BABABA"/>
                      </a:solidFill>
                      <a:prstDash val="solid"/>
                    </a:lnB>
                    <a:solidFill>
                      <a:srgbClr val="E1EA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769"/>
                        </a:lnSpc>
                      </a:pPr>
                      <a:endParaRPr lang="en-US" dirty="0" smtClean="0"/>
                    </a:p>
                    <a:p>
                      <a:pPr marL="0" indent="103632">
                        <a:lnSpc>
                          <a:spcPct val="100000"/>
                        </a:lnSpc>
                      </a:pPr>
                      <a:r>
                        <a:rPr lang="en-US" altLang="zh-CN" sz="1100" spc="-19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통합</a:t>
                      </a:r>
                      <a:r>
                        <a:rPr lang="en-US" altLang="zh-CN" sz="1100" spc="89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20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구현</a:t>
                      </a:r>
                    </a:p>
                  </a:txBody>
                  <a:tcPr marL="0" marR="0" marT="0" marB="0">
                    <a:lnL w="4572">
                      <a:solidFill>
                        <a:srgbClr val="BABABA"/>
                      </a:solidFill>
                      <a:prstDash val="solid"/>
                    </a:lnL>
                    <a:lnR w="25146">
                      <a:solidFill>
                        <a:srgbClr val="A4E0"/>
                      </a:solidFill>
                      <a:prstDash val="solid"/>
                    </a:lnR>
                    <a:lnT w="4572">
                      <a:solidFill>
                        <a:srgbClr val="BABABA"/>
                      </a:solidFill>
                      <a:prstDash val="solid"/>
                    </a:lnT>
                    <a:lnB w="4572">
                      <a:solidFill>
                        <a:srgbClr val="BABABA"/>
                      </a:solidFill>
                      <a:prstDash val="solid"/>
                    </a:lnB>
                    <a:solidFill>
                      <a:srgbClr val="E1EAF4"/>
                    </a:solidFill>
                  </a:tcPr>
                </a:tc>
              </a:tr>
              <a:tr h="358901">
                <a:tc>
                  <a:txBody>
                    <a:bodyPr/>
                    <a:lstStyle/>
                    <a:p>
                      <a:pPr>
                        <a:lnSpc>
                          <a:spcPts val="765"/>
                        </a:lnSpc>
                      </a:pPr>
                      <a:endParaRPr lang="en-US" dirty="0" smtClean="0"/>
                    </a:p>
                    <a:p>
                      <a:pPr marL="0" indent="120398">
                        <a:lnSpc>
                          <a:spcPct val="100000"/>
                        </a:lnSpc>
                      </a:pPr>
                      <a:r>
                        <a:rPr lang="en-US" altLang="zh-CN" sz="1100" spc="-16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NW엔지</a:t>
                      </a:r>
                      <a:r>
                        <a:rPr lang="en-US" altLang="zh-CN" sz="1100" spc="-15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니어링</a:t>
                      </a:r>
                    </a:p>
                  </a:txBody>
                  <a:tcPr marL="0" marR="0" marT="0" marB="0">
                    <a:lnT w="4572">
                      <a:solidFill>
                        <a:srgbClr val="BABABA"/>
                      </a:solidFill>
                      <a:prstDash val="solid"/>
                    </a:lnT>
                    <a:lnB w="4572">
                      <a:solidFill>
                        <a:srgbClr val="BABABA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R w="25146">
                      <a:solidFill>
                        <a:srgbClr val="A4E0"/>
                      </a:solidFill>
                      <a:prstDash val="solid"/>
                    </a:lnR>
                    <a:lnT w="25146">
                      <a:solidFill>
                        <a:srgbClr val="A4E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765"/>
                        </a:lnSpc>
                      </a:pPr>
                      <a:endParaRPr lang="en-US" dirty="0" smtClean="0"/>
                    </a:p>
                    <a:p>
                      <a:pPr marL="0" indent="83057">
                        <a:lnSpc>
                          <a:spcPct val="100000"/>
                        </a:lnSpc>
                      </a:pPr>
                      <a:r>
                        <a:rPr lang="en-US" altLang="zh-CN" sz="1100" spc="-19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정보시스템</a:t>
                      </a:r>
                      <a:r>
                        <a:rPr lang="en-US" altLang="zh-CN" sz="1100" spc="8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8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이행</a:t>
                      </a:r>
                    </a:p>
                  </a:txBody>
                  <a:tcPr marL="0" marR="0" marT="0" marB="0">
                    <a:lnL w="25146">
                      <a:solidFill>
                        <a:srgbClr val="A4E0"/>
                      </a:solidFill>
                      <a:prstDash val="solid"/>
                    </a:lnL>
                    <a:lnR w="4572">
                      <a:solidFill>
                        <a:srgbClr val="BABABA"/>
                      </a:solidFill>
                      <a:prstDash val="solid"/>
                    </a:lnR>
                    <a:lnT w="4572">
                      <a:solidFill>
                        <a:srgbClr val="BABABA"/>
                      </a:solidFill>
                      <a:prstDash val="solid"/>
                    </a:lnT>
                    <a:lnB w="4572">
                      <a:solidFill>
                        <a:srgbClr val="BABABA"/>
                      </a:solidFill>
                      <a:prstDash val="solid"/>
                    </a:lnB>
                    <a:solidFill>
                      <a:srgbClr val="E1EA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765"/>
                        </a:lnSpc>
                      </a:pPr>
                      <a:endParaRPr lang="en-US" dirty="0" smtClean="0"/>
                    </a:p>
                    <a:p>
                      <a:pPr marL="0" indent="103632">
                        <a:lnSpc>
                          <a:spcPct val="100000"/>
                        </a:lnSpc>
                      </a:pPr>
                      <a:r>
                        <a:rPr lang="en-US" altLang="zh-CN" sz="1100" spc="-19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정보시스템</a:t>
                      </a:r>
                      <a:r>
                        <a:rPr lang="en-US" altLang="zh-CN" sz="1100" spc="89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8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이행</a:t>
                      </a:r>
                    </a:p>
                  </a:txBody>
                  <a:tcPr marL="0" marR="0" marT="0" marB="0">
                    <a:lnL w="4572">
                      <a:solidFill>
                        <a:srgbClr val="BABABA"/>
                      </a:solidFill>
                      <a:prstDash val="solid"/>
                    </a:lnL>
                    <a:lnR w="25146">
                      <a:solidFill>
                        <a:srgbClr val="A4E0"/>
                      </a:solidFill>
                      <a:prstDash val="solid"/>
                    </a:lnR>
                    <a:lnT w="4572">
                      <a:solidFill>
                        <a:srgbClr val="BABABA"/>
                      </a:solidFill>
                      <a:prstDash val="solid"/>
                    </a:lnT>
                    <a:lnB w="4572">
                      <a:solidFill>
                        <a:srgbClr val="BABABA"/>
                      </a:solidFill>
                      <a:prstDash val="solid"/>
                    </a:lnB>
                    <a:solidFill>
                      <a:srgbClr val="E1EAF4"/>
                    </a:solidFill>
                  </a:tcPr>
                </a:tc>
              </a:tr>
              <a:tr h="358140">
                <a:tc>
                  <a:txBody>
                    <a:bodyPr/>
                    <a:lstStyle/>
                    <a:p>
                      <a:pPr>
                        <a:lnSpc>
                          <a:spcPts val="765"/>
                        </a:lnSpc>
                      </a:pPr>
                      <a:endParaRPr lang="en-US" dirty="0" smtClean="0"/>
                    </a:p>
                    <a:p>
                      <a:pPr marL="0" indent="120398">
                        <a:lnSpc>
                          <a:spcPct val="100000"/>
                        </a:lnSpc>
                      </a:pPr>
                      <a:r>
                        <a:rPr lang="en-US" altLang="zh-CN" sz="1100" spc="-18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보안엔지니</a:t>
                      </a:r>
                      <a:r>
                        <a:rPr lang="en-US" altLang="zh-CN" sz="1100" spc="-17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어링</a:t>
                      </a:r>
                    </a:p>
                  </a:txBody>
                  <a:tcPr marL="0" marR="0" marT="0" marB="0">
                    <a:lnT w="4572">
                      <a:solidFill>
                        <a:srgbClr val="BABABA"/>
                      </a:solidFill>
                      <a:prstDash val="solid"/>
                    </a:lnT>
                    <a:lnB w="4572">
                      <a:solidFill>
                        <a:srgbClr val="BABABA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R w="25146">
                      <a:solidFill>
                        <a:srgbClr val="A4E0"/>
                      </a:solidFill>
                      <a:prstDash val="solid"/>
                    </a:lnR>
                    <a:lnT w="25146">
                      <a:solidFill>
                        <a:srgbClr val="A4E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765"/>
                        </a:lnSpc>
                      </a:pPr>
                      <a:endParaRPr lang="en-US" dirty="0" smtClean="0"/>
                    </a:p>
                    <a:p>
                      <a:pPr marL="0" indent="83057">
                        <a:lnSpc>
                          <a:spcPct val="100000"/>
                        </a:lnSpc>
                      </a:pPr>
                      <a:r>
                        <a:rPr lang="en-US" altLang="zh-CN" sz="1100" spc="-18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제품소프트웨어</a:t>
                      </a:r>
                      <a:r>
                        <a:rPr lang="en-US" altLang="zh-CN" sz="1100" spc="8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9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패키징</a:t>
                      </a:r>
                    </a:p>
                  </a:txBody>
                  <a:tcPr marL="0" marR="0" marT="0" marB="0">
                    <a:lnL w="25146">
                      <a:solidFill>
                        <a:srgbClr val="A4E0"/>
                      </a:solidFill>
                      <a:prstDash val="solid"/>
                    </a:lnL>
                    <a:lnR w="4572">
                      <a:solidFill>
                        <a:srgbClr val="BABABA"/>
                      </a:solidFill>
                      <a:prstDash val="solid"/>
                    </a:lnR>
                    <a:lnT w="4572">
                      <a:solidFill>
                        <a:srgbClr val="BABABA"/>
                      </a:solidFill>
                      <a:prstDash val="solid"/>
                    </a:lnT>
                    <a:lnB w="4572">
                      <a:solidFill>
                        <a:srgbClr val="BABABA"/>
                      </a:solidFill>
                      <a:prstDash val="solid"/>
                    </a:lnB>
                    <a:solidFill>
                      <a:srgbClr val="E1EA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765"/>
                        </a:lnSpc>
                      </a:pPr>
                      <a:endParaRPr lang="en-US" dirty="0" smtClean="0"/>
                    </a:p>
                    <a:p>
                      <a:pPr marL="0" indent="103632">
                        <a:lnSpc>
                          <a:spcPct val="100000"/>
                        </a:lnSpc>
                      </a:pPr>
                      <a:r>
                        <a:rPr lang="en-US" altLang="zh-CN" sz="1100" spc="-18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제품소프트웨어</a:t>
                      </a:r>
                      <a:r>
                        <a:rPr lang="en-US" altLang="zh-CN" sz="1100" spc="8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9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패키징</a:t>
                      </a:r>
                    </a:p>
                  </a:txBody>
                  <a:tcPr marL="0" marR="0" marT="0" marB="0">
                    <a:lnL w="4572">
                      <a:solidFill>
                        <a:srgbClr val="BABABA"/>
                      </a:solidFill>
                      <a:prstDash val="solid"/>
                    </a:lnL>
                    <a:lnR w="25146">
                      <a:solidFill>
                        <a:srgbClr val="A4E0"/>
                      </a:solidFill>
                      <a:prstDash val="solid"/>
                    </a:lnR>
                    <a:lnT w="4572">
                      <a:solidFill>
                        <a:srgbClr val="BABABA"/>
                      </a:solidFill>
                      <a:prstDash val="solid"/>
                    </a:lnT>
                    <a:lnB w="4572">
                      <a:solidFill>
                        <a:srgbClr val="BABABA"/>
                      </a:solidFill>
                      <a:prstDash val="solid"/>
                    </a:lnB>
                    <a:solidFill>
                      <a:srgbClr val="E1EAF4"/>
                    </a:solidFill>
                  </a:tcPr>
                </a:tc>
              </a:tr>
              <a:tr h="358902">
                <a:tc>
                  <a:txBody>
                    <a:bodyPr/>
                    <a:lstStyle/>
                    <a:p>
                      <a:pPr>
                        <a:lnSpc>
                          <a:spcPts val="769"/>
                        </a:lnSpc>
                      </a:pPr>
                      <a:endParaRPr lang="en-US" dirty="0" smtClean="0"/>
                    </a:p>
                    <a:p>
                      <a:pPr marL="0" indent="120398">
                        <a:lnSpc>
                          <a:spcPct val="100000"/>
                        </a:lnSpc>
                      </a:pPr>
                      <a:r>
                        <a:rPr lang="en-US" altLang="zh-CN" sz="1100" spc="-11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UI/</a:t>
                      </a:r>
                      <a:r>
                        <a:rPr lang="en-US" altLang="zh-CN" sz="1100" spc="-11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UX엔지니어링</a:t>
                      </a:r>
                    </a:p>
                  </a:txBody>
                  <a:tcPr marL="0" marR="0" marT="0" marB="0">
                    <a:lnT w="4572">
                      <a:solidFill>
                        <a:srgbClr val="BABABA"/>
                      </a:solidFill>
                      <a:prstDash val="solid"/>
                    </a:lnT>
                    <a:lnB w="4572">
                      <a:solidFill>
                        <a:srgbClr val="BABABA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R w="25146">
                      <a:solidFill>
                        <a:srgbClr val="A4E0"/>
                      </a:solidFill>
                      <a:prstDash val="solid"/>
                    </a:lnR>
                    <a:lnT w="25146">
                      <a:solidFill>
                        <a:srgbClr val="A4E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769"/>
                        </a:lnSpc>
                      </a:pPr>
                      <a:endParaRPr lang="en-US" dirty="0" smtClean="0"/>
                    </a:p>
                    <a:p>
                      <a:pPr marL="0" indent="83057">
                        <a:lnSpc>
                          <a:spcPct val="100000"/>
                        </a:lnSpc>
                      </a:pPr>
                      <a:r>
                        <a:rPr lang="en-US" altLang="zh-CN" sz="1100" spc="-19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서버프로그램</a:t>
                      </a:r>
                      <a:r>
                        <a:rPr lang="en-US" altLang="zh-CN" sz="1100" spc="8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8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구현</a:t>
                      </a:r>
                    </a:p>
                  </a:txBody>
                  <a:tcPr marL="0" marR="0" marT="0" marB="0">
                    <a:lnL w="25146">
                      <a:solidFill>
                        <a:srgbClr val="A4E0"/>
                      </a:solidFill>
                      <a:prstDash val="solid"/>
                    </a:lnL>
                    <a:lnR w="4572">
                      <a:solidFill>
                        <a:srgbClr val="BABABA"/>
                      </a:solidFill>
                      <a:prstDash val="solid"/>
                    </a:lnR>
                    <a:lnT w="4572">
                      <a:solidFill>
                        <a:srgbClr val="BABABA"/>
                      </a:solidFill>
                      <a:prstDash val="solid"/>
                    </a:lnT>
                    <a:lnB w="4572">
                      <a:solidFill>
                        <a:srgbClr val="BABABA"/>
                      </a:solidFill>
                      <a:prstDash val="solid"/>
                    </a:lnB>
                    <a:solidFill>
                      <a:srgbClr val="E1EA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769"/>
                        </a:lnSpc>
                      </a:pPr>
                      <a:endParaRPr lang="en-US" dirty="0" smtClean="0"/>
                    </a:p>
                    <a:p>
                      <a:pPr marL="0" indent="103632">
                        <a:lnSpc>
                          <a:spcPct val="100000"/>
                        </a:lnSpc>
                      </a:pPr>
                      <a:r>
                        <a:rPr lang="en-US" altLang="zh-CN" sz="1100" spc="-19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서버프로그램</a:t>
                      </a:r>
                      <a:r>
                        <a:rPr lang="en-US" altLang="zh-CN" sz="1100" spc="8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8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구현</a:t>
                      </a:r>
                    </a:p>
                  </a:txBody>
                  <a:tcPr marL="0" marR="0" marT="0" marB="0">
                    <a:lnL w="4572">
                      <a:solidFill>
                        <a:srgbClr val="BABABA"/>
                      </a:solidFill>
                      <a:prstDash val="solid"/>
                    </a:lnL>
                    <a:lnR w="25146">
                      <a:solidFill>
                        <a:srgbClr val="A4E0"/>
                      </a:solidFill>
                      <a:prstDash val="solid"/>
                    </a:lnR>
                    <a:lnT w="4572">
                      <a:solidFill>
                        <a:srgbClr val="BABABA"/>
                      </a:solidFill>
                      <a:prstDash val="solid"/>
                    </a:lnT>
                    <a:lnB w="4572">
                      <a:solidFill>
                        <a:srgbClr val="BABABA"/>
                      </a:solidFill>
                      <a:prstDash val="solid"/>
                    </a:lnB>
                    <a:solidFill>
                      <a:srgbClr val="E1EAF4"/>
                    </a:solidFill>
                  </a:tcPr>
                </a:tc>
              </a:tr>
              <a:tr h="358902">
                <a:tc>
                  <a:txBody>
                    <a:bodyPr/>
                    <a:lstStyle/>
                    <a:p>
                      <a:pPr>
                        <a:lnSpc>
                          <a:spcPts val="765"/>
                        </a:lnSpc>
                      </a:pPr>
                      <a:endParaRPr lang="en-US" dirty="0" smtClean="0"/>
                    </a:p>
                    <a:p>
                      <a:pPr marL="0" indent="120398">
                        <a:lnSpc>
                          <a:spcPct val="100000"/>
                        </a:lnSpc>
                      </a:pPr>
                      <a:r>
                        <a:rPr lang="en-US" altLang="zh-CN" sz="1100" spc="-20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시스템S</a:t>
                      </a:r>
                      <a:r>
                        <a:rPr lang="en-US" altLang="zh-CN" sz="1100" spc="-19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W엔지니어링</a:t>
                      </a:r>
                    </a:p>
                  </a:txBody>
                  <a:tcPr marL="0" marR="0" marT="0" marB="0">
                    <a:lnT w="4572">
                      <a:solidFill>
                        <a:srgbClr val="BABABA"/>
                      </a:solidFill>
                      <a:prstDash val="solid"/>
                    </a:lnT>
                    <a:lnB w="4572">
                      <a:solidFill>
                        <a:srgbClr val="BABABA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R w="25146">
                      <a:solidFill>
                        <a:srgbClr val="A4E0"/>
                      </a:solidFill>
                      <a:prstDash val="solid"/>
                    </a:lnR>
                    <a:lnT w="25146">
                      <a:solidFill>
                        <a:srgbClr val="A4E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765"/>
                        </a:lnSpc>
                      </a:pPr>
                      <a:endParaRPr lang="en-US" dirty="0" smtClean="0"/>
                    </a:p>
                    <a:p>
                      <a:pPr marL="0" indent="83057">
                        <a:lnSpc>
                          <a:spcPct val="100000"/>
                        </a:lnSpc>
                      </a:pPr>
                      <a:r>
                        <a:rPr lang="en-US" altLang="zh-CN" sz="1100" spc="-19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인터페이스</a:t>
                      </a:r>
                      <a:r>
                        <a:rPr lang="en-US" altLang="zh-CN" sz="1100" spc="8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8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구현</a:t>
                      </a:r>
                    </a:p>
                  </a:txBody>
                  <a:tcPr marL="0" marR="0" marT="0" marB="0">
                    <a:lnL w="25146">
                      <a:solidFill>
                        <a:srgbClr val="A4E0"/>
                      </a:solidFill>
                      <a:prstDash val="solid"/>
                    </a:lnL>
                    <a:lnR w="4572">
                      <a:solidFill>
                        <a:srgbClr val="BABABA"/>
                      </a:solidFill>
                      <a:prstDash val="solid"/>
                    </a:lnR>
                    <a:lnT w="4572">
                      <a:solidFill>
                        <a:srgbClr val="BABABA"/>
                      </a:solidFill>
                      <a:prstDash val="solid"/>
                    </a:lnT>
                    <a:lnB w="4572">
                      <a:solidFill>
                        <a:srgbClr val="BABABA"/>
                      </a:solidFill>
                      <a:prstDash val="solid"/>
                    </a:lnB>
                    <a:solidFill>
                      <a:srgbClr val="E1EA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765"/>
                        </a:lnSpc>
                      </a:pPr>
                      <a:endParaRPr lang="en-US" dirty="0" smtClean="0"/>
                    </a:p>
                    <a:p>
                      <a:pPr marL="0" indent="103632">
                        <a:lnSpc>
                          <a:spcPct val="100000"/>
                        </a:lnSpc>
                      </a:pPr>
                      <a:r>
                        <a:rPr lang="en-US" altLang="zh-CN" sz="1100" spc="-19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인터페이스</a:t>
                      </a:r>
                      <a:r>
                        <a:rPr lang="en-US" altLang="zh-CN" sz="1100" spc="89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8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구현</a:t>
                      </a:r>
                    </a:p>
                  </a:txBody>
                  <a:tcPr marL="0" marR="0" marT="0" marB="0">
                    <a:lnL w="4572">
                      <a:solidFill>
                        <a:srgbClr val="BABABA"/>
                      </a:solidFill>
                      <a:prstDash val="solid"/>
                    </a:lnL>
                    <a:lnR w="25146">
                      <a:solidFill>
                        <a:srgbClr val="A4E0"/>
                      </a:solidFill>
                      <a:prstDash val="solid"/>
                    </a:lnR>
                    <a:lnT w="4572">
                      <a:solidFill>
                        <a:srgbClr val="BABABA"/>
                      </a:solidFill>
                      <a:prstDash val="solid"/>
                    </a:lnT>
                    <a:lnB w="4572">
                      <a:solidFill>
                        <a:srgbClr val="BABABA"/>
                      </a:solidFill>
                      <a:prstDash val="solid"/>
                    </a:lnB>
                    <a:solidFill>
                      <a:srgbClr val="E1EAF4"/>
                    </a:solidFill>
                  </a:tcPr>
                </a:tc>
              </a:tr>
              <a:tr h="358140">
                <a:tc>
                  <a:txBody>
                    <a:bodyPr/>
                    <a:lstStyle/>
                    <a:p>
                      <a:pPr>
                        <a:lnSpc>
                          <a:spcPts val="765"/>
                        </a:lnSpc>
                      </a:pPr>
                      <a:endParaRPr lang="en-US" dirty="0" smtClean="0"/>
                    </a:p>
                    <a:p>
                      <a:pPr marL="0" indent="120398">
                        <a:lnSpc>
                          <a:spcPct val="100000"/>
                        </a:lnSpc>
                      </a:pPr>
                      <a:r>
                        <a:rPr lang="en-US" altLang="zh-CN" sz="1100" spc="-18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빅데이터</a:t>
                      </a:r>
                      <a:r>
                        <a:rPr lang="en-US" altLang="zh-CN" sz="1100" spc="-17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플랫폼구축</a:t>
                      </a:r>
                    </a:p>
                  </a:txBody>
                  <a:tcPr marL="0" marR="0" marT="0" marB="0">
                    <a:lnT w="4572">
                      <a:solidFill>
                        <a:srgbClr val="BABABA"/>
                      </a:solidFill>
                      <a:prstDash val="solid"/>
                    </a:lnT>
                    <a:lnB w="4572">
                      <a:solidFill>
                        <a:srgbClr val="BABABA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R w="25146">
                      <a:solidFill>
                        <a:srgbClr val="A4E0"/>
                      </a:solidFill>
                      <a:prstDash val="solid"/>
                    </a:lnR>
                    <a:lnT w="25146">
                      <a:solidFill>
                        <a:srgbClr val="A4E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765"/>
                        </a:lnSpc>
                      </a:pPr>
                      <a:endParaRPr lang="en-US" dirty="0" smtClean="0"/>
                    </a:p>
                    <a:p>
                      <a:pPr marL="0" indent="83057">
                        <a:lnSpc>
                          <a:spcPct val="100000"/>
                        </a:lnSpc>
                      </a:pPr>
                      <a:r>
                        <a:rPr lang="en-US" altLang="zh-CN" sz="1100" spc="-19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애플리케이션</a:t>
                      </a:r>
                      <a:r>
                        <a:rPr lang="en-US" altLang="zh-CN" sz="1100" spc="8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8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배포</a:t>
                      </a:r>
                    </a:p>
                  </a:txBody>
                  <a:tcPr marL="0" marR="0" marT="0" marB="0">
                    <a:lnL w="25146">
                      <a:solidFill>
                        <a:srgbClr val="A4E0"/>
                      </a:solidFill>
                      <a:prstDash val="solid"/>
                    </a:lnL>
                    <a:lnR w="4572">
                      <a:solidFill>
                        <a:srgbClr val="BABABA"/>
                      </a:solidFill>
                      <a:prstDash val="solid"/>
                    </a:lnR>
                    <a:lnT w="4572">
                      <a:solidFill>
                        <a:srgbClr val="BABABA"/>
                      </a:solidFill>
                      <a:prstDash val="solid"/>
                    </a:lnT>
                    <a:lnB w="4572">
                      <a:solidFill>
                        <a:srgbClr val="BABABA"/>
                      </a:solidFill>
                      <a:prstDash val="solid"/>
                    </a:lnB>
                    <a:solidFill>
                      <a:srgbClr val="A9C2E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765"/>
                        </a:lnSpc>
                      </a:pPr>
                      <a:endParaRPr lang="en-US" dirty="0" smtClean="0"/>
                    </a:p>
                    <a:p>
                      <a:pPr marL="0" indent="103632">
                        <a:lnSpc>
                          <a:spcPct val="100000"/>
                        </a:lnSpc>
                      </a:pPr>
                      <a:r>
                        <a:rPr lang="en-US" altLang="zh-CN" sz="1100" spc="-19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애플리케이션</a:t>
                      </a:r>
                      <a:r>
                        <a:rPr lang="en-US" altLang="zh-CN" sz="1100" spc="8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8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배포</a:t>
                      </a:r>
                    </a:p>
                  </a:txBody>
                  <a:tcPr marL="0" marR="0" marT="0" marB="0">
                    <a:lnL w="4572">
                      <a:solidFill>
                        <a:srgbClr val="BABABA"/>
                      </a:solidFill>
                      <a:prstDash val="solid"/>
                    </a:lnL>
                    <a:lnR w="25146">
                      <a:solidFill>
                        <a:srgbClr val="A4E0"/>
                      </a:solidFill>
                      <a:prstDash val="solid"/>
                    </a:lnR>
                    <a:lnT w="4572">
                      <a:solidFill>
                        <a:srgbClr val="BABABA"/>
                      </a:solidFill>
                      <a:prstDash val="solid"/>
                    </a:lnT>
                    <a:lnB w="4572">
                      <a:solidFill>
                        <a:srgbClr val="BABABA"/>
                      </a:solidFill>
                      <a:prstDash val="solid"/>
                    </a:lnB>
                    <a:solidFill>
                      <a:srgbClr val="A9C2E1"/>
                    </a:solidFill>
                  </a:tcPr>
                </a:tc>
              </a:tr>
              <a:tr h="358902">
                <a:tc>
                  <a:txBody>
                    <a:bodyPr/>
                    <a:lstStyle/>
                    <a:p>
                      <a:pPr>
                        <a:lnSpc>
                          <a:spcPts val="769"/>
                        </a:lnSpc>
                      </a:pPr>
                      <a:endParaRPr lang="en-US" dirty="0" smtClean="0"/>
                    </a:p>
                    <a:p>
                      <a:pPr marL="0" indent="120398">
                        <a:lnSpc>
                          <a:spcPct val="100000"/>
                        </a:lnSpc>
                      </a:pPr>
                      <a:r>
                        <a:rPr lang="en-US" altLang="zh-CN" sz="1100" spc="-18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핀테크엔지니</a:t>
                      </a:r>
                      <a:r>
                        <a:rPr lang="en-US" altLang="zh-CN" sz="1100" spc="-17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어링</a:t>
                      </a:r>
                    </a:p>
                  </a:txBody>
                  <a:tcPr marL="0" marR="0" marT="0" marB="0">
                    <a:lnT w="4572">
                      <a:solidFill>
                        <a:srgbClr val="BABABA"/>
                      </a:solidFill>
                      <a:prstDash val="solid"/>
                    </a:lnT>
                    <a:lnB w="4572">
                      <a:solidFill>
                        <a:srgbClr val="BABABA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R w="25146">
                      <a:solidFill>
                        <a:srgbClr val="A4E0"/>
                      </a:solidFill>
                      <a:prstDash val="solid"/>
                    </a:lnR>
                    <a:lnT w="25146">
                      <a:solidFill>
                        <a:srgbClr val="A4E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769"/>
                        </a:lnSpc>
                      </a:pPr>
                      <a:endParaRPr lang="en-US" dirty="0" smtClean="0"/>
                    </a:p>
                    <a:p>
                      <a:pPr marL="0" indent="83057">
                        <a:lnSpc>
                          <a:spcPct val="100000"/>
                        </a:lnSpc>
                      </a:pPr>
                      <a:r>
                        <a:rPr lang="en-US" altLang="zh-CN" sz="1100" spc="-18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애플리케이션</a:t>
                      </a:r>
                      <a:r>
                        <a:rPr lang="en-US" altLang="zh-CN" sz="1100" spc="8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9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리팩토링</a:t>
                      </a:r>
                    </a:p>
                  </a:txBody>
                  <a:tcPr marL="0" marR="0" marT="0" marB="0">
                    <a:lnL w="25146">
                      <a:solidFill>
                        <a:srgbClr val="A4E0"/>
                      </a:solidFill>
                      <a:prstDash val="solid"/>
                    </a:lnL>
                    <a:lnR w="4572">
                      <a:solidFill>
                        <a:srgbClr val="BABABA"/>
                      </a:solidFill>
                      <a:prstDash val="solid"/>
                    </a:lnR>
                    <a:lnT w="4572">
                      <a:solidFill>
                        <a:srgbClr val="BABABA"/>
                      </a:solidFill>
                      <a:prstDash val="solid"/>
                    </a:lnT>
                    <a:lnB w="4572">
                      <a:solidFill>
                        <a:srgbClr val="BABABA"/>
                      </a:solidFill>
                      <a:prstDash val="solid"/>
                    </a:lnB>
                    <a:solidFill>
                      <a:srgbClr val="E1EA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769"/>
                        </a:lnSpc>
                      </a:pPr>
                      <a:endParaRPr lang="en-US" dirty="0" smtClean="0"/>
                    </a:p>
                    <a:p>
                      <a:pPr marL="0" indent="103632">
                        <a:lnSpc>
                          <a:spcPct val="100000"/>
                        </a:lnSpc>
                      </a:pPr>
                      <a:r>
                        <a:rPr lang="en-US" altLang="zh-CN" sz="1100" spc="-18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애플리케이션</a:t>
                      </a:r>
                      <a:r>
                        <a:rPr lang="en-US" altLang="zh-CN" sz="1100" spc="89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9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리팩토링</a:t>
                      </a:r>
                    </a:p>
                  </a:txBody>
                  <a:tcPr marL="0" marR="0" marT="0" marB="0">
                    <a:lnL w="4572">
                      <a:solidFill>
                        <a:srgbClr val="BABABA"/>
                      </a:solidFill>
                      <a:prstDash val="solid"/>
                    </a:lnL>
                    <a:lnR w="25146">
                      <a:solidFill>
                        <a:srgbClr val="A4E0"/>
                      </a:solidFill>
                      <a:prstDash val="solid"/>
                    </a:lnR>
                    <a:lnT w="4572">
                      <a:solidFill>
                        <a:srgbClr val="BABABA"/>
                      </a:solidFill>
                      <a:prstDash val="solid"/>
                    </a:lnT>
                    <a:lnB w="4572">
                      <a:solidFill>
                        <a:srgbClr val="BABABA"/>
                      </a:solidFill>
                      <a:prstDash val="solid"/>
                    </a:lnB>
                    <a:solidFill>
                      <a:srgbClr val="E1EAF4"/>
                    </a:solidFill>
                  </a:tcPr>
                </a:tc>
              </a:tr>
              <a:tr h="358902">
                <a:tc>
                  <a:txBody>
                    <a:bodyPr/>
                    <a:lstStyle/>
                    <a:p>
                      <a:pPr>
                        <a:lnSpc>
                          <a:spcPts val="765"/>
                        </a:lnSpc>
                      </a:pPr>
                      <a:endParaRPr lang="en-US" dirty="0" smtClean="0"/>
                    </a:p>
                    <a:p>
                      <a:pPr marL="0" indent="120398">
                        <a:lnSpc>
                          <a:spcPct val="100000"/>
                        </a:lnSpc>
                      </a:pPr>
                      <a:r>
                        <a:rPr lang="en-US" altLang="zh-CN" sz="1100" spc="-18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데이터아키</a:t>
                      </a:r>
                      <a:r>
                        <a:rPr lang="en-US" altLang="zh-CN" sz="1100" spc="-17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텍처</a:t>
                      </a:r>
                    </a:p>
                  </a:txBody>
                  <a:tcPr marL="0" marR="0" marT="0" marB="0">
                    <a:lnT w="4572">
                      <a:solidFill>
                        <a:srgbClr val="BABABA"/>
                      </a:solidFill>
                      <a:prstDash val="solid"/>
                    </a:lnT>
                    <a:lnB w="4572">
                      <a:solidFill>
                        <a:srgbClr val="BABABA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R w="25146">
                      <a:solidFill>
                        <a:srgbClr val="A4E0"/>
                      </a:solidFill>
                      <a:prstDash val="solid"/>
                    </a:lnR>
                    <a:lnT w="25146">
                      <a:solidFill>
                        <a:srgbClr val="A4E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765"/>
                        </a:lnSpc>
                      </a:pPr>
                      <a:endParaRPr lang="en-US" dirty="0" smtClean="0"/>
                    </a:p>
                    <a:p>
                      <a:pPr marL="0" indent="83057">
                        <a:lnSpc>
                          <a:spcPct val="100000"/>
                        </a:lnSpc>
                      </a:pPr>
                      <a:r>
                        <a:rPr lang="en-US" altLang="zh-CN" sz="1100" spc="-19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인터페이스</a:t>
                      </a:r>
                      <a:r>
                        <a:rPr lang="en-US" altLang="zh-CN" sz="1100" spc="8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8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설계</a:t>
                      </a:r>
                    </a:p>
                  </a:txBody>
                  <a:tcPr marL="0" marR="0" marT="0" marB="0">
                    <a:lnL w="25146">
                      <a:solidFill>
                        <a:srgbClr val="A4E0"/>
                      </a:solidFill>
                      <a:prstDash val="solid"/>
                    </a:lnL>
                    <a:lnR w="4572">
                      <a:solidFill>
                        <a:srgbClr val="BABABA"/>
                      </a:solidFill>
                      <a:prstDash val="solid"/>
                    </a:lnR>
                    <a:lnT w="4572">
                      <a:solidFill>
                        <a:srgbClr val="BABABA"/>
                      </a:solidFill>
                      <a:prstDash val="solid"/>
                    </a:lnT>
                    <a:lnB w="4572">
                      <a:solidFill>
                        <a:srgbClr val="BABABA"/>
                      </a:solidFill>
                      <a:prstDash val="solid"/>
                    </a:lnB>
                    <a:solidFill>
                      <a:srgbClr val="E1EA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765"/>
                        </a:lnSpc>
                      </a:pPr>
                      <a:endParaRPr lang="en-US" dirty="0" smtClean="0"/>
                    </a:p>
                    <a:p>
                      <a:pPr marL="0" indent="103632">
                        <a:lnSpc>
                          <a:spcPct val="100000"/>
                        </a:lnSpc>
                      </a:pPr>
                      <a:r>
                        <a:rPr lang="en-US" altLang="zh-CN" sz="1100" spc="-19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인터페이스</a:t>
                      </a:r>
                      <a:r>
                        <a:rPr lang="en-US" altLang="zh-CN" sz="1100" spc="89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8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설계</a:t>
                      </a:r>
                    </a:p>
                  </a:txBody>
                  <a:tcPr marL="0" marR="0" marT="0" marB="0">
                    <a:lnL w="4572">
                      <a:solidFill>
                        <a:srgbClr val="BABABA"/>
                      </a:solidFill>
                      <a:prstDash val="solid"/>
                    </a:lnL>
                    <a:lnR w="25146">
                      <a:solidFill>
                        <a:srgbClr val="A4E0"/>
                      </a:solidFill>
                      <a:prstDash val="solid"/>
                    </a:lnR>
                    <a:lnT w="4572">
                      <a:solidFill>
                        <a:srgbClr val="BABABA"/>
                      </a:solidFill>
                      <a:prstDash val="solid"/>
                    </a:lnT>
                    <a:lnB w="4572">
                      <a:solidFill>
                        <a:srgbClr val="BABABA"/>
                      </a:solidFill>
                      <a:prstDash val="solid"/>
                    </a:lnB>
                    <a:solidFill>
                      <a:srgbClr val="E1EAF4"/>
                    </a:solidFill>
                  </a:tcPr>
                </a:tc>
              </a:tr>
              <a:tr h="358140">
                <a:tc>
                  <a:txBody>
                    <a:bodyPr/>
                    <a:lstStyle/>
                    <a:p>
                      <a:pPr>
                        <a:lnSpc>
                          <a:spcPts val="765"/>
                        </a:lnSpc>
                      </a:pPr>
                      <a:endParaRPr lang="en-US" dirty="0" smtClean="0"/>
                    </a:p>
                    <a:p>
                      <a:pPr marL="0" indent="120398">
                        <a:lnSpc>
                          <a:spcPct val="100000"/>
                        </a:lnSpc>
                      </a:pPr>
                      <a:r>
                        <a:rPr lang="en-US" altLang="zh-CN" sz="1100" spc="-14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loT시</a:t>
                      </a:r>
                      <a:r>
                        <a:rPr lang="en-US" altLang="zh-CN" sz="11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스템연동</a:t>
                      </a:r>
                    </a:p>
                  </a:txBody>
                  <a:tcPr marL="0" marR="0" marT="0" marB="0">
                    <a:lnT w="4572">
                      <a:solidFill>
                        <a:srgbClr val="BABABA"/>
                      </a:solidFill>
                      <a:prstDash val="solid"/>
                    </a:lnT>
                    <a:lnB w="4572">
                      <a:solidFill>
                        <a:srgbClr val="BABABA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R w="25146">
                      <a:solidFill>
                        <a:srgbClr val="A4E0"/>
                      </a:solidFill>
                      <a:prstDash val="solid"/>
                    </a:lnR>
                    <a:lnT w="25146">
                      <a:solidFill>
                        <a:srgbClr val="A4E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765"/>
                        </a:lnSpc>
                      </a:pPr>
                      <a:endParaRPr lang="en-US" dirty="0" smtClean="0"/>
                    </a:p>
                    <a:p>
                      <a:pPr marL="0" indent="83057">
                        <a:lnSpc>
                          <a:spcPct val="100000"/>
                        </a:lnSpc>
                      </a:pPr>
                      <a:r>
                        <a:rPr lang="en-US" altLang="zh-CN" sz="1100" spc="-16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애플리케이션</a:t>
                      </a:r>
                      <a:r>
                        <a:rPr lang="en-US" altLang="zh-CN" sz="11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6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요구사항</a:t>
                      </a:r>
                      <a:r>
                        <a:rPr lang="en-US" altLang="zh-CN" sz="1100" spc="-6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6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분석</a:t>
                      </a:r>
                    </a:p>
                  </a:txBody>
                  <a:tcPr marL="0" marR="0" marT="0" marB="0">
                    <a:lnL w="25146">
                      <a:solidFill>
                        <a:srgbClr val="A4E0"/>
                      </a:solidFill>
                      <a:prstDash val="solid"/>
                    </a:lnL>
                    <a:lnR w="4572">
                      <a:solidFill>
                        <a:srgbClr val="BABABA"/>
                      </a:solidFill>
                      <a:prstDash val="solid"/>
                    </a:lnR>
                    <a:lnT w="4572">
                      <a:solidFill>
                        <a:srgbClr val="BABABA"/>
                      </a:solidFill>
                      <a:prstDash val="solid"/>
                    </a:lnT>
                    <a:lnB w="4572">
                      <a:solidFill>
                        <a:srgbClr val="BABABA"/>
                      </a:solidFill>
                      <a:prstDash val="solid"/>
                    </a:lnB>
                    <a:solidFill>
                      <a:srgbClr val="E1EA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765"/>
                        </a:lnSpc>
                      </a:pPr>
                      <a:endParaRPr lang="en-US" dirty="0" smtClean="0"/>
                    </a:p>
                    <a:p>
                      <a:pPr marL="0" indent="103632">
                        <a:lnSpc>
                          <a:spcPct val="100000"/>
                        </a:lnSpc>
                      </a:pPr>
                      <a:r>
                        <a:rPr lang="en-US" altLang="zh-CN" sz="1100" spc="-16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애플리케이션</a:t>
                      </a:r>
                      <a:r>
                        <a:rPr lang="en-US" altLang="zh-CN" sz="11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6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요구사항</a:t>
                      </a:r>
                      <a:r>
                        <a:rPr lang="en-US" altLang="zh-CN" sz="1100" spc="-6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6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분석</a:t>
                      </a:r>
                    </a:p>
                  </a:txBody>
                  <a:tcPr marL="0" marR="0" marT="0" marB="0">
                    <a:lnL w="4572">
                      <a:solidFill>
                        <a:srgbClr val="BABABA"/>
                      </a:solidFill>
                      <a:prstDash val="solid"/>
                    </a:lnL>
                    <a:lnR w="25146">
                      <a:solidFill>
                        <a:srgbClr val="A4E0"/>
                      </a:solidFill>
                      <a:prstDash val="solid"/>
                    </a:lnR>
                    <a:lnT w="4572">
                      <a:solidFill>
                        <a:srgbClr val="BABABA"/>
                      </a:solidFill>
                      <a:prstDash val="solid"/>
                    </a:lnT>
                    <a:lnB w="4572">
                      <a:solidFill>
                        <a:srgbClr val="BABABA"/>
                      </a:solidFill>
                      <a:prstDash val="solid"/>
                    </a:lnB>
                    <a:solidFill>
                      <a:srgbClr val="E1EAF4"/>
                    </a:solidFill>
                  </a:tcPr>
                </a:tc>
              </a:tr>
              <a:tr h="358902">
                <a:tc>
                  <a:txBody>
                    <a:bodyPr/>
                    <a:lstStyle/>
                    <a:p>
                      <a:pPr marL="0" indent="120398">
                        <a:lnSpc>
                          <a:spcPct val="100000"/>
                        </a:lnSpc>
                      </a:pPr>
                      <a:r>
                        <a:rPr lang="en-US" altLang="zh-CN" sz="1100" spc="-18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인프라스트</a:t>
                      </a:r>
                      <a:r>
                        <a:rPr lang="en-US" altLang="zh-CN" sz="1100" spc="-17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럭쳐</a:t>
                      </a:r>
                    </a:p>
                    <a:p>
                      <a:pPr marL="0" indent="120398">
                        <a:lnSpc>
                          <a:spcPct val="100000"/>
                        </a:lnSpc>
                      </a:pPr>
                      <a:r>
                        <a:rPr lang="en-US" altLang="zh-CN" sz="1100" spc="-17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아키텍처</a:t>
                      </a:r>
                      <a:r>
                        <a:rPr lang="en-US" altLang="zh-CN" sz="1100" spc="8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7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구축</a:t>
                      </a:r>
                    </a:p>
                  </a:txBody>
                  <a:tcPr marL="0" marR="0" marT="0" marB="0">
                    <a:lnT w="4572">
                      <a:solidFill>
                        <a:srgbClr val="BABABA"/>
                      </a:solidFill>
                      <a:prstDash val="solid"/>
                    </a:lnT>
                    <a:lnB w="4572">
                      <a:solidFill>
                        <a:srgbClr val="BABABA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R w="25146">
                      <a:solidFill>
                        <a:srgbClr val="A4E0"/>
                      </a:solidFill>
                      <a:prstDash val="solid"/>
                    </a:lnR>
                    <a:lnT w="25146">
                      <a:solidFill>
                        <a:srgbClr val="A4E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769"/>
                        </a:lnSpc>
                      </a:pPr>
                      <a:endParaRPr lang="en-US" dirty="0" smtClean="0"/>
                    </a:p>
                    <a:p>
                      <a:pPr marL="0" indent="83057">
                        <a:lnSpc>
                          <a:spcPct val="100000"/>
                        </a:lnSpc>
                      </a:pPr>
                      <a:r>
                        <a:rPr lang="en-US" altLang="zh-CN" sz="1100" spc="-19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기능</a:t>
                      </a:r>
                      <a:r>
                        <a:rPr lang="en-US" altLang="zh-CN" sz="1100" spc="8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9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모델링</a:t>
                      </a:r>
                    </a:p>
                  </a:txBody>
                  <a:tcPr marL="0" marR="0" marT="0" marB="0">
                    <a:lnL w="25146">
                      <a:solidFill>
                        <a:srgbClr val="A4E0"/>
                      </a:solidFill>
                      <a:prstDash val="solid"/>
                    </a:lnL>
                    <a:lnR w="4572">
                      <a:solidFill>
                        <a:srgbClr val="BABABA"/>
                      </a:solidFill>
                      <a:prstDash val="solid"/>
                    </a:lnR>
                    <a:lnT w="4572">
                      <a:solidFill>
                        <a:srgbClr val="BABABA"/>
                      </a:solidFill>
                      <a:prstDash val="solid"/>
                    </a:lnT>
                    <a:lnB w="4572">
                      <a:solidFill>
                        <a:srgbClr val="BABABA"/>
                      </a:solidFill>
                      <a:prstDash val="solid"/>
                    </a:lnB>
                    <a:solidFill>
                      <a:srgbClr val="E1EA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769"/>
                        </a:lnSpc>
                      </a:pPr>
                      <a:endParaRPr lang="en-US" dirty="0" smtClean="0"/>
                    </a:p>
                    <a:p>
                      <a:pPr marL="0" indent="103632">
                        <a:lnSpc>
                          <a:spcPct val="100000"/>
                        </a:lnSpc>
                      </a:pPr>
                      <a:r>
                        <a:rPr lang="en-US" altLang="zh-CN" sz="1100" spc="-19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기능</a:t>
                      </a:r>
                      <a:r>
                        <a:rPr lang="en-US" altLang="zh-CN" sz="1100" spc="8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9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모델링</a:t>
                      </a:r>
                    </a:p>
                  </a:txBody>
                  <a:tcPr marL="0" marR="0" marT="0" marB="0">
                    <a:lnL w="4572">
                      <a:solidFill>
                        <a:srgbClr val="BABABA"/>
                      </a:solidFill>
                      <a:prstDash val="solid"/>
                    </a:lnL>
                    <a:lnR w="25146">
                      <a:solidFill>
                        <a:srgbClr val="A4E0"/>
                      </a:solidFill>
                      <a:prstDash val="solid"/>
                    </a:lnR>
                    <a:lnT w="4572">
                      <a:solidFill>
                        <a:srgbClr val="BABABA"/>
                      </a:solidFill>
                      <a:prstDash val="solid"/>
                    </a:lnT>
                    <a:lnB w="4572">
                      <a:solidFill>
                        <a:srgbClr val="BABABA"/>
                      </a:solidFill>
                      <a:prstDash val="solid"/>
                    </a:lnB>
                    <a:solidFill>
                      <a:srgbClr val="E1EAF4"/>
                    </a:solidFill>
                  </a:tcPr>
                </a:tc>
              </a:tr>
              <a:tr h="35890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T w="4572">
                      <a:solidFill>
                        <a:srgbClr val="BABABA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R w="25146">
                      <a:solidFill>
                        <a:srgbClr val="A4E0"/>
                      </a:solidFill>
                      <a:prstDash val="solid"/>
                    </a:lnR>
                    <a:lnT w="25146">
                      <a:solidFill>
                        <a:srgbClr val="A4E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765"/>
                        </a:lnSpc>
                      </a:pPr>
                      <a:endParaRPr lang="en-US" dirty="0" smtClean="0"/>
                    </a:p>
                    <a:p>
                      <a:pPr marL="0" indent="83057">
                        <a:lnSpc>
                          <a:spcPct val="100000"/>
                        </a:lnSpc>
                      </a:pPr>
                      <a:r>
                        <a:rPr lang="en-US" altLang="zh-CN" sz="1100" spc="-19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애플리케이션</a:t>
                      </a:r>
                      <a:r>
                        <a:rPr lang="en-US" altLang="zh-CN" sz="1100" spc="8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8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설계</a:t>
                      </a:r>
                    </a:p>
                  </a:txBody>
                  <a:tcPr marL="0" marR="0" marT="0" marB="0">
                    <a:lnL w="25146">
                      <a:solidFill>
                        <a:srgbClr val="A4E0"/>
                      </a:solidFill>
                      <a:prstDash val="solid"/>
                    </a:lnL>
                    <a:lnR w="4572">
                      <a:solidFill>
                        <a:srgbClr val="BABABA"/>
                      </a:solidFill>
                      <a:prstDash val="solid"/>
                    </a:lnR>
                    <a:lnT w="4572">
                      <a:solidFill>
                        <a:srgbClr val="BABABA"/>
                      </a:solidFill>
                      <a:prstDash val="solid"/>
                    </a:lnT>
                    <a:lnB w="4572">
                      <a:solidFill>
                        <a:srgbClr val="BABABA"/>
                      </a:solidFill>
                      <a:prstDash val="solid"/>
                    </a:lnB>
                    <a:solidFill>
                      <a:srgbClr val="E1EA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765"/>
                        </a:lnSpc>
                      </a:pPr>
                      <a:endParaRPr lang="en-US" dirty="0" smtClean="0"/>
                    </a:p>
                    <a:p>
                      <a:pPr marL="0" indent="103632">
                        <a:lnSpc>
                          <a:spcPct val="100000"/>
                        </a:lnSpc>
                      </a:pPr>
                      <a:r>
                        <a:rPr lang="en-US" altLang="zh-CN" sz="1100" spc="-19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애플리케이션</a:t>
                      </a:r>
                      <a:r>
                        <a:rPr lang="en-US" altLang="zh-CN" sz="1100" spc="8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8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설계</a:t>
                      </a:r>
                    </a:p>
                  </a:txBody>
                  <a:tcPr marL="0" marR="0" marT="0" marB="0">
                    <a:lnL w="4572">
                      <a:solidFill>
                        <a:srgbClr val="BABABA"/>
                      </a:solidFill>
                      <a:prstDash val="solid"/>
                    </a:lnL>
                    <a:lnR w="25146">
                      <a:solidFill>
                        <a:srgbClr val="A4E0"/>
                      </a:solidFill>
                      <a:prstDash val="solid"/>
                    </a:lnR>
                    <a:lnT w="4572">
                      <a:solidFill>
                        <a:srgbClr val="BABABA"/>
                      </a:solidFill>
                      <a:prstDash val="solid"/>
                    </a:lnT>
                    <a:lnB w="4572">
                      <a:solidFill>
                        <a:srgbClr val="BABABA"/>
                      </a:solidFill>
                      <a:prstDash val="solid"/>
                    </a:lnB>
                    <a:solidFill>
                      <a:srgbClr val="E1EAF4"/>
                    </a:solidFill>
                  </a:tcPr>
                </a:tc>
              </a:tr>
              <a:tr h="38328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T w="4572">
                      <a:solidFill>
                        <a:srgbClr val="BABABA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R w="25146">
                      <a:solidFill>
                        <a:srgbClr val="A4E0"/>
                      </a:solidFill>
                      <a:prstDash val="solid"/>
                    </a:lnR>
                    <a:lnT w="25146">
                      <a:solidFill>
                        <a:srgbClr val="A4E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765"/>
                        </a:lnSpc>
                      </a:pPr>
                      <a:endParaRPr lang="en-US" dirty="0" smtClean="0"/>
                    </a:p>
                    <a:p>
                      <a:pPr marL="0" indent="83057">
                        <a:lnSpc>
                          <a:spcPct val="100000"/>
                        </a:lnSpc>
                      </a:pPr>
                      <a:r>
                        <a:rPr lang="en-US" altLang="zh-CN" sz="1100" spc="-19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정적모델</a:t>
                      </a:r>
                      <a:r>
                        <a:rPr lang="en-US" altLang="zh-CN" sz="1100" spc="7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8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설계</a:t>
                      </a:r>
                    </a:p>
                  </a:txBody>
                  <a:tcPr marL="0" marR="0" marT="0" marB="0">
                    <a:lnL w="25146">
                      <a:solidFill>
                        <a:srgbClr val="A4E0"/>
                      </a:solidFill>
                      <a:prstDash val="solid"/>
                    </a:lnL>
                    <a:lnR w="4572">
                      <a:solidFill>
                        <a:srgbClr val="BABABA"/>
                      </a:solidFill>
                      <a:prstDash val="solid"/>
                    </a:lnR>
                    <a:lnT w="4572">
                      <a:solidFill>
                        <a:srgbClr val="BABABA"/>
                      </a:solidFill>
                      <a:prstDash val="solid"/>
                    </a:lnT>
                    <a:lnB w="4572">
                      <a:solidFill>
                        <a:srgbClr val="BABABA"/>
                      </a:solidFill>
                      <a:prstDash val="solid"/>
                    </a:lnB>
                    <a:solidFill>
                      <a:srgbClr val="E1EA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765"/>
                        </a:lnSpc>
                      </a:pPr>
                      <a:endParaRPr lang="en-US" dirty="0" smtClean="0"/>
                    </a:p>
                    <a:p>
                      <a:pPr marL="0" indent="103632">
                        <a:lnSpc>
                          <a:spcPct val="100000"/>
                        </a:lnSpc>
                      </a:pPr>
                      <a:r>
                        <a:rPr lang="en-US" altLang="zh-CN" sz="1100" spc="-19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정적모델</a:t>
                      </a:r>
                      <a:r>
                        <a:rPr lang="en-US" altLang="zh-CN" sz="1100" spc="8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8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설계</a:t>
                      </a:r>
                    </a:p>
                  </a:txBody>
                  <a:tcPr marL="0" marR="0" marT="0" marB="0">
                    <a:lnL w="4572">
                      <a:solidFill>
                        <a:srgbClr val="BABABA"/>
                      </a:solidFill>
                      <a:prstDash val="solid"/>
                    </a:lnL>
                    <a:lnR w="25146">
                      <a:solidFill>
                        <a:srgbClr val="A4E0"/>
                      </a:solidFill>
                      <a:prstDash val="solid"/>
                    </a:lnR>
                    <a:lnT w="4572">
                      <a:solidFill>
                        <a:srgbClr val="BABABA"/>
                      </a:solidFill>
                      <a:prstDash val="solid"/>
                    </a:lnT>
                    <a:lnB w="4572">
                      <a:solidFill>
                        <a:srgbClr val="BABABA"/>
                      </a:solidFill>
                      <a:prstDash val="solid"/>
                    </a:lnB>
                    <a:solidFill>
                      <a:srgbClr val="E1EAF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792729" y="1079753"/>
          <a:ext cx="3899154" cy="4328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36241"/>
                <a:gridCol w="1962912"/>
              </a:tblGrid>
              <a:tr h="358902">
                <a:tc>
                  <a:txBody>
                    <a:bodyPr/>
                    <a:lstStyle/>
                    <a:p>
                      <a:pPr>
                        <a:lnSpc>
                          <a:spcPts val="769"/>
                        </a:lnSpc>
                      </a:pPr>
                      <a:endParaRPr lang="en-US" dirty="0" smtClean="0"/>
                    </a:p>
                    <a:p>
                      <a:pPr marL="0" indent="95250">
                        <a:lnSpc>
                          <a:spcPct val="100000"/>
                        </a:lnSpc>
                      </a:pPr>
                      <a:r>
                        <a:rPr lang="en-US" altLang="zh-CN" sz="1100" spc="-19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동적모델</a:t>
                      </a:r>
                      <a:r>
                        <a:rPr lang="en-US" altLang="zh-CN" sz="1100" spc="7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8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설계</a:t>
                      </a:r>
                    </a:p>
                  </a:txBody>
                  <a:tcPr marL="0" marR="0" marT="0" marB="0">
                    <a:lnL w="25146">
                      <a:solidFill>
                        <a:srgbClr val="A4E0"/>
                      </a:solidFill>
                      <a:prstDash val="solid"/>
                    </a:lnL>
                    <a:lnR w="4572">
                      <a:solidFill>
                        <a:srgbClr val="BABABA"/>
                      </a:solidFill>
                      <a:prstDash val="solid"/>
                    </a:lnR>
                    <a:lnT w="4572">
                      <a:solidFill>
                        <a:srgbClr val="BABABA"/>
                      </a:solidFill>
                      <a:prstDash val="solid"/>
                    </a:lnT>
                    <a:lnB w="4572">
                      <a:solidFill>
                        <a:srgbClr val="BABABA"/>
                      </a:solidFill>
                      <a:prstDash val="solid"/>
                    </a:lnB>
                    <a:solidFill>
                      <a:srgbClr val="E1EA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769"/>
                        </a:lnSpc>
                      </a:pPr>
                      <a:endParaRPr lang="en-US" dirty="0" smtClean="0"/>
                    </a:p>
                    <a:p>
                      <a:pPr marL="0" indent="103632">
                        <a:lnSpc>
                          <a:spcPct val="100000"/>
                        </a:lnSpc>
                      </a:pPr>
                      <a:r>
                        <a:rPr lang="en-US" altLang="zh-CN" sz="1100" spc="-19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동적모델</a:t>
                      </a:r>
                      <a:r>
                        <a:rPr lang="en-US" altLang="zh-CN" sz="1100" spc="8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8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설계</a:t>
                      </a:r>
                    </a:p>
                  </a:txBody>
                  <a:tcPr marL="0" marR="0" marT="0" marB="0">
                    <a:lnL w="4572">
                      <a:solidFill>
                        <a:srgbClr val="BABABA"/>
                      </a:solidFill>
                      <a:prstDash val="solid"/>
                    </a:lnL>
                    <a:lnR w="25146">
                      <a:solidFill>
                        <a:srgbClr val="A4E0"/>
                      </a:solidFill>
                      <a:prstDash val="solid"/>
                    </a:lnR>
                    <a:lnT w="4572">
                      <a:solidFill>
                        <a:srgbClr val="BABABA"/>
                      </a:solidFill>
                      <a:prstDash val="solid"/>
                    </a:lnT>
                    <a:lnB w="4572">
                      <a:solidFill>
                        <a:srgbClr val="BABABA"/>
                      </a:solidFill>
                      <a:prstDash val="solid"/>
                    </a:lnB>
                    <a:solidFill>
                      <a:srgbClr val="E1EAF4"/>
                    </a:solidFill>
                  </a:tcPr>
                </a:tc>
              </a:tr>
              <a:tr h="358140">
                <a:tc>
                  <a:txBody>
                    <a:bodyPr/>
                    <a:lstStyle/>
                    <a:p>
                      <a:pPr>
                        <a:lnSpc>
                          <a:spcPts val="765"/>
                        </a:lnSpc>
                      </a:pPr>
                      <a:endParaRPr lang="en-US" dirty="0" smtClean="0"/>
                    </a:p>
                    <a:p>
                      <a:pPr marL="0" indent="95250">
                        <a:lnSpc>
                          <a:spcPct val="100000"/>
                        </a:lnSpc>
                      </a:pPr>
                      <a:r>
                        <a:rPr lang="en-US" altLang="zh-CN" sz="1100" spc="-19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화면</a:t>
                      </a:r>
                      <a:r>
                        <a:rPr lang="en-US" altLang="zh-CN" sz="1100" spc="8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20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설계</a:t>
                      </a:r>
                    </a:p>
                  </a:txBody>
                  <a:tcPr marL="0" marR="0" marT="0" marB="0">
                    <a:lnL w="25146">
                      <a:solidFill>
                        <a:srgbClr val="A4E0"/>
                      </a:solidFill>
                      <a:prstDash val="solid"/>
                    </a:lnL>
                    <a:lnR w="4572">
                      <a:solidFill>
                        <a:srgbClr val="BABABA"/>
                      </a:solidFill>
                      <a:prstDash val="solid"/>
                    </a:lnR>
                    <a:lnT w="4572">
                      <a:solidFill>
                        <a:srgbClr val="BABABA"/>
                      </a:solidFill>
                      <a:prstDash val="solid"/>
                    </a:lnT>
                    <a:lnB w="4572">
                      <a:solidFill>
                        <a:srgbClr val="BABABA"/>
                      </a:solidFill>
                      <a:prstDash val="solid"/>
                    </a:lnB>
                    <a:solidFill>
                      <a:srgbClr val="E1EA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765"/>
                        </a:lnSpc>
                      </a:pPr>
                      <a:endParaRPr lang="en-US" dirty="0" smtClean="0"/>
                    </a:p>
                    <a:p>
                      <a:pPr marL="0" indent="103632">
                        <a:lnSpc>
                          <a:spcPct val="100000"/>
                        </a:lnSpc>
                      </a:pPr>
                      <a:r>
                        <a:rPr lang="en-US" altLang="zh-CN" sz="1100" spc="-19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화면</a:t>
                      </a:r>
                      <a:r>
                        <a:rPr lang="en-US" altLang="zh-CN" sz="1100" spc="89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20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설계</a:t>
                      </a:r>
                    </a:p>
                  </a:txBody>
                  <a:tcPr marL="0" marR="0" marT="0" marB="0">
                    <a:lnL w="4572">
                      <a:solidFill>
                        <a:srgbClr val="BABABA"/>
                      </a:solidFill>
                      <a:prstDash val="solid"/>
                    </a:lnL>
                    <a:lnR w="25146">
                      <a:solidFill>
                        <a:srgbClr val="A4E0"/>
                      </a:solidFill>
                      <a:prstDash val="solid"/>
                    </a:lnR>
                    <a:lnT w="4572">
                      <a:solidFill>
                        <a:srgbClr val="BABABA"/>
                      </a:solidFill>
                      <a:prstDash val="solid"/>
                    </a:lnT>
                    <a:lnB w="4572">
                      <a:solidFill>
                        <a:srgbClr val="BABABA"/>
                      </a:solidFill>
                      <a:prstDash val="solid"/>
                    </a:lnB>
                    <a:solidFill>
                      <a:srgbClr val="E1EAF4"/>
                    </a:solidFill>
                  </a:tcPr>
                </a:tc>
              </a:tr>
              <a:tr h="358901">
                <a:tc>
                  <a:txBody>
                    <a:bodyPr/>
                    <a:lstStyle/>
                    <a:p>
                      <a:pPr>
                        <a:lnSpc>
                          <a:spcPts val="769"/>
                        </a:lnSpc>
                      </a:pPr>
                      <a:endParaRPr lang="en-US" dirty="0" smtClean="0"/>
                    </a:p>
                    <a:p>
                      <a:pPr marL="0" indent="95250">
                        <a:lnSpc>
                          <a:spcPct val="100000"/>
                        </a:lnSpc>
                      </a:pPr>
                      <a:r>
                        <a:rPr lang="en-US" altLang="zh-CN" sz="1100" spc="-19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화면</a:t>
                      </a:r>
                      <a:r>
                        <a:rPr lang="en-US" altLang="zh-CN" sz="1100" spc="8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20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구현</a:t>
                      </a:r>
                    </a:p>
                  </a:txBody>
                  <a:tcPr marL="0" marR="0" marT="0" marB="0">
                    <a:lnL w="25146">
                      <a:solidFill>
                        <a:srgbClr val="A4E0"/>
                      </a:solidFill>
                      <a:prstDash val="solid"/>
                    </a:lnL>
                    <a:lnR w="4572">
                      <a:solidFill>
                        <a:srgbClr val="BABABA"/>
                      </a:solidFill>
                      <a:prstDash val="solid"/>
                    </a:lnR>
                    <a:lnT w="4572">
                      <a:solidFill>
                        <a:srgbClr val="BABABA"/>
                      </a:solidFill>
                      <a:prstDash val="solid"/>
                    </a:lnT>
                    <a:lnB w="4572">
                      <a:solidFill>
                        <a:srgbClr val="BABABA"/>
                      </a:solidFill>
                      <a:prstDash val="solid"/>
                    </a:lnB>
                    <a:solidFill>
                      <a:srgbClr val="E1EA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769"/>
                        </a:lnSpc>
                      </a:pPr>
                      <a:endParaRPr lang="en-US" dirty="0" smtClean="0"/>
                    </a:p>
                    <a:p>
                      <a:pPr marL="0" indent="103632">
                        <a:lnSpc>
                          <a:spcPct val="100000"/>
                        </a:lnSpc>
                      </a:pPr>
                      <a:r>
                        <a:rPr lang="en-US" altLang="zh-CN" sz="1100" spc="-19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화면</a:t>
                      </a:r>
                      <a:r>
                        <a:rPr lang="en-US" altLang="zh-CN" sz="1100" spc="89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20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구현</a:t>
                      </a:r>
                    </a:p>
                  </a:txBody>
                  <a:tcPr marL="0" marR="0" marT="0" marB="0">
                    <a:lnL w="4572">
                      <a:solidFill>
                        <a:srgbClr val="BABABA"/>
                      </a:solidFill>
                      <a:prstDash val="solid"/>
                    </a:lnL>
                    <a:lnR w="25146">
                      <a:solidFill>
                        <a:srgbClr val="A4E0"/>
                      </a:solidFill>
                      <a:prstDash val="solid"/>
                    </a:lnR>
                    <a:lnT w="4572">
                      <a:solidFill>
                        <a:srgbClr val="BABABA"/>
                      </a:solidFill>
                      <a:prstDash val="solid"/>
                    </a:lnT>
                    <a:lnB w="4572">
                      <a:solidFill>
                        <a:srgbClr val="BABABA"/>
                      </a:solidFill>
                      <a:prstDash val="solid"/>
                    </a:lnB>
                    <a:solidFill>
                      <a:srgbClr val="E1EAF4"/>
                    </a:solidFill>
                  </a:tcPr>
                </a:tc>
              </a:tr>
              <a:tr h="358902">
                <a:tc>
                  <a:txBody>
                    <a:bodyPr/>
                    <a:lstStyle/>
                    <a:p>
                      <a:pPr>
                        <a:lnSpc>
                          <a:spcPts val="769"/>
                        </a:lnSpc>
                      </a:pPr>
                      <a:endParaRPr lang="en-US" dirty="0" smtClean="0"/>
                    </a:p>
                    <a:p>
                      <a:pPr marL="0" indent="95250">
                        <a:lnSpc>
                          <a:spcPct val="100000"/>
                        </a:lnSpc>
                      </a:pPr>
                      <a:r>
                        <a:rPr lang="en-US" altLang="zh-CN" sz="1100" spc="-16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애플리케이션</a:t>
                      </a:r>
                      <a:r>
                        <a:rPr lang="en-US" altLang="zh-CN" sz="11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6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테스트</a:t>
                      </a:r>
                      <a:r>
                        <a:rPr lang="en-US" altLang="zh-CN" sz="1100" spc="-6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5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관리</a:t>
                      </a:r>
                    </a:p>
                  </a:txBody>
                  <a:tcPr marL="0" marR="0" marT="0" marB="0">
                    <a:lnL w="25146">
                      <a:solidFill>
                        <a:srgbClr val="A4E0"/>
                      </a:solidFill>
                      <a:prstDash val="solid"/>
                    </a:lnL>
                    <a:lnR w="4572">
                      <a:solidFill>
                        <a:srgbClr val="BABABA"/>
                      </a:solidFill>
                      <a:prstDash val="solid"/>
                    </a:lnR>
                    <a:lnT w="4572">
                      <a:solidFill>
                        <a:srgbClr val="BABABA"/>
                      </a:solidFill>
                      <a:prstDash val="solid"/>
                    </a:lnT>
                    <a:lnB w="4572">
                      <a:solidFill>
                        <a:srgbClr val="BABABA"/>
                      </a:solidFill>
                      <a:prstDash val="solid"/>
                    </a:lnB>
                    <a:solidFill>
                      <a:srgbClr val="E1EA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769"/>
                        </a:lnSpc>
                      </a:pPr>
                      <a:endParaRPr lang="en-US" dirty="0" smtClean="0"/>
                    </a:p>
                    <a:p>
                      <a:pPr marL="0" indent="103632">
                        <a:lnSpc>
                          <a:spcPct val="100000"/>
                        </a:lnSpc>
                      </a:pPr>
                      <a:r>
                        <a:rPr lang="en-US" altLang="zh-CN" sz="1100" spc="-16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애플리케이션</a:t>
                      </a:r>
                      <a:r>
                        <a:rPr lang="en-US" altLang="zh-CN" sz="11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6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테스트</a:t>
                      </a:r>
                      <a:r>
                        <a:rPr lang="en-US" altLang="zh-CN" sz="1100" spc="-6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5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관리</a:t>
                      </a:r>
                    </a:p>
                  </a:txBody>
                  <a:tcPr marL="0" marR="0" marT="0" marB="0">
                    <a:lnL w="4572">
                      <a:solidFill>
                        <a:srgbClr val="BABABA"/>
                      </a:solidFill>
                      <a:prstDash val="solid"/>
                    </a:lnL>
                    <a:lnR w="25146">
                      <a:solidFill>
                        <a:srgbClr val="A4E0"/>
                      </a:solidFill>
                      <a:prstDash val="solid"/>
                    </a:lnR>
                    <a:lnT w="4572">
                      <a:solidFill>
                        <a:srgbClr val="BABABA"/>
                      </a:solidFill>
                      <a:prstDash val="solid"/>
                    </a:lnT>
                    <a:lnB w="4572">
                      <a:solidFill>
                        <a:srgbClr val="BABABA"/>
                      </a:solidFill>
                      <a:prstDash val="solid"/>
                    </a:lnB>
                    <a:solidFill>
                      <a:srgbClr val="E1EAF4"/>
                    </a:solidFill>
                  </a:tcPr>
                </a:tc>
              </a:tr>
              <a:tr h="358139">
                <a:tc>
                  <a:txBody>
                    <a:bodyPr/>
                    <a:lstStyle/>
                    <a:p>
                      <a:pPr>
                        <a:lnSpc>
                          <a:spcPts val="765"/>
                        </a:lnSpc>
                      </a:pPr>
                      <a:endParaRPr lang="en-US" dirty="0" smtClean="0"/>
                    </a:p>
                    <a:p>
                      <a:pPr marL="0" indent="95250">
                        <a:lnSpc>
                          <a:spcPct val="100000"/>
                        </a:lnSpc>
                      </a:pPr>
                      <a:r>
                        <a:rPr lang="en-US" altLang="zh-CN" sz="1100" spc="-16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애플리케이션</a:t>
                      </a:r>
                      <a:r>
                        <a:rPr lang="en-US" altLang="zh-CN" sz="11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6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테스트</a:t>
                      </a:r>
                      <a:r>
                        <a:rPr lang="en-US" altLang="zh-CN" sz="1100" spc="-6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5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수행</a:t>
                      </a:r>
                    </a:p>
                  </a:txBody>
                  <a:tcPr marL="0" marR="0" marT="0" marB="0">
                    <a:lnL w="25146">
                      <a:solidFill>
                        <a:srgbClr val="A4E0"/>
                      </a:solidFill>
                      <a:prstDash val="solid"/>
                    </a:lnL>
                    <a:lnR w="4572">
                      <a:solidFill>
                        <a:srgbClr val="BABABA"/>
                      </a:solidFill>
                      <a:prstDash val="solid"/>
                    </a:lnR>
                    <a:lnT w="4572">
                      <a:solidFill>
                        <a:srgbClr val="BABABA"/>
                      </a:solidFill>
                      <a:prstDash val="solid"/>
                    </a:lnT>
                    <a:lnB w="4572">
                      <a:solidFill>
                        <a:srgbClr val="BABABA"/>
                      </a:solidFill>
                      <a:prstDash val="solid"/>
                    </a:lnB>
                    <a:solidFill>
                      <a:srgbClr val="E1EA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765"/>
                        </a:lnSpc>
                      </a:pPr>
                      <a:endParaRPr lang="en-US" dirty="0" smtClean="0"/>
                    </a:p>
                    <a:p>
                      <a:pPr marL="0" indent="103632">
                        <a:lnSpc>
                          <a:spcPct val="100000"/>
                        </a:lnSpc>
                      </a:pPr>
                      <a:r>
                        <a:rPr lang="en-US" altLang="zh-CN" sz="1100" spc="-16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애플리케이션</a:t>
                      </a:r>
                      <a:r>
                        <a:rPr lang="en-US" altLang="zh-CN" sz="11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6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테스트</a:t>
                      </a:r>
                      <a:r>
                        <a:rPr lang="en-US" altLang="zh-CN" sz="1100" spc="-6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5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수행</a:t>
                      </a:r>
                    </a:p>
                  </a:txBody>
                  <a:tcPr marL="0" marR="0" marT="0" marB="0">
                    <a:lnL w="4572">
                      <a:solidFill>
                        <a:srgbClr val="BABABA"/>
                      </a:solidFill>
                      <a:prstDash val="solid"/>
                    </a:lnL>
                    <a:lnR w="25146">
                      <a:solidFill>
                        <a:srgbClr val="A4E0"/>
                      </a:solidFill>
                      <a:prstDash val="solid"/>
                    </a:lnR>
                    <a:lnT w="4572">
                      <a:solidFill>
                        <a:srgbClr val="BABABA"/>
                      </a:solidFill>
                      <a:prstDash val="solid"/>
                    </a:lnT>
                    <a:lnB w="4572">
                      <a:solidFill>
                        <a:srgbClr val="BABABA"/>
                      </a:solidFill>
                      <a:prstDash val="solid"/>
                    </a:lnB>
                    <a:solidFill>
                      <a:srgbClr val="E1EAF4"/>
                    </a:solidFill>
                  </a:tcPr>
                </a:tc>
              </a:tr>
              <a:tr h="358901">
                <a:tc>
                  <a:txBody>
                    <a:bodyPr/>
                    <a:lstStyle/>
                    <a:p>
                      <a:pPr>
                        <a:lnSpc>
                          <a:spcPts val="769"/>
                        </a:lnSpc>
                      </a:pPr>
                      <a:endParaRPr lang="en-US" dirty="0" smtClean="0"/>
                    </a:p>
                    <a:p>
                      <a:pPr marL="0" indent="95250">
                        <a:lnSpc>
                          <a:spcPct val="100000"/>
                        </a:lnSpc>
                      </a:pPr>
                      <a:r>
                        <a:rPr lang="en-US" altLang="zh-CN" sz="1100" spc="-18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소프트웨어공학</a:t>
                      </a:r>
                      <a:r>
                        <a:rPr lang="en-US" altLang="zh-CN" sz="1100" spc="8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20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활용</a:t>
                      </a:r>
                    </a:p>
                  </a:txBody>
                  <a:tcPr marL="0" marR="0" marT="0" marB="0">
                    <a:lnL w="25146">
                      <a:solidFill>
                        <a:srgbClr val="A4E0"/>
                      </a:solidFill>
                      <a:prstDash val="solid"/>
                    </a:lnL>
                    <a:lnR w="4572">
                      <a:solidFill>
                        <a:srgbClr val="BABABA"/>
                      </a:solidFill>
                      <a:prstDash val="solid"/>
                    </a:lnR>
                    <a:lnT w="4572">
                      <a:solidFill>
                        <a:srgbClr val="BABABA"/>
                      </a:solidFill>
                      <a:prstDash val="solid"/>
                    </a:lnT>
                    <a:lnB w="4572">
                      <a:solidFill>
                        <a:srgbClr val="BABABA"/>
                      </a:solidFill>
                      <a:prstDash val="solid"/>
                    </a:lnB>
                    <a:solidFill>
                      <a:srgbClr val="E1EA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769"/>
                        </a:lnSpc>
                      </a:pPr>
                      <a:endParaRPr lang="en-US" dirty="0" smtClean="0"/>
                    </a:p>
                    <a:p>
                      <a:pPr marL="0" indent="103632">
                        <a:lnSpc>
                          <a:spcPct val="100000"/>
                        </a:lnSpc>
                      </a:pPr>
                      <a:r>
                        <a:rPr lang="en-US" altLang="zh-CN" sz="1100" spc="-18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소프트웨어공학</a:t>
                      </a:r>
                      <a:r>
                        <a:rPr lang="en-US" altLang="zh-CN" sz="1100" spc="89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20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활용</a:t>
                      </a:r>
                    </a:p>
                  </a:txBody>
                  <a:tcPr marL="0" marR="0" marT="0" marB="0">
                    <a:lnL w="4572">
                      <a:solidFill>
                        <a:srgbClr val="BABABA"/>
                      </a:solidFill>
                      <a:prstDash val="solid"/>
                    </a:lnL>
                    <a:lnR w="25146">
                      <a:solidFill>
                        <a:srgbClr val="A4E0"/>
                      </a:solidFill>
                      <a:prstDash val="solid"/>
                    </a:lnR>
                    <a:lnT w="4572">
                      <a:solidFill>
                        <a:srgbClr val="BABABA"/>
                      </a:solidFill>
                      <a:prstDash val="solid"/>
                    </a:lnT>
                    <a:lnB w="4572">
                      <a:solidFill>
                        <a:srgbClr val="BABABA"/>
                      </a:solidFill>
                      <a:prstDash val="solid"/>
                    </a:lnB>
                    <a:solidFill>
                      <a:srgbClr val="E1EAF4"/>
                    </a:solidFill>
                  </a:tcPr>
                </a:tc>
              </a:tr>
              <a:tr h="358901">
                <a:tc>
                  <a:txBody>
                    <a:bodyPr/>
                    <a:lstStyle/>
                    <a:p>
                      <a:pPr>
                        <a:lnSpc>
                          <a:spcPts val="769"/>
                        </a:lnSpc>
                      </a:pPr>
                      <a:endParaRPr lang="en-US" dirty="0" smtClean="0"/>
                    </a:p>
                    <a:p>
                      <a:pPr marL="0" indent="95250">
                        <a:lnSpc>
                          <a:spcPct val="100000"/>
                        </a:lnSpc>
                      </a:pPr>
                      <a:r>
                        <a:rPr lang="en-US" altLang="zh-CN" sz="1100" spc="-16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소프트웨어개발</a:t>
                      </a:r>
                      <a:r>
                        <a:rPr lang="en-US" altLang="zh-CN" sz="11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5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방법론</a:t>
                      </a:r>
                      <a:r>
                        <a:rPr lang="en-US" altLang="zh-CN" sz="1100" spc="-6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6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활용</a:t>
                      </a:r>
                    </a:p>
                  </a:txBody>
                  <a:tcPr marL="0" marR="0" marT="0" marB="0">
                    <a:lnL w="25146">
                      <a:solidFill>
                        <a:srgbClr val="A4E0"/>
                      </a:solidFill>
                      <a:prstDash val="solid"/>
                    </a:lnL>
                    <a:lnR w="4572">
                      <a:solidFill>
                        <a:srgbClr val="BABABA"/>
                      </a:solidFill>
                      <a:prstDash val="solid"/>
                    </a:lnR>
                    <a:lnT w="4572">
                      <a:solidFill>
                        <a:srgbClr val="BABABA"/>
                      </a:solidFill>
                      <a:prstDash val="solid"/>
                    </a:lnT>
                    <a:lnB w="4572">
                      <a:solidFill>
                        <a:srgbClr val="BABABA"/>
                      </a:solidFill>
                      <a:prstDash val="solid"/>
                    </a:lnB>
                    <a:solidFill>
                      <a:srgbClr val="E1EA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769"/>
                        </a:lnSpc>
                      </a:pPr>
                      <a:endParaRPr lang="en-US" dirty="0" smtClean="0"/>
                    </a:p>
                    <a:p>
                      <a:pPr marL="0" indent="103632">
                        <a:lnSpc>
                          <a:spcPct val="100000"/>
                        </a:lnSpc>
                      </a:pPr>
                      <a:r>
                        <a:rPr lang="en-US" altLang="zh-CN" sz="1100" spc="-16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소프트웨어개발</a:t>
                      </a:r>
                      <a:r>
                        <a:rPr lang="en-US" altLang="zh-CN" sz="11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5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방법론</a:t>
                      </a:r>
                      <a:r>
                        <a:rPr lang="en-US" altLang="zh-CN" sz="1100" spc="-6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6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활용</a:t>
                      </a:r>
                    </a:p>
                  </a:txBody>
                  <a:tcPr marL="0" marR="0" marT="0" marB="0">
                    <a:lnL w="4572">
                      <a:solidFill>
                        <a:srgbClr val="BABABA"/>
                      </a:solidFill>
                      <a:prstDash val="solid"/>
                    </a:lnL>
                    <a:lnR w="25146">
                      <a:solidFill>
                        <a:srgbClr val="A4E0"/>
                      </a:solidFill>
                      <a:prstDash val="solid"/>
                    </a:lnR>
                    <a:lnT w="4572">
                      <a:solidFill>
                        <a:srgbClr val="BABABA"/>
                      </a:solidFill>
                      <a:prstDash val="solid"/>
                    </a:lnT>
                    <a:lnB w="4572">
                      <a:solidFill>
                        <a:srgbClr val="BABABA"/>
                      </a:solidFill>
                      <a:prstDash val="solid"/>
                    </a:lnB>
                    <a:solidFill>
                      <a:srgbClr val="E1EAF4"/>
                    </a:solidFill>
                  </a:tcPr>
                </a:tc>
              </a:tr>
              <a:tr h="358140">
                <a:tc>
                  <a:txBody>
                    <a:bodyPr/>
                    <a:lstStyle/>
                    <a:p>
                      <a:pPr>
                        <a:lnSpc>
                          <a:spcPts val="765"/>
                        </a:lnSpc>
                      </a:pPr>
                      <a:endParaRPr lang="en-US" dirty="0" smtClean="0"/>
                    </a:p>
                    <a:p>
                      <a:pPr marL="0" indent="95250">
                        <a:lnSpc>
                          <a:spcPct val="100000"/>
                        </a:lnSpc>
                      </a:pPr>
                      <a:r>
                        <a:rPr lang="en-US" altLang="zh-CN" sz="1100" spc="-15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프로그래밍</a:t>
                      </a:r>
                      <a:r>
                        <a:rPr lang="en-US" altLang="zh-CN" sz="11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5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언어</a:t>
                      </a:r>
                      <a:r>
                        <a:rPr lang="en-US" altLang="zh-CN" sz="1100" spc="-6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5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응용</a:t>
                      </a:r>
                    </a:p>
                  </a:txBody>
                  <a:tcPr marL="0" marR="0" marT="0" marB="0">
                    <a:lnL w="25146">
                      <a:solidFill>
                        <a:srgbClr val="A4E0"/>
                      </a:solidFill>
                      <a:prstDash val="solid"/>
                    </a:lnL>
                    <a:lnR w="4572">
                      <a:solidFill>
                        <a:srgbClr val="BABABA"/>
                      </a:solidFill>
                      <a:prstDash val="solid"/>
                    </a:lnR>
                    <a:lnT w="4572">
                      <a:solidFill>
                        <a:srgbClr val="BABABA"/>
                      </a:solidFill>
                      <a:prstDash val="solid"/>
                    </a:lnT>
                    <a:lnB w="4572">
                      <a:solidFill>
                        <a:srgbClr val="BABA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765"/>
                        </a:lnSpc>
                      </a:pPr>
                      <a:endParaRPr lang="en-US" dirty="0" smtClean="0"/>
                    </a:p>
                    <a:p>
                      <a:pPr marL="0" indent="103632">
                        <a:lnSpc>
                          <a:spcPct val="100000"/>
                        </a:lnSpc>
                      </a:pPr>
                      <a:r>
                        <a:rPr lang="en-US" altLang="zh-CN" sz="1100" spc="-15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프로그래밍</a:t>
                      </a:r>
                      <a:r>
                        <a:rPr lang="en-US" altLang="zh-CN" sz="11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5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언어</a:t>
                      </a:r>
                      <a:r>
                        <a:rPr lang="en-US" altLang="zh-CN" sz="1100" spc="-6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5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응용</a:t>
                      </a:r>
                    </a:p>
                  </a:txBody>
                  <a:tcPr marL="0" marR="0" marT="0" marB="0">
                    <a:lnL w="4572">
                      <a:solidFill>
                        <a:srgbClr val="BABABA"/>
                      </a:solidFill>
                      <a:prstDash val="solid"/>
                    </a:lnL>
                    <a:lnR w="25146">
                      <a:solidFill>
                        <a:srgbClr val="A4E0"/>
                      </a:solidFill>
                      <a:prstDash val="solid"/>
                    </a:lnR>
                    <a:lnT w="4572">
                      <a:solidFill>
                        <a:srgbClr val="BABABA"/>
                      </a:solidFill>
                      <a:prstDash val="solid"/>
                    </a:lnT>
                    <a:lnB w="4572">
                      <a:solidFill>
                        <a:srgbClr val="BABABA"/>
                      </a:solidFill>
                      <a:prstDash val="solid"/>
                    </a:lnB>
                  </a:tcPr>
                </a:tc>
              </a:tr>
              <a:tr h="358902">
                <a:tc>
                  <a:txBody>
                    <a:bodyPr/>
                    <a:lstStyle/>
                    <a:p>
                      <a:pPr>
                        <a:lnSpc>
                          <a:spcPts val="769"/>
                        </a:lnSpc>
                      </a:pPr>
                      <a:endParaRPr lang="en-US" dirty="0" smtClean="0"/>
                    </a:p>
                    <a:p>
                      <a:pPr marL="0" indent="95250">
                        <a:lnSpc>
                          <a:spcPct val="100000"/>
                        </a:lnSpc>
                      </a:pPr>
                      <a:r>
                        <a:rPr lang="en-US" altLang="zh-CN" sz="1100" spc="-15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프로그래밍</a:t>
                      </a:r>
                      <a:r>
                        <a:rPr lang="en-US" altLang="zh-CN" sz="11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5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언어</a:t>
                      </a:r>
                      <a:r>
                        <a:rPr lang="en-US" altLang="zh-CN" sz="1100" spc="-6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5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활용</a:t>
                      </a:r>
                    </a:p>
                  </a:txBody>
                  <a:tcPr marL="0" marR="0" marT="0" marB="0">
                    <a:lnL w="25146">
                      <a:solidFill>
                        <a:srgbClr val="A4E0"/>
                      </a:solidFill>
                      <a:prstDash val="solid"/>
                    </a:lnL>
                    <a:lnR w="4572">
                      <a:solidFill>
                        <a:srgbClr val="BABABA"/>
                      </a:solidFill>
                      <a:prstDash val="solid"/>
                    </a:lnR>
                    <a:lnT w="4572">
                      <a:solidFill>
                        <a:srgbClr val="BABABA"/>
                      </a:solidFill>
                      <a:prstDash val="solid"/>
                    </a:lnT>
                    <a:lnB w="4572">
                      <a:solidFill>
                        <a:srgbClr val="BABA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769"/>
                        </a:lnSpc>
                      </a:pPr>
                      <a:endParaRPr lang="en-US" dirty="0" smtClean="0"/>
                    </a:p>
                    <a:p>
                      <a:pPr marL="0" indent="103632">
                        <a:lnSpc>
                          <a:spcPct val="100000"/>
                        </a:lnSpc>
                      </a:pPr>
                      <a:r>
                        <a:rPr lang="en-US" altLang="zh-CN" sz="1100" spc="-15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프로그래밍</a:t>
                      </a:r>
                      <a:r>
                        <a:rPr lang="en-US" altLang="zh-CN" sz="11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5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언어</a:t>
                      </a:r>
                      <a:r>
                        <a:rPr lang="en-US" altLang="zh-CN" sz="1100" spc="-6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5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활용</a:t>
                      </a:r>
                    </a:p>
                  </a:txBody>
                  <a:tcPr marL="0" marR="0" marT="0" marB="0">
                    <a:lnL w="4572">
                      <a:solidFill>
                        <a:srgbClr val="BABABA"/>
                      </a:solidFill>
                      <a:prstDash val="solid"/>
                    </a:lnL>
                    <a:lnR w="25146">
                      <a:solidFill>
                        <a:srgbClr val="A4E0"/>
                      </a:solidFill>
                      <a:prstDash val="solid"/>
                    </a:lnR>
                    <a:lnT w="4572">
                      <a:solidFill>
                        <a:srgbClr val="BABABA"/>
                      </a:solidFill>
                      <a:prstDash val="solid"/>
                    </a:lnT>
                    <a:lnB w="4572">
                      <a:solidFill>
                        <a:srgbClr val="BABABA"/>
                      </a:solidFill>
                      <a:prstDash val="solid"/>
                    </a:lnB>
                  </a:tcPr>
                </a:tc>
              </a:tr>
              <a:tr h="358901">
                <a:tc>
                  <a:txBody>
                    <a:bodyPr/>
                    <a:lstStyle/>
                    <a:p>
                      <a:pPr>
                        <a:lnSpc>
                          <a:spcPts val="769"/>
                        </a:lnSpc>
                      </a:pPr>
                      <a:endParaRPr lang="en-US" dirty="0" smtClean="0"/>
                    </a:p>
                    <a:p>
                      <a:pPr marL="0" indent="95250">
                        <a:lnSpc>
                          <a:spcPct val="100000"/>
                        </a:lnSpc>
                      </a:pPr>
                      <a:r>
                        <a:rPr lang="en-US" altLang="zh-CN" sz="1100" spc="-10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응용SW</a:t>
                      </a:r>
                      <a:r>
                        <a:rPr lang="en-US" altLang="zh-CN" sz="1100" spc="-4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2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기초</a:t>
                      </a:r>
                      <a:r>
                        <a:rPr lang="en-US" altLang="zh-CN" sz="1100" spc="-4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2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기술</a:t>
                      </a:r>
                      <a:r>
                        <a:rPr lang="en-US" altLang="zh-CN" sz="1100" spc="-4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1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활용</a:t>
                      </a:r>
                    </a:p>
                  </a:txBody>
                  <a:tcPr marL="0" marR="0" marT="0" marB="0">
                    <a:lnL w="25146">
                      <a:solidFill>
                        <a:srgbClr val="A4E0"/>
                      </a:solidFill>
                      <a:prstDash val="solid"/>
                    </a:lnL>
                    <a:lnR w="4572">
                      <a:solidFill>
                        <a:srgbClr val="BABABA"/>
                      </a:solidFill>
                      <a:prstDash val="solid"/>
                    </a:lnR>
                    <a:lnT w="4572">
                      <a:solidFill>
                        <a:srgbClr val="BABABA"/>
                      </a:solidFill>
                      <a:prstDash val="solid"/>
                    </a:lnT>
                    <a:lnB w="4572">
                      <a:solidFill>
                        <a:srgbClr val="BABA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769"/>
                        </a:lnSpc>
                      </a:pPr>
                      <a:endParaRPr lang="en-US" dirty="0" smtClean="0"/>
                    </a:p>
                    <a:p>
                      <a:pPr marL="0" indent="103632">
                        <a:lnSpc>
                          <a:spcPct val="100000"/>
                        </a:lnSpc>
                      </a:pPr>
                      <a:r>
                        <a:rPr lang="en-US" altLang="zh-CN" sz="1100" spc="-10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응용SW</a:t>
                      </a:r>
                      <a:r>
                        <a:rPr lang="en-US" altLang="zh-CN" sz="1100" spc="-4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1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기초</a:t>
                      </a:r>
                      <a:r>
                        <a:rPr lang="en-US" altLang="zh-CN" sz="1100" spc="-4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1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기술</a:t>
                      </a:r>
                      <a:r>
                        <a:rPr lang="en-US" altLang="zh-CN" sz="11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1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활용</a:t>
                      </a:r>
                    </a:p>
                  </a:txBody>
                  <a:tcPr marL="0" marR="0" marT="0" marB="0">
                    <a:lnL w="4572">
                      <a:solidFill>
                        <a:srgbClr val="BABABA"/>
                      </a:solidFill>
                      <a:prstDash val="solid"/>
                    </a:lnL>
                    <a:lnR w="25146">
                      <a:solidFill>
                        <a:srgbClr val="A4E0"/>
                      </a:solidFill>
                      <a:prstDash val="solid"/>
                    </a:lnR>
                    <a:lnT w="4572">
                      <a:solidFill>
                        <a:srgbClr val="BABABA"/>
                      </a:solidFill>
                      <a:prstDash val="solid"/>
                    </a:lnT>
                    <a:lnB w="4572">
                      <a:solidFill>
                        <a:srgbClr val="BABABA"/>
                      </a:solidFill>
                      <a:prstDash val="solid"/>
                    </a:lnB>
                  </a:tcPr>
                </a:tc>
              </a:tr>
              <a:tr h="358140">
                <a:tc>
                  <a:txBody>
                    <a:bodyPr/>
                    <a:lstStyle/>
                    <a:p>
                      <a:pPr>
                        <a:lnSpc>
                          <a:spcPts val="765"/>
                        </a:lnSpc>
                      </a:pPr>
                      <a:endParaRPr lang="en-US" dirty="0" smtClean="0"/>
                    </a:p>
                    <a:p>
                      <a:pPr marL="0" indent="95250">
                        <a:lnSpc>
                          <a:spcPct val="100000"/>
                        </a:lnSpc>
                      </a:pPr>
                      <a:r>
                        <a:rPr lang="en-US" altLang="zh-CN" sz="1100" spc="-14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개발자</a:t>
                      </a:r>
                      <a:r>
                        <a:rPr lang="en-US" altLang="zh-CN" sz="11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환경</a:t>
                      </a:r>
                      <a:r>
                        <a:rPr lang="en-US" altLang="zh-CN" sz="1100" spc="-6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4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구축</a:t>
                      </a:r>
                    </a:p>
                  </a:txBody>
                  <a:tcPr marL="0" marR="0" marT="0" marB="0">
                    <a:lnL w="25146">
                      <a:solidFill>
                        <a:srgbClr val="A4E0"/>
                      </a:solidFill>
                      <a:prstDash val="solid"/>
                    </a:lnL>
                    <a:lnR w="4572">
                      <a:solidFill>
                        <a:srgbClr val="BABABA"/>
                      </a:solidFill>
                      <a:prstDash val="solid"/>
                    </a:lnR>
                    <a:lnT w="4572">
                      <a:solidFill>
                        <a:srgbClr val="BABABA"/>
                      </a:solidFill>
                      <a:prstDash val="solid"/>
                    </a:lnT>
                    <a:lnB w="4572">
                      <a:solidFill>
                        <a:srgbClr val="BABA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765"/>
                        </a:lnSpc>
                      </a:pPr>
                      <a:endParaRPr lang="en-US" dirty="0" smtClean="0"/>
                    </a:p>
                    <a:p>
                      <a:pPr marL="0" indent="103632">
                        <a:lnSpc>
                          <a:spcPct val="100000"/>
                        </a:lnSpc>
                      </a:pPr>
                      <a:r>
                        <a:rPr lang="en-US" altLang="zh-CN" sz="1100" spc="-14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개발자</a:t>
                      </a:r>
                      <a:r>
                        <a:rPr lang="en-US" altLang="zh-CN" sz="11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환경</a:t>
                      </a:r>
                      <a:r>
                        <a:rPr lang="en-US" altLang="zh-CN" sz="1100" spc="-6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4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구축</a:t>
                      </a:r>
                    </a:p>
                  </a:txBody>
                  <a:tcPr marL="0" marR="0" marT="0" marB="0">
                    <a:lnL w="4572">
                      <a:solidFill>
                        <a:srgbClr val="BABABA"/>
                      </a:solidFill>
                      <a:prstDash val="solid"/>
                    </a:lnL>
                    <a:lnR w="25146">
                      <a:solidFill>
                        <a:srgbClr val="A4E0"/>
                      </a:solidFill>
                      <a:prstDash val="solid"/>
                    </a:lnR>
                    <a:lnT w="4572">
                      <a:solidFill>
                        <a:srgbClr val="BABABA"/>
                      </a:solidFill>
                      <a:prstDash val="solid"/>
                    </a:lnT>
                    <a:lnB w="4572">
                      <a:solidFill>
                        <a:srgbClr val="BABABA"/>
                      </a:solidFill>
                      <a:prstDash val="solid"/>
                    </a:lnB>
                  </a:tcPr>
                </a:tc>
              </a:tr>
              <a:tr h="384047">
                <a:tc>
                  <a:txBody>
                    <a:bodyPr/>
                    <a:lstStyle/>
                    <a:p>
                      <a:pPr>
                        <a:lnSpc>
                          <a:spcPts val="769"/>
                        </a:lnSpc>
                      </a:pPr>
                      <a:endParaRPr lang="en-US" dirty="0" smtClean="0"/>
                    </a:p>
                    <a:p>
                      <a:pPr marL="0" indent="95250">
                        <a:lnSpc>
                          <a:spcPct val="100000"/>
                        </a:lnSpc>
                      </a:pPr>
                      <a:r>
                        <a:rPr lang="en-US" altLang="zh-CN" sz="11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개발</a:t>
                      </a:r>
                      <a:r>
                        <a:rPr lang="en-US" altLang="zh-CN" sz="11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환경</a:t>
                      </a:r>
                      <a:r>
                        <a:rPr lang="en-US" altLang="zh-CN" sz="11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3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운영</a:t>
                      </a:r>
                      <a:r>
                        <a:rPr lang="en-US" altLang="zh-CN" sz="11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지원</a:t>
                      </a:r>
                    </a:p>
                  </a:txBody>
                  <a:tcPr marL="0" marR="0" marT="0" marB="0">
                    <a:lnL w="25146">
                      <a:solidFill>
                        <a:srgbClr val="A4E0"/>
                      </a:solidFill>
                      <a:prstDash val="solid"/>
                    </a:lnL>
                    <a:lnR w="4572">
                      <a:solidFill>
                        <a:srgbClr val="BABABA"/>
                      </a:solidFill>
                      <a:prstDash val="solid"/>
                    </a:lnR>
                    <a:lnT w="4572">
                      <a:solidFill>
                        <a:srgbClr val="BABABA"/>
                      </a:solidFill>
                      <a:prstDash val="solid"/>
                    </a:lnT>
                    <a:lnB w="25146">
                      <a:solidFill>
                        <a:srgbClr val="A4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769"/>
                        </a:lnSpc>
                      </a:pPr>
                      <a:endParaRPr lang="en-US" dirty="0" smtClean="0"/>
                    </a:p>
                    <a:p>
                      <a:pPr marL="0" indent="103632">
                        <a:lnSpc>
                          <a:spcPct val="100000"/>
                        </a:lnSpc>
                      </a:pPr>
                      <a:r>
                        <a:rPr lang="en-US" altLang="zh-CN" sz="11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개발</a:t>
                      </a:r>
                      <a:r>
                        <a:rPr lang="en-US" altLang="zh-CN" sz="11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환경</a:t>
                      </a:r>
                      <a:r>
                        <a:rPr lang="en-US" altLang="zh-CN" sz="11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3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운영</a:t>
                      </a:r>
                      <a:r>
                        <a:rPr lang="en-US" altLang="zh-CN" sz="11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1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지원</a:t>
                      </a:r>
                    </a:p>
                  </a:txBody>
                  <a:tcPr marL="0" marR="0" marT="0" marB="0">
                    <a:lnL w="4572">
                      <a:solidFill>
                        <a:srgbClr val="BABABA"/>
                      </a:solidFill>
                      <a:prstDash val="solid"/>
                    </a:lnL>
                    <a:lnR w="25146">
                      <a:solidFill>
                        <a:srgbClr val="A4E0"/>
                      </a:solidFill>
                      <a:prstDash val="solid"/>
                    </a:lnR>
                    <a:lnT w="4572">
                      <a:solidFill>
                        <a:srgbClr val="BABABA"/>
                      </a:solidFill>
                      <a:prstDash val="solid"/>
                    </a:lnT>
                    <a:lnB w="25146">
                      <a:solidFill>
                        <a:srgbClr val="A4E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4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260" y="2468880"/>
            <a:ext cx="4122420" cy="60960"/>
          </a:xfrm>
          <a:prstGeom prst="rect">
            <a:avLst/>
          </a:prstGeom>
        </p:spPr>
      </p:pic>
      <p:pic>
        <p:nvPicPr>
          <p:cNvPr id="45" name="Picture 45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220" y="3268979"/>
            <a:ext cx="2575560" cy="60960"/>
          </a:xfrm>
          <a:prstGeom prst="rect">
            <a:avLst/>
          </a:prstGeom>
        </p:spPr>
      </p:pic>
      <p:pic>
        <p:nvPicPr>
          <p:cNvPr id="46" name="Picture 46">
					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1780" y="3611879"/>
            <a:ext cx="3337560" cy="60960"/>
          </a:xfrm>
          <a:prstGeom prst="rect">
            <a:avLst/>
          </a:prstGeom>
        </p:spPr>
      </p:pic>
      <p:pic>
        <p:nvPicPr>
          <p:cNvPr id="47" name="Picture 47">
					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5020" y="3947160"/>
            <a:ext cx="4084320" cy="53340"/>
          </a:xfrm>
          <a:prstGeom prst="rect">
            <a:avLst/>
          </a:prstGeom>
        </p:spPr>
      </p:pic>
      <p:pic>
        <p:nvPicPr>
          <p:cNvPr id="48" name="Picture 48">
					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8520" y="4709160"/>
            <a:ext cx="2750820" cy="53340"/>
          </a:xfrm>
          <a:prstGeom prst="rect">
            <a:avLst/>
          </a:prstGeom>
        </p:spPr>
      </p:pic>
      <p:pic>
        <p:nvPicPr>
          <p:cNvPr id="49" name="Picture 49">
					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1780" y="5052060"/>
            <a:ext cx="3337560" cy="53340"/>
          </a:xfrm>
          <a:prstGeom prst="rect">
            <a:avLst/>
          </a:prstGeom>
        </p:spPr>
      </p:pic>
      <p:pic>
        <p:nvPicPr>
          <p:cNvPr id="50" name="Picture 50">
					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5020" y="5379720"/>
            <a:ext cx="4084320" cy="60960"/>
          </a:xfrm>
          <a:prstGeom prst="rect">
            <a:avLst/>
          </a:prstGeom>
        </p:spPr>
      </p:pic>
      <p:pic>
        <p:nvPicPr>
          <p:cNvPr id="51" name="Picture 51">
					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70860" y="6141720"/>
            <a:ext cx="3063240" cy="60960"/>
          </a:xfrm>
          <a:prstGeom prst="rect">
            <a:avLst/>
          </a:prstGeom>
        </p:spPr>
      </p:pic>
      <p:pic>
        <p:nvPicPr>
          <p:cNvPr id="52" name="Picture 52">
					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11780" y="6484620"/>
            <a:ext cx="3337560" cy="60960"/>
          </a:xfrm>
          <a:prstGeom prst="rect">
            <a:avLst/>
          </a:prstGeom>
        </p:spPr>
      </p:pic>
      <p:pic>
        <p:nvPicPr>
          <p:cNvPr id="53" name="Picture 53">
					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65020" y="6827520"/>
            <a:ext cx="4084320" cy="60960"/>
          </a:xfrm>
          <a:prstGeom prst="rect">
            <a:avLst/>
          </a:prstGeom>
        </p:spPr>
      </p:pic>
      <p:pic>
        <p:nvPicPr>
          <p:cNvPr id="54" name="Picture 54">
					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70860" y="7589520"/>
            <a:ext cx="3063240" cy="60960"/>
          </a:xfrm>
          <a:prstGeom prst="rect">
            <a:avLst/>
          </a:prstGeom>
        </p:spPr>
      </p:pic>
      <p:pic>
        <p:nvPicPr>
          <p:cNvPr id="55" name="Picture 55">
					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11780" y="7917180"/>
            <a:ext cx="3337560" cy="60960"/>
          </a:xfrm>
          <a:prstGeom prst="rect">
            <a:avLst/>
          </a:prstGeom>
        </p:spPr>
      </p:pic>
      <p:pic>
        <p:nvPicPr>
          <p:cNvPr id="56" name="Picture 56">
					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65020" y="8260080"/>
            <a:ext cx="4145279" cy="60960"/>
          </a:xfrm>
          <a:prstGeom prst="rect">
            <a:avLst/>
          </a:prstGeom>
        </p:spPr>
      </p:pic>
      <p:pic>
        <p:nvPicPr>
          <p:cNvPr id="57" name="Picture 57">
					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23060" y="8869680"/>
            <a:ext cx="4472940" cy="60960"/>
          </a:xfrm>
          <a:prstGeom prst="rect">
            <a:avLst/>
          </a:prstGeom>
        </p:spPr>
      </p:pic>
      <p:pic>
        <p:nvPicPr>
          <p:cNvPr id="58" name="Picture 58">
					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23060" y="9441180"/>
            <a:ext cx="4472940" cy="60960"/>
          </a:xfrm>
          <a:prstGeom prst="rect">
            <a:avLst/>
          </a:prstGeom>
        </p:spPr>
      </p:pic>
      <p:sp>
        <p:nvSpPr>
          <p:cNvPr id="58" name="Freeform 58"> 
				</p:cNvPr>
          <p:cNvSpPr/>
          <p:nvPr/>
        </p:nvSpPr>
        <p:spPr>
          <a:xfrm>
            <a:off x="861949" y="1052449"/>
            <a:ext cx="5792851" cy="77851"/>
          </a:xfrm>
          <a:custGeom>
            <a:avLst/>
            <a:gdLst>
              <a:gd name="connsiteX0" fmla="*/ 35686 w 5792851"/>
              <a:gd name="connsiteY0" fmla="*/ 27305 h 77851"/>
              <a:gd name="connsiteX1" fmla="*/ 5800217 w 5792851"/>
              <a:gd name="connsiteY1" fmla="*/ 27305 h 77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92851" h="77851">
                <a:moveTo>
                  <a:pt x="35686" y="27305"/>
                </a:moveTo>
                <a:lnTo>
                  <a:pt x="5800217" y="27305"/>
                </a:lnTo>
              </a:path>
            </a:pathLst>
          </a:custGeom>
          <a:ln w="54102">
            <a:solidFill>
              <a:srgbClr val="6491c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9"> 
				</p:cNvPr>
          <p:cNvSpPr/>
          <p:nvPr/>
        </p:nvSpPr>
        <p:spPr>
          <a:xfrm>
            <a:off x="861949" y="1801748"/>
            <a:ext cx="5792851" cy="77851"/>
          </a:xfrm>
          <a:custGeom>
            <a:avLst/>
            <a:gdLst>
              <a:gd name="connsiteX0" fmla="*/ 35686 w 5792851"/>
              <a:gd name="connsiteY0" fmla="*/ 34671 h 77851"/>
              <a:gd name="connsiteX1" fmla="*/ 5800217 w 5792851"/>
              <a:gd name="connsiteY1" fmla="*/ 34671 h 77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92851" h="77851">
                <a:moveTo>
                  <a:pt x="35686" y="34671"/>
                </a:moveTo>
                <a:lnTo>
                  <a:pt x="5800217" y="34671"/>
                </a:lnTo>
              </a:path>
            </a:pathLst>
          </a:custGeom>
          <a:ln w="54102">
            <a:solidFill>
              <a:srgbClr val="6491c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60"> 
				</p:cNvPr>
          <p:cNvSpPr/>
          <p:nvPr/>
        </p:nvSpPr>
        <p:spPr>
          <a:xfrm>
            <a:off x="861949" y="1801748"/>
            <a:ext cx="5792851" cy="77851"/>
          </a:xfrm>
          <a:custGeom>
            <a:avLst/>
            <a:gdLst>
              <a:gd name="connsiteX0" fmla="*/ 35686 w 5792851"/>
              <a:gd name="connsiteY0" fmla="*/ 34671 h 77851"/>
              <a:gd name="connsiteX1" fmla="*/ 5800217 w 5792851"/>
              <a:gd name="connsiteY1" fmla="*/ 34671 h 77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92851" h="77851">
                <a:moveTo>
                  <a:pt x="35686" y="34671"/>
                </a:moveTo>
                <a:lnTo>
                  <a:pt x="5800217" y="34671"/>
                </a:lnTo>
              </a:path>
            </a:pathLst>
          </a:custGeom>
          <a:ln w="54102">
            <a:solidFill>
              <a:srgbClr val="6491c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1"> 
				</p:cNvPr>
          <p:cNvSpPr/>
          <p:nvPr/>
        </p:nvSpPr>
        <p:spPr>
          <a:xfrm>
            <a:off x="861949" y="1052449"/>
            <a:ext cx="5792851" cy="77851"/>
          </a:xfrm>
          <a:custGeom>
            <a:avLst/>
            <a:gdLst>
              <a:gd name="connsiteX0" fmla="*/ 35686 w 5792851"/>
              <a:gd name="connsiteY0" fmla="*/ 27305 h 77851"/>
              <a:gd name="connsiteX1" fmla="*/ 5800217 w 5792851"/>
              <a:gd name="connsiteY1" fmla="*/ 27305 h 77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92851" h="77851">
                <a:moveTo>
                  <a:pt x="35686" y="27305"/>
                </a:moveTo>
                <a:lnTo>
                  <a:pt x="5800217" y="27305"/>
                </a:lnTo>
              </a:path>
            </a:pathLst>
          </a:custGeom>
          <a:ln w="54102">
            <a:solidFill>
              <a:srgbClr val="6491c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2"/>
          <p:cNvSpPr txBox="1"/>
          <p:nvPr/>
        </p:nvSpPr>
        <p:spPr>
          <a:xfrm>
            <a:off x="899922" y="1318332"/>
            <a:ext cx="1186249" cy="13098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8288">
              <a:lnSpc>
                <a:spcPct val="100000"/>
              </a:lnSpc>
            </a:pPr>
            <a:r>
              <a:rPr lang="en-US" altLang="zh-CN" sz="2000" spc="-204" b="1" dirty="0">
                <a:solidFill>
                  <a:srgbClr val="5b5b5b"/>
                </a:solidFill>
                <a:latin typeface="Malgun Gothic"/>
                <a:ea typeface="Malgun Gothic"/>
              </a:rPr>
              <a:t>차</a:t>
            </a:r>
            <a:r>
              <a:rPr lang="en-US" altLang="zh-CN" sz="2000" spc="-75" b="1" dirty="0">
                <a:solidFill>
                  <a:srgbClr val="5b5b5b"/>
                </a:solidFill>
                <a:latin typeface="Malgun Gothic"/>
                <a:cs typeface="Malgun Gothic"/>
              </a:rPr>
              <a:t>   </a:t>
            </a:r>
            <a:r>
              <a:rPr lang="en-US" altLang="zh-CN" sz="2000" spc="-209" b="1" dirty="0">
                <a:solidFill>
                  <a:srgbClr val="5b5b5b"/>
                </a:solidFill>
                <a:latin typeface="Malgun Gothic"/>
                <a:ea typeface="Malgun Gothic"/>
              </a:rPr>
              <a:t>례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3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400" spc="-179" b="1" dirty="0">
                <a:solidFill>
                  <a:srgbClr val="6491cb"/>
                </a:solidFill>
                <a:latin typeface="Malgun Gothic"/>
                <a:ea typeface="Malgun Gothic"/>
              </a:rPr>
              <a:t>학습모듈의</a:t>
            </a:r>
            <a:r>
              <a:rPr lang="en-US" altLang="zh-CN" sz="1400" spc="204" b="1" dirty="0">
                <a:solidFill>
                  <a:srgbClr val="6491cb"/>
                </a:solidFill>
                <a:latin typeface="Malgun Gothic"/>
                <a:cs typeface="Malgun Gothic"/>
              </a:rPr>
              <a:t> </a:t>
            </a:r>
            <a:r>
              <a:rPr lang="en-US" altLang="zh-CN" sz="1400" spc="-184" b="1" dirty="0">
                <a:solidFill>
                  <a:srgbClr val="6491cb"/>
                </a:solidFill>
                <a:latin typeface="Malgun Gothic"/>
                <a:ea typeface="Malgun Gothic"/>
              </a:rPr>
              <a:t>개요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6306303" y="2414850"/>
            <a:ext cx="112650" cy="213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400" spc="-35" b="1" dirty="0">
                <a:solidFill>
                  <a:srgbClr val="6491cb"/>
                </a:solidFill>
                <a:latin typeface="Malgun Gothic"/>
                <a:ea typeface="Malgun Gothic"/>
              </a:rPr>
              <a:t>1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153667" y="2861991"/>
            <a:ext cx="2709728" cy="5441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300" spc="-135" b="1" dirty="0">
                <a:solidFill>
                  <a:srgbClr val="000000"/>
                </a:solidFill>
                <a:latin typeface="Malgun Gothic"/>
                <a:ea typeface="Malgun Gothic"/>
              </a:rPr>
              <a:t>학습</a:t>
            </a:r>
            <a:r>
              <a:rPr lang="en-US" altLang="zh-CN" sz="13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300" spc="-60" b="1" dirty="0">
                <a:solidFill>
                  <a:srgbClr val="000000"/>
                </a:solidFill>
                <a:latin typeface="Malgun Gothic"/>
                <a:ea typeface="Malgun Gothic"/>
              </a:rPr>
              <a:t>1.</a:t>
            </a:r>
            <a:r>
              <a:rPr lang="en-US" altLang="zh-CN" sz="13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300" spc="-135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3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3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배포환경</a:t>
            </a:r>
            <a:r>
              <a:rPr lang="en-US" altLang="zh-CN" sz="13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300" spc="-135" b="1" dirty="0">
                <a:solidFill>
                  <a:srgbClr val="000000"/>
                </a:solidFill>
                <a:latin typeface="Malgun Gothic"/>
                <a:ea typeface="Malgun Gothic"/>
              </a:rPr>
              <a:t>구성하기</a:t>
            </a:r>
          </a:p>
          <a:p>
            <a:pPr>
              <a:lnSpc>
                <a:spcPts val="1280"/>
              </a:lnSpc>
            </a:pPr>
            <a:endParaRPr lang="en-US" dirty="0" smtClean="0"/>
          </a:p>
          <a:p>
            <a:pPr marL="0" indent="441960">
              <a:lnSpc>
                <a:spcPct val="100000"/>
              </a:lnSpc>
            </a:pPr>
            <a:r>
              <a:rPr lang="en-US" altLang="zh-CN" sz="1200" spc="-50" b="1" dirty="0">
                <a:solidFill>
                  <a:srgbClr val="000000"/>
                </a:solidFill>
                <a:latin typeface="Malgun Gothic"/>
                <a:ea typeface="Malgun Gothic"/>
              </a:rPr>
              <a:t>1-1.</a:t>
            </a:r>
            <a:r>
              <a:rPr lang="en-US" altLang="zh-CN" sz="12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2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2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2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배포환경</a:t>
            </a:r>
            <a:r>
              <a:rPr lang="en-US" altLang="zh-CN" sz="12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2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구성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6320026" y="3223255"/>
            <a:ext cx="98494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200" spc="-30" b="1" dirty="0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669540" y="3560943"/>
            <a:ext cx="4863281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4567428" algn="l"/>
              </a:tabLst>
            </a:pPr>
            <a:r>
              <a:rPr lang="en-US" altLang="zh-CN" sz="1200" spc="-15" dirty="0">
                <a:solidFill>
                  <a:srgbClr val="767676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200" spc="-15" dirty="0">
                <a:solidFill>
                  <a:srgbClr val="767676"/>
                </a:solidFill>
                <a:latin typeface="Malgun Gothic"/>
                <a:cs typeface="Malgun Gothic"/>
              </a:rPr>
              <a:t> </a:t>
            </a:r>
            <a:r>
              <a:rPr lang="en-US" altLang="zh-CN" sz="1200" spc="-44" b="1" dirty="0">
                <a:solidFill>
                  <a:srgbClr val="000000"/>
                </a:solidFill>
                <a:latin typeface="Malgun Gothic"/>
                <a:ea typeface="Malgun Gothic"/>
              </a:rPr>
              <a:t>교수</a:t>
            </a:r>
            <a:r>
              <a:rPr lang="en-US" altLang="zh-CN" sz="1200" spc="-30" dirty="0">
                <a:solidFill>
                  <a:srgbClr val="000000"/>
                </a:solidFill>
                <a:latin typeface="Malgun Gothic"/>
                <a:ea typeface="Malgun Gothic"/>
              </a:rPr>
              <a:t>・</a:t>
            </a:r>
            <a:r>
              <a:rPr lang="en-US" altLang="zh-CN" sz="1200" spc="-44" b="1" dirty="0">
                <a:solidFill>
                  <a:srgbClr val="000000"/>
                </a:solidFill>
                <a:latin typeface="Malgun Gothic"/>
                <a:ea typeface="Malgun Gothic"/>
              </a:rPr>
              <a:t>학습</a:t>
            </a:r>
            <a:r>
              <a:rPr lang="en-US" altLang="zh-CN" sz="1200" spc="-1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200" spc="-44" b="1" dirty="0">
                <a:solidFill>
                  <a:srgbClr val="000000"/>
                </a:solidFill>
                <a:latin typeface="Malgun Gothic"/>
                <a:ea typeface="Malgun Gothic"/>
              </a:rPr>
              <a:t>방법	</a:t>
            </a:r>
            <a:r>
              <a:rPr lang="en-US" altLang="zh-CN" sz="1200" spc="-55" b="1" dirty="0">
                <a:solidFill>
                  <a:srgbClr val="000000"/>
                </a:solidFill>
                <a:latin typeface="Malgun Gothic"/>
                <a:ea typeface="Malgun Gothic"/>
              </a:rPr>
              <a:t>15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669541" y="3898510"/>
            <a:ext cx="4863280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4567427" algn="l"/>
              </a:tabLst>
            </a:pPr>
            <a:r>
              <a:rPr lang="en-US" altLang="zh-CN" sz="1200" spc="-20" dirty="0">
                <a:solidFill>
                  <a:srgbClr val="767676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200" spc="-20" dirty="0">
                <a:solidFill>
                  <a:srgbClr val="767676"/>
                </a:solidFill>
                <a:latin typeface="Malgun Gothic"/>
                <a:cs typeface="Malgun Gothic"/>
              </a:rPr>
              <a:t> </a:t>
            </a:r>
            <a:r>
              <a:rPr lang="en-US" altLang="zh-CN" sz="1200" spc="-50" b="1" dirty="0">
                <a:solidFill>
                  <a:srgbClr val="000000"/>
                </a:solidFill>
                <a:latin typeface="Malgun Gothic"/>
                <a:ea typeface="Malgun Gothic"/>
              </a:rPr>
              <a:t>평가	</a:t>
            </a:r>
            <a:r>
              <a:rPr lang="en-US" altLang="zh-CN" sz="1200" spc="-55" b="1" dirty="0">
                <a:solidFill>
                  <a:srgbClr val="000000"/>
                </a:solidFill>
                <a:latin typeface="Malgun Gothic"/>
                <a:ea typeface="Malgun Gothic"/>
              </a:rPr>
              <a:t>16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153667" y="4299885"/>
            <a:ext cx="2430197" cy="5441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3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학습</a:t>
            </a:r>
            <a:r>
              <a:rPr lang="en-US" altLang="zh-CN" sz="13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300" spc="-55" b="1" dirty="0">
                <a:solidFill>
                  <a:srgbClr val="000000"/>
                </a:solidFill>
                <a:latin typeface="Malgun Gothic"/>
                <a:ea typeface="Malgun Gothic"/>
              </a:rPr>
              <a:t>2.</a:t>
            </a:r>
            <a:r>
              <a:rPr lang="en-US" altLang="zh-CN" sz="13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3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3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3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소스</a:t>
            </a:r>
            <a:r>
              <a:rPr lang="en-US" altLang="zh-CN" sz="13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3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검증하기</a:t>
            </a:r>
          </a:p>
          <a:p>
            <a:pPr>
              <a:lnSpc>
                <a:spcPts val="1280"/>
              </a:lnSpc>
            </a:pPr>
            <a:endParaRPr lang="en-US" dirty="0" smtClean="0"/>
          </a:p>
          <a:p>
            <a:pPr marL="0" indent="441960">
              <a:lnSpc>
                <a:spcPct val="100000"/>
              </a:lnSpc>
            </a:pPr>
            <a:r>
              <a:rPr lang="en-US" altLang="zh-CN" sz="1200" spc="-45" b="1" dirty="0">
                <a:solidFill>
                  <a:srgbClr val="000000"/>
                </a:solidFill>
                <a:latin typeface="Malgun Gothic"/>
                <a:ea typeface="Malgun Gothic"/>
              </a:rPr>
              <a:t>2-1.</a:t>
            </a:r>
            <a:r>
              <a:rPr lang="en-US" altLang="zh-CN" sz="12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2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2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200" spc="-89" b="1" dirty="0">
                <a:solidFill>
                  <a:srgbClr val="000000"/>
                </a:solidFill>
                <a:latin typeface="Malgun Gothic"/>
                <a:ea typeface="Malgun Gothic"/>
              </a:rPr>
              <a:t>소스</a:t>
            </a:r>
            <a:r>
              <a:rPr lang="en-US" altLang="zh-CN" sz="12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200" spc="-94" b="1" dirty="0">
                <a:solidFill>
                  <a:srgbClr val="000000"/>
                </a:solidFill>
                <a:latin typeface="Malgun Gothic"/>
                <a:ea typeface="Malgun Gothic"/>
              </a:rPr>
              <a:t>검증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6236969" y="4661149"/>
            <a:ext cx="181552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200" spc="-40" b="1" dirty="0">
                <a:solidFill>
                  <a:srgbClr val="000000"/>
                </a:solidFill>
                <a:latin typeface="Malgun Gothic"/>
                <a:ea typeface="Malgun Gothic"/>
              </a:rPr>
              <a:t>18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669541" y="4998075"/>
            <a:ext cx="4863280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4567427" algn="l"/>
              </a:tabLst>
            </a:pPr>
            <a:r>
              <a:rPr lang="en-US" altLang="zh-CN" sz="1200" spc="-15" dirty="0">
                <a:solidFill>
                  <a:srgbClr val="767676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200" spc="-15" dirty="0">
                <a:solidFill>
                  <a:srgbClr val="767676"/>
                </a:solidFill>
                <a:latin typeface="Malgun Gothic"/>
                <a:cs typeface="Malgun Gothic"/>
              </a:rPr>
              <a:t> </a:t>
            </a:r>
            <a:r>
              <a:rPr lang="en-US" altLang="zh-CN" sz="1200" spc="-44" b="1" dirty="0">
                <a:solidFill>
                  <a:srgbClr val="000000"/>
                </a:solidFill>
                <a:latin typeface="Malgun Gothic"/>
                <a:ea typeface="Malgun Gothic"/>
              </a:rPr>
              <a:t>교수</a:t>
            </a:r>
            <a:r>
              <a:rPr lang="en-US" altLang="zh-CN" sz="1200" spc="-30" dirty="0">
                <a:solidFill>
                  <a:srgbClr val="000000"/>
                </a:solidFill>
                <a:latin typeface="Malgun Gothic"/>
                <a:ea typeface="Malgun Gothic"/>
              </a:rPr>
              <a:t>・</a:t>
            </a:r>
            <a:r>
              <a:rPr lang="en-US" altLang="zh-CN" sz="1200" spc="-44" b="1" dirty="0">
                <a:solidFill>
                  <a:srgbClr val="000000"/>
                </a:solidFill>
                <a:latin typeface="Malgun Gothic"/>
                <a:ea typeface="Malgun Gothic"/>
              </a:rPr>
              <a:t>학습</a:t>
            </a:r>
            <a:r>
              <a:rPr lang="en-US" altLang="zh-CN" sz="1200" spc="-1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200" spc="-44" b="1" dirty="0">
                <a:solidFill>
                  <a:srgbClr val="000000"/>
                </a:solidFill>
                <a:latin typeface="Malgun Gothic"/>
                <a:ea typeface="Malgun Gothic"/>
              </a:rPr>
              <a:t>방법	</a:t>
            </a:r>
            <a:r>
              <a:rPr lang="en-US" altLang="zh-CN" sz="1200" spc="-55" b="1" dirty="0">
                <a:solidFill>
                  <a:srgbClr val="000000"/>
                </a:solidFill>
                <a:latin typeface="Malgun Gothic"/>
                <a:ea typeface="Malgun Gothic"/>
              </a:rPr>
              <a:t>31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669541" y="5336404"/>
            <a:ext cx="4863280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4567427" algn="l"/>
              </a:tabLst>
            </a:pPr>
            <a:r>
              <a:rPr lang="en-US" altLang="zh-CN" sz="1200" spc="-20" dirty="0">
                <a:solidFill>
                  <a:srgbClr val="767676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200" spc="-20" dirty="0">
                <a:solidFill>
                  <a:srgbClr val="767676"/>
                </a:solidFill>
                <a:latin typeface="Malgun Gothic"/>
                <a:cs typeface="Malgun Gothic"/>
              </a:rPr>
              <a:t> </a:t>
            </a:r>
            <a:r>
              <a:rPr lang="en-US" altLang="zh-CN" sz="1200" spc="-50" b="1" dirty="0">
                <a:solidFill>
                  <a:srgbClr val="000000"/>
                </a:solidFill>
                <a:latin typeface="Malgun Gothic"/>
                <a:ea typeface="Malgun Gothic"/>
              </a:rPr>
              <a:t>평가	</a:t>
            </a:r>
            <a:r>
              <a:rPr lang="en-US" altLang="zh-CN" sz="1200" spc="-55" b="1" dirty="0">
                <a:solidFill>
                  <a:srgbClr val="000000"/>
                </a:solidFill>
                <a:latin typeface="Malgun Gothic"/>
                <a:ea typeface="Malgun Gothic"/>
              </a:rPr>
              <a:t>32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153667" y="5737780"/>
            <a:ext cx="2071264" cy="5441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3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학습</a:t>
            </a:r>
            <a:r>
              <a:rPr lang="en-US" altLang="zh-CN" sz="13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300" spc="-55" b="1" dirty="0">
                <a:solidFill>
                  <a:srgbClr val="000000"/>
                </a:solidFill>
                <a:latin typeface="Malgun Gothic"/>
                <a:ea typeface="Malgun Gothic"/>
              </a:rPr>
              <a:t>3.</a:t>
            </a:r>
            <a:r>
              <a:rPr lang="en-US" altLang="zh-CN" sz="13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3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3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3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빌드하기</a:t>
            </a:r>
          </a:p>
          <a:p>
            <a:pPr>
              <a:lnSpc>
                <a:spcPts val="1280"/>
              </a:lnSpc>
            </a:pPr>
            <a:endParaRPr lang="en-US" dirty="0" smtClean="0"/>
          </a:p>
          <a:p>
            <a:pPr marL="0" indent="441960">
              <a:lnSpc>
                <a:spcPct val="100000"/>
              </a:lnSpc>
            </a:pPr>
            <a:r>
              <a:rPr lang="en-US" altLang="zh-CN" sz="1200" spc="-45" b="1" dirty="0">
                <a:solidFill>
                  <a:srgbClr val="000000"/>
                </a:solidFill>
                <a:latin typeface="Malgun Gothic"/>
                <a:ea typeface="Malgun Gothic"/>
              </a:rPr>
              <a:t>3-1.</a:t>
            </a:r>
            <a:r>
              <a:rPr lang="en-US" altLang="zh-CN" sz="12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2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2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2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6236969" y="6099044"/>
            <a:ext cx="181552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200" spc="-40" b="1" dirty="0">
                <a:solidFill>
                  <a:srgbClr val="000000"/>
                </a:solidFill>
                <a:latin typeface="Malgun Gothic"/>
                <a:ea typeface="Malgun Gothic"/>
              </a:rPr>
              <a:t>34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1669541" y="6435969"/>
            <a:ext cx="4863280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4567427" algn="l"/>
              </a:tabLst>
            </a:pPr>
            <a:r>
              <a:rPr lang="en-US" altLang="zh-CN" sz="1200" spc="-15" dirty="0">
                <a:solidFill>
                  <a:srgbClr val="767676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200" spc="-15" dirty="0">
                <a:solidFill>
                  <a:srgbClr val="767676"/>
                </a:solidFill>
                <a:latin typeface="Malgun Gothic"/>
                <a:cs typeface="Malgun Gothic"/>
              </a:rPr>
              <a:t> </a:t>
            </a:r>
            <a:r>
              <a:rPr lang="en-US" altLang="zh-CN" sz="1200" spc="-44" b="1" dirty="0">
                <a:solidFill>
                  <a:srgbClr val="000000"/>
                </a:solidFill>
                <a:latin typeface="Malgun Gothic"/>
                <a:ea typeface="Malgun Gothic"/>
              </a:rPr>
              <a:t>교수</a:t>
            </a:r>
            <a:r>
              <a:rPr lang="en-US" altLang="zh-CN" sz="1200" spc="-30" dirty="0">
                <a:solidFill>
                  <a:srgbClr val="000000"/>
                </a:solidFill>
                <a:latin typeface="Malgun Gothic"/>
                <a:ea typeface="Malgun Gothic"/>
              </a:rPr>
              <a:t>・</a:t>
            </a:r>
            <a:r>
              <a:rPr lang="en-US" altLang="zh-CN" sz="1200" spc="-44" b="1" dirty="0">
                <a:solidFill>
                  <a:srgbClr val="000000"/>
                </a:solidFill>
                <a:latin typeface="Malgun Gothic"/>
                <a:ea typeface="Malgun Gothic"/>
              </a:rPr>
              <a:t>학습</a:t>
            </a:r>
            <a:r>
              <a:rPr lang="en-US" altLang="zh-CN" sz="1200" spc="-1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200" spc="-44" b="1" dirty="0">
                <a:solidFill>
                  <a:srgbClr val="000000"/>
                </a:solidFill>
                <a:latin typeface="Malgun Gothic"/>
                <a:ea typeface="Malgun Gothic"/>
              </a:rPr>
              <a:t>방법	</a:t>
            </a:r>
            <a:r>
              <a:rPr lang="en-US" altLang="zh-CN" sz="1200" spc="-55" b="1" dirty="0">
                <a:solidFill>
                  <a:srgbClr val="000000"/>
                </a:solidFill>
                <a:latin typeface="Malgun Gothic"/>
                <a:ea typeface="Malgun Gothic"/>
              </a:rPr>
              <a:t>46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1669541" y="6773536"/>
            <a:ext cx="4863280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4567427" algn="l"/>
              </a:tabLst>
            </a:pPr>
            <a:r>
              <a:rPr lang="en-US" altLang="zh-CN" sz="1200" spc="-20" dirty="0">
                <a:solidFill>
                  <a:srgbClr val="767676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200" spc="-20" dirty="0">
                <a:solidFill>
                  <a:srgbClr val="767676"/>
                </a:solidFill>
                <a:latin typeface="Malgun Gothic"/>
                <a:cs typeface="Malgun Gothic"/>
              </a:rPr>
              <a:t> </a:t>
            </a:r>
            <a:r>
              <a:rPr lang="en-US" altLang="zh-CN" sz="1200" spc="-50" b="1" dirty="0">
                <a:solidFill>
                  <a:srgbClr val="000000"/>
                </a:solidFill>
                <a:latin typeface="Malgun Gothic"/>
                <a:ea typeface="Malgun Gothic"/>
              </a:rPr>
              <a:t>평가	</a:t>
            </a:r>
            <a:r>
              <a:rPr lang="en-US" altLang="zh-CN" sz="1200" spc="-55" b="1" dirty="0">
                <a:solidFill>
                  <a:srgbClr val="000000"/>
                </a:solidFill>
                <a:latin typeface="Malgun Gothic"/>
                <a:ea typeface="Malgun Gothic"/>
              </a:rPr>
              <a:t>47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1153667" y="7174911"/>
            <a:ext cx="2071264" cy="5441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3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학습</a:t>
            </a:r>
            <a:r>
              <a:rPr lang="en-US" altLang="zh-CN" sz="13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300" spc="-55" b="1" dirty="0">
                <a:solidFill>
                  <a:srgbClr val="000000"/>
                </a:solidFill>
                <a:latin typeface="Malgun Gothic"/>
                <a:ea typeface="Malgun Gothic"/>
              </a:rPr>
              <a:t>4.</a:t>
            </a:r>
            <a:r>
              <a:rPr lang="en-US" altLang="zh-CN" sz="13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3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3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3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배포하기</a:t>
            </a:r>
          </a:p>
          <a:p>
            <a:pPr>
              <a:lnSpc>
                <a:spcPts val="1280"/>
              </a:lnSpc>
            </a:pPr>
            <a:endParaRPr lang="en-US" dirty="0" smtClean="0"/>
          </a:p>
          <a:p>
            <a:pPr marL="0" indent="441960">
              <a:lnSpc>
                <a:spcPct val="100000"/>
              </a:lnSpc>
            </a:pPr>
            <a:r>
              <a:rPr lang="en-US" altLang="zh-CN" sz="1200" spc="-45" b="1" dirty="0">
                <a:solidFill>
                  <a:srgbClr val="000000"/>
                </a:solidFill>
                <a:latin typeface="Malgun Gothic"/>
                <a:ea typeface="Malgun Gothic"/>
              </a:rPr>
              <a:t>4-1.</a:t>
            </a:r>
            <a:r>
              <a:rPr lang="en-US" altLang="zh-CN" sz="12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2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2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2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6236969" y="7536176"/>
            <a:ext cx="181552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200" spc="-40" b="1" dirty="0">
                <a:solidFill>
                  <a:srgbClr val="000000"/>
                </a:solidFill>
                <a:latin typeface="Malgun Gothic"/>
                <a:ea typeface="Malgun Gothic"/>
              </a:rPr>
              <a:t>49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1669541" y="7873864"/>
            <a:ext cx="4863280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4567427" algn="l"/>
              </a:tabLst>
            </a:pPr>
            <a:r>
              <a:rPr lang="en-US" altLang="zh-CN" sz="1200" spc="-15" dirty="0">
                <a:solidFill>
                  <a:srgbClr val="767676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200" spc="-15" dirty="0">
                <a:solidFill>
                  <a:srgbClr val="767676"/>
                </a:solidFill>
                <a:latin typeface="Malgun Gothic"/>
                <a:cs typeface="Malgun Gothic"/>
              </a:rPr>
              <a:t> </a:t>
            </a:r>
            <a:r>
              <a:rPr lang="en-US" altLang="zh-CN" sz="1200" spc="-44" b="1" dirty="0">
                <a:solidFill>
                  <a:srgbClr val="000000"/>
                </a:solidFill>
                <a:latin typeface="Malgun Gothic"/>
                <a:ea typeface="Malgun Gothic"/>
              </a:rPr>
              <a:t>교수</a:t>
            </a:r>
            <a:r>
              <a:rPr lang="en-US" altLang="zh-CN" sz="1200" spc="-30" dirty="0">
                <a:solidFill>
                  <a:srgbClr val="000000"/>
                </a:solidFill>
                <a:latin typeface="Malgun Gothic"/>
                <a:ea typeface="Malgun Gothic"/>
              </a:rPr>
              <a:t>・</a:t>
            </a:r>
            <a:r>
              <a:rPr lang="en-US" altLang="zh-CN" sz="1200" spc="-44" b="1" dirty="0">
                <a:solidFill>
                  <a:srgbClr val="000000"/>
                </a:solidFill>
                <a:latin typeface="Malgun Gothic"/>
                <a:ea typeface="Malgun Gothic"/>
              </a:rPr>
              <a:t>학습</a:t>
            </a:r>
            <a:r>
              <a:rPr lang="en-US" altLang="zh-CN" sz="1200" spc="-1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200" spc="-44" b="1" dirty="0">
                <a:solidFill>
                  <a:srgbClr val="000000"/>
                </a:solidFill>
                <a:latin typeface="Malgun Gothic"/>
                <a:ea typeface="Malgun Gothic"/>
              </a:rPr>
              <a:t>방법	</a:t>
            </a:r>
            <a:r>
              <a:rPr lang="en-US" altLang="zh-CN" sz="1200" spc="-55" b="1" dirty="0">
                <a:solidFill>
                  <a:srgbClr val="000000"/>
                </a:solidFill>
                <a:latin typeface="Malgun Gothic"/>
                <a:ea typeface="Malgun Gothic"/>
              </a:rPr>
              <a:t>55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1669541" y="8211429"/>
            <a:ext cx="4863280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4569714" algn="l"/>
              </a:tabLst>
            </a:pPr>
            <a:r>
              <a:rPr lang="en-US" altLang="zh-CN" sz="1200" spc="-20" dirty="0">
                <a:solidFill>
                  <a:srgbClr val="767676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200" spc="-20" dirty="0">
                <a:solidFill>
                  <a:srgbClr val="767676"/>
                </a:solidFill>
                <a:latin typeface="Malgun Gothic"/>
                <a:cs typeface="Malgun Gothic"/>
              </a:rPr>
              <a:t> </a:t>
            </a:r>
            <a:r>
              <a:rPr lang="en-US" altLang="zh-CN" sz="1200" spc="-50" b="1" dirty="0">
                <a:solidFill>
                  <a:srgbClr val="000000"/>
                </a:solidFill>
                <a:latin typeface="Malgun Gothic"/>
                <a:ea typeface="Malgun Gothic"/>
              </a:rPr>
              <a:t>평가	</a:t>
            </a:r>
            <a:r>
              <a:rPr lang="en-US" altLang="zh-CN" sz="1200" spc="-60" b="1" dirty="0">
                <a:solidFill>
                  <a:srgbClr val="000000"/>
                </a:solidFill>
                <a:latin typeface="Malgun Gothic"/>
                <a:ea typeface="Malgun Gothic"/>
              </a:rPr>
              <a:t>56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899922" y="8804982"/>
            <a:ext cx="5633344" cy="213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305814" algn="l"/>
              </a:tabLst>
            </a:pPr>
            <a:r>
              <a:rPr lang="en-US" altLang="zh-CN" sz="1400" spc="-114" b="1" dirty="0">
                <a:solidFill>
                  <a:srgbClr val="6491cb"/>
                </a:solidFill>
                <a:latin typeface="Malgun Gothic"/>
                <a:ea typeface="Malgun Gothic"/>
              </a:rPr>
              <a:t>참고</a:t>
            </a:r>
            <a:r>
              <a:rPr lang="en-US" altLang="zh-CN" sz="1400" spc="-50" b="1" dirty="0">
                <a:solidFill>
                  <a:srgbClr val="6491cb"/>
                </a:solidFill>
                <a:latin typeface="Malgun Gothic"/>
                <a:cs typeface="Malgun Gothic"/>
              </a:rPr>
              <a:t> </a:t>
            </a:r>
            <a:r>
              <a:rPr lang="en-US" altLang="zh-CN" sz="1400" spc="-114" b="1" dirty="0">
                <a:solidFill>
                  <a:srgbClr val="6491cb"/>
                </a:solidFill>
                <a:latin typeface="Malgun Gothic"/>
                <a:ea typeface="Malgun Gothic"/>
              </a:rPr>
              <a:t>자료	</a:t>
            </a:r>
            <a:r>
              <a:rPr lang="en-US" altLang="zh-CN" sz="1400" spc="-45" b="1" dirty="0">
                <a:solidFill>
                  <a:srgbClr val="6491cb"/>
                </a:solidFill>
                <a:latin typeface="Malgun Gothic"/>
                <a:ea typeface="Malgun Gothic"/>
              </a:rPr>
              <a:t>58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899916" y="9376483"/>
            <a:ext cx="5633350" cy="213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305819" algn="l"/>
              </a:tabLst>
            </a:pPr>
            <a:r>
              <a:rPr lang="en-US" altLang="zh-CN" sz="1400" spc="-114" b="1" dirty="0">
                <a:solidFill>
                  <a:srgbClr val="6491cb"/>
                </a:solidFill>
                <a:latin typeface="Malgun Gothic"/>
                <a:ea typeface="Malgun Gothic"/>
              </a:rPr>
              <a:t>활용</a:t>
            </a:r>
            <a:r>
              <a:rPr lang="en-US" altLang="zh-CN" sz="1400" spc="-50" b="1" dirty="0">
                <a:solidFill>
                  <a:srgbClr val="6491cb"/>
                </a:solidFill>
                <a:latin typeface="Malgun Gothic"/>
                <a:cs typeface="Malgun Gothic"/>
              </a:rPr>
              <a:t> </a:t>
            </a:r>
            <a:r>
              <a:rPr lang="en-US" altLang="zh-CN" sz="1400" spc="-114" b="1" dirty="0">
                <a:solidFill>
                  <a:srgbClr val="6491cb"/>
                </a:solidFill>
                <a:latin typeface="Malgun Gothic"/>
                <a:ea typeface="Malgun Gothic"/>
              </a:rPr>
              <a:t>서식	</a:t>
            </a:r>
            <a:r>
              <a:rPr lang="en-US" altLang="zh-CN" sz="1400" spc="-45" b="1" dirty="0">
                <a:solidFill>
                  <a:srgbClr val="6491cb"/>
                </a:solidFill>
                <a:latin typeface="Malgun Gothic"/>
                <a:ea typeface="Malgun Gothic"/>
              </a:rPr>
              <a:t>59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3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" y="5897880"/>
            <a:ext cx="5821680" cy="60960"/>
          </a:xfrm>
          <a:prstGeom prst="rect">
            <a:avLst/>
          </a:prstGeom>
        </p:spPr>
      </p:pic>
      <p:pic>
        <p:nvPicPr>
          <p:cNvPr id="84" name="Picture 84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" y="6385560"/>
            <a:ext cx="5821680" cy="53340"/>
          </a:xfrm>
          <a:prstGeom prst="rect">
            <a:avLst/>
          </a:prstGeom>
        </p:spPr>
      </p:pic>
      <p:pic>
        <p:nvPicPr>
          <p:cNvPr id="85" name="Picture 85">
					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" y="6865620"/>
            <a:ext cx="5821680" cy="60960"/>
          </a:xfrm>
          <a:prstGeom prst="rect">
            <a:avLst/>
          </a:prstGeom>
        </p:spPr>
      </p:pic>
      <p:sp>
        <p:nvSpPr>
          <p:cNvPr id="85" name="Freeform 85"> 
				</p:cNvPr>
          <p:cNvSpPr/>
          <p:nvPr/>
        </p:nvSpPr>
        <p:spPr>
          <a:xfrm>
            <a:off x="861949" y="1052449"/>
            <a:ext cx="5792851" cy="77851"/>
          </a:xfrm>
          <a:custGeom>
            <a:avLst/>
            <a:gdLst>
              <a:gd name="connsiteX0" fmla="*/ 35686 w 5792851"/>
              <a:gd name="connsiteY0" fmla="*/ 27305 h 77851"/>
              <a:gd name="connsiteX1" fmla="*/ 5800217 w 5792851"/>
              <a:gd name="connsiteY1" fmla="*/ 27305 h 77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92851" h="77851">
                <a:moveTo>
                  <a:pt x="35686" y="27305"/>
                </a:moveTo>
                <a:lnTo>
                  <a:pt x="5800217" y="27305"/>
                </a:lnTo>
              </a:path>
            </a:pathLst>
          </a:custGeom>
          <a:ln w="54102">
            <a:solidFill>
              <a:srgbClr val="6491c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86"> 
				</p:cNvPr>
          <p:cNvSpPr/>
          <p:nvPr/>
        </p:nvSpPr>
        <p:spPr>
          <a:xfrm>
            <a:off x="861949" y="1801748"/>
            <a:ext cx="5792851" cy="77851"/>
          </a:xfrm>
          <a:custGeom>
            <a:avLst/>
            <a:gdLst>
              <a:gd name="connsiteX0" fmla="*/ 35686 w 5792851"/>
              <a:gd name="connsiteY0" fmla="*/ 34671 h 77851"/>
              <a:gd name="connsiteX1" fmla="*/ 5800217 w 5792851"/>
              <a:gd name="connsiteY1" fmla="*/ 34671 h 77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92851" h="77851">
                <a:moveTo>
                  <a:pt x="35686" y="34671"/>
                </a:moveTo>
                <a:lnTo>
                  <a:pt x="5800217" y="34671"/>
                </a:lnTo>
              </a:path>
            </a:pathLst>
          </a:custGeom>
          <a:ln w="54102">
            <a:solidFill>
              <a:srgbClr val="6491c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 87"> 
				</p:cNvPr>
          <p:cNvSpPr/>
          <p:nvPr/>
        </p:nvSpPr>
        <p:spPr>
          <a:xfrm>
            <a:off x="861949" y="1801748"/>
            <a:ext cx="5792851" cy="77851"/>
          </a:xfrm>
          <a:custGeom>
            <a:avLst/>
            <a:gdLst>
              <a:gd name="connsiteX0" fmla="*/ 35686 w 5792851"/>
              <a:gd name="connsiteY0" fmla="*/ 34671 h 77851"/>
              <a:gd name="connsiteX1" fmla="*/ 5800217 w 5792851"/>
              <a:gd name="connsiteY1" fmla="*/ 34671 h 77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92851" h="77851">
                <a:moveTo>
                  <a:pt x="35686" y="34671"/>
                </a:moveTo>
                <a:lnTo>
                  <a:pt x="5800217" y="34671"/>
                </a:lnTo>
              </a:path>
            </a:pathLst>
          </a:custGeom>
          <a:ln w="54102">
            <a:solidFill>
              <a:srgbClr val="6491c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 88"> 
				</p:cNvPr>
          <p:cNvSpPr/>
          <p:nvPr/>
        </p:nvSpPr>
        <p:spPr>
          <a:xfrm>
            <a:off x="861949" y="1052449"/>
            <a:ext cx="5792851" cy="77851"/>
          </a:xfrm>
          <a:custGeom>
            <a:avLst/>
            <a:gdLst>
              <a:gd name="connsiteX0" fmla="*/ 35686 w 5792851"/>
              <a:gd name="connsiteY0" fmla="*/ 27305 h 77851"/>
              <a:gd name="connsiteX1" fmla="*/ 5800217 w 5792851"/>
              <a:gd name="connsiteY1" fmla="*/ 27305 h 77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92851" h="77851">
                <a:moveTo>
                  <a:pt x="35686" y="27305"/>
                </a:moveTo>
                <a:lnTo>
                  <a:pt x="5800217" y="27305"/>
                </a:lnTo>
              </a:path>
            </a:pathLst>
          </a:custGeom>
          <a:ln w="54102">
            <a:solidFill>
              <a:srgbClr val="6491c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 89"> 
				</p:cNvPr>
          <p:cNvSpPr/>
          <p:nvPr/>
        </p:nvSpPr>
        <p:spPr>
          <a:xfrm>
            <a:off x="861949" y="4938648"/>
            <a:ext cx="1297050" cy="496951"/>
          </a:xfrm>
          <a:custGeom>
            <a:avLst/>
            <a:gdLst>
              <a:gd name="connsiteX0" fmla="*/ 37972 w 1297050"/>
              <a:gd name="connsiteY0" fmla="*/ 504316 h 496951"/>
              <a:gd name="connsiteX1" fmla="*/ 1299844 w 1297050"/>
              <a:gd name="connsiteY1" fmla="*/ 504316 h 496951"/>
              <a:gd name="connsiteX2" fmla="*/ 1299844 w 1297050"/>
              <a:gd name="connsiteY2" fmla="*/ 34924 h 496951"/>
              <a:gd name="connsiteX3" fmla="*/ 37972 w 1297050"/>
              <a:gd name="connsiteY3" fmla="*/ 34924 h 496951"/>
              <a:gd name="connsiteX4" fmla="*/ 37972 w 1297050"/>
              <a:gd name="connsiteY4" fmla="*/ 504316 h 496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7050" h="496951">
                <a:moveTo>
                  <a:pt x="37972" y="504316"/>
                </a:moveTo>
                <a:lnTo>
                  <a:pt x="1299844" y="504316"/>
                </a:lnTo>
                <a:lnTo>
                  <a:pt x="1299844" y="34924"/>
                </a:lnTo>
                <a:lnTo>
                  <a:pt x="37972" y="34924"/>
                </a:lnTo>
                <a:lnTo>
                  <a:pt x="37972" y="504316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 90"> 
				</p:cNvPr>
          <p:cNvSpPr/>
          <p:nvPr/>
        </p:nvSpPr>
        <p:spPr>
          <a:xfrm>
            <a:off x="2131948" y="4938648"/>
            <a:ext cx="1970151" cy="496951"/>
          </a:xfrm>
          <a:custGeom>
            <a:avLst/>
            <a:gdLst>
              <a:gd name="connsiteX0" fmla="*/ 29845 w 1970151"/>
              <a:gd name="connsiteY0" fmla="*/ 504316 h 496951"/>
              <a:gd name="connsiteX1" fmla="*/ 1979803 w 1970151"/>
              <a:gd name="connsiteY1" fmla="*/ 504316 h 496951"/>
              <a:gd name="connsiteX2" fmla="*/ 1979803 w 1970151"/>
              <a:gd name="connsiteY2" fmla="*/ 34924 h 496951"/>
              <a:gd name="connsiteX3" fmla="*/ 29845 w 1970151"/>
              <a:gd name="connsiteY3" fmla="*/ 34924 h 496951"/>
              <a:gd name="connsiteX4" fmla="*/ 29845 w 1970151"/>
              <a:gd name="connsiteY4" fmla="*/ 504316 h 496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151" h="496951">
                <a:moveTo>
                  <a:pt x="29845" y="504316"/>
                </a:moveTo>
                <a:lnTo>
                  <a:pt x="1979803" y="504316"/>
                </a:lnTo>
                <a:lnTo>
                  <a:pt x="1979803" y="34924"/>
                </a:lnTo>
                <a:lnTo>
                  <a:pt x="29845" y="34924"/>
                </a:lnTo>
                <a:lnTo>
                  <a:pt x="29845" y="504316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eform 91"> 
				</p:cNvPr>
          <p:cNvSpPr/>
          <p:nvPr/>
        </p:nvSpPr>
        <p:spPr>
          <a:xfrm>
            <a:off x="4075048" y="4938648"/>
            <a:ext cx="2592451" cy="268351"/>
          </a:xfrm>
          <a:custGeom>
            <a:avLst/>
            <a:gdLst>
              <a:gd name="connsiteX0" fmla="*/ 36703 w 2592451"/>
              <a:gd name="connsiteY0" fmla="*/ 269620 h 268351"/>
              <a:gd name="connsiteX1" fmla="*/ 2594736 w 2592451"/>
              <a:gd name="connsiteY1" fmla="*/ 269620 h 268351"/>
              <a:gd name="connsiteX2" fmla="*/ 2594736 w 2592451"/>
              <a:gd name="connsiteY2" fmla="*/ 34924 h 268351"/>
              <a:gd name="connsiteX3" fmla="*/ 36703 w 2592451"/>
              <a:gd name="connsiteY3" fmla="*/ 34924 h 268351"/>
              <a:gd name="connsiteX4" fmla="*/ 36703 w 2592451"/>
              <a:gd name="connsiteY4" fmla="*/ 269620 h 2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2451" h="268351">
                <a:moveTo>
                  <a:pt x="36703" y="269620"/>
                </a:moveTo>
                <a:lnTo>
                  <a:pt x="2594736" y="269620"/>
                </a:lnTo>
                <a:lnTo>
                  <a:pt x="2594736" y="34924"/>
                </a:lnTo>
                <a:lnTo>
                  <a:pt x="36703" y="34924"/>
                </a:lnTo>
                <a:lnTo>
                  <a:pt x="36703" y="269620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2"> 
				</p:cNvPr>
          <p:cNvSpPr/>
          <p:nvPr/>
        </p:nvSpPr>
        <p:spPr>
          <a:xfrm>
            <a:off x="4075048" y="5179948"/>
            <a:ext cx="1309750" cy="255651"/>
          </a:xfrm>
          <a:custGeom>
            <a:avLst/>
            <a:gdLst>
              <a:gd name="connsiteX0" fmla="*/ 36703 w 1309750"/>
              <a:gd name="connsiteY0" fmla="*/ 263016 h 255651"/>
              <a:gd name="connsiteX1" fmla="*/ 1315339 w 1309750"/>
              <a:gd name="connsiteY1" fmla="*/ 263016 h 255651"/>
              <a:gd name="connsiteX2" fmla="*/ 1315339 w 1309750"/>
              <a:gd name="connsiteY2" fmla="*/ 28320 h 255651"/>
              <a:gd name="connsiteX3" fmla="*/ 36703 w 1309750"/>
              <a:gd name="connsiteY3" fmla="*/ 28320 h 255651"/>
              <a:gd name="connsiteX4" fmla="*/ 36703 w 1309750"/>
              <a:gd name="connsiteY4" fmla="*/ 263016 h 255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9750" h="255651">
                <a:moveTo>
                  <a:pt x="36703" y="263016"/>
                </a:moveTo>
                <a:lnTo>
                  <a:pt x="1315339" y="263016"/>
                </a:lnTo>
                <a:lnTo>
                  <a:pt x="1315339" y="28320"/>
                </a:lnTo>
                <a:lnTo>
                  <a:pt x="36703" y="28320"/>
                </a:lnTo>
                <a:lnTo>
                  <a:pt x="36703" y="263016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reeform 93"> 
				</p:cNvPr>
          <p:cNvSpPr/>
          <p:nvPr/>
        </p:nvSpPr>
        <p:spPr>
          <a:xfrm>
            <a:off x="5357748" y="5179948"/>
            <a:ext cx="1309750" cy="255651"/>
          </a:xfrm>
          <a:custGeom>
            <a:avLst/>
            <a:gdLst>
              <a:gd name="connsiteX0" fmla="*/ 32639 w 1309750"/>
              <a:gd name="connsiteY0" fmla="*/ 263016 h 255651"/>
              <a:gd name="connsiteX1" fmla="*/ 1312036 w 1309750"/>
              <a:gd name="connsiteY1" fmla="*/ 263016 h 255651"/>
              <a:gd name="connsiteX2" fmla="*/ 1312036 w 1309750"/>
              <a:gd name="connsiteY2" fmla="*/ 28320 h 255651"/>
              <a:gd name="connsiteX3" fmla="*/ 32639 w 1309750"/>
              <a:gd name="connsiteY3" fmla="*/ 28320 h 255651"/>
              <a:gd name="connsiteX4" fmla="*/ 32639 w 1309750"/>
              <a:gd name="connsiteY4" fmla="*/ 263016 h 255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9750" h="255651">
                <a:moveTo>
                  <a:pt x="32639" y="263016"/>
                </a:moveTo>
                <a:lnTo>
                  <a:pt x="1312036" y="263016"/>
                </a:lnTo>
                <a:lnTo>
                  <a:pt x="1312036" y="28320"/>
                </a:lnTo>
                <a:lnTo>
                  <a:pt x="32639" y="28320"/>
                </a:lnTo>
                <a:lnTo>
                  <a:pt x="32639" y="263016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Freeform 94"> 
				</p:cNvPr>
          <p:cNvSpPr/>
          <p:nvPr/>
        </p:nvSpPr>
        <p:spPr>
          <a:xfrm>
            <a:off x="861949" y="4938648"/>
            <a:ext cx="5805551" cy="39751"/>
          </a:xfrm>
          <a:custGeom>
            <a:avLst/>
            <a:gdLst>
              <a:gd name="connsiteX0" fmla="*/ 35686 w 5805551"/>
              <a:gd name="connsiteY0" fmla="*/ 34925 h 39751"/>
              <a:gd name="connsiteX1" fmla="*/ 5810122 w 5805551"/>
              <a:gd name="connsiteY1" fmla="*/ 34925 h 39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805551" h="39751">
                <a:moveTo>
                  <a:pt x="35686" y="34925"/>
                </a:moveTo>
                <a:lnTo>
                  <a:pt x="5810122" y="34925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reeform 95"> 
				</p:cNvPr>
          <p:cNvSpPr/>
          <p:nvPr/>
        </p:nvSpPr>
        <p:spPr>
          <a:xfrm>
            <a:off x="861949" y="5408548"/>
            <a:ext cx="5805551" cy="39751"/>
          </a:xfrm>
          <a:custGeom>
            <a:avLst/>
            <a:gdLst>
              <a:gd name="connsiteX0" fmla="*/ 35686 w 5805551"/>
              <a:gd name="connsiteY0" fmla="*/ 34417 h 39751"/>
              <a:gd name="connsiteX1" fmla="*/ 5810122 w 5805551"/>
              <a:gd name="connsiteY1" fmla="*/ 34417 h 39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805551" h="39751">
                <a:moveTo>
                  <a:pt x="35686" y="34417"/>
                </a:moveTo>
                <a:lnTo>
                  <a:pt x="5810122" y="34417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reeform 96"> 
				</p:cNvPr>
          <p:cNvSpPr/>
          <p:nvPr/>
        </p:nvSpPr>
        <p:spPr>
          <a:xfrm>
            <a:off x="861949" y="7364348"/>
            <a:ext cx="5805551" cy="39751"/>
          </a:xfrm>
          <a:custGeom>
            <a:avLst/>
            <a:gdLst>
              <a:gd name="connsiteX0" fmla="*/ 35686 w 5805551"/>
              <a:gd name="connsiteY0" fmla="*/ 32384 h 39751"/>
              <a:gd name="connsiteX1" fmla="*/ 5810122 w 5805551"/>
              <a:gd name="connsiteY1" fmla="*/ 32384 h 39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805551" h="39751">
                <a:moveTo>
                  <a:pt x="35686" y="32384"/>
                </a:moveTo>
                <a:lnTo>
                  <a:pt x="5810122" y="32384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 97"> 
				</p:cNvPr>
          <p:cNvSpPr/>
          <p:nvPr/>
        </p:nvSpPr>
        <p:spPr>
          <a:xfrm>
            <a:off x="861949" y="4938648"/>
            <a:ext cx="5805551" cy="39751"/>
          </a:xfrm>
          <a:custGeom>
            <a:avLst/>
            <a:gdLst>
              <a:gd name="connsiteX0" fmla="*/ 35686 w 5805551"/>
              <a:gd name="connsiteY0" fmla="*/ 34925 h 39751"/>
              <a:gd name="connsiteX1" fmla="*/ 5810122 w 5805551"/>
              <a:gd name="connsiteY1" fmla="*/ 34925 h 39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805551" h="39751">
                <a:moveTo>
                  <a:pt x="35686" y="34925"/>
                </a:moveTo>
                <a:lnTo>
                  <a:pt x="5810122" y="34925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8"/>
          <p:cNvSpPr txBox="1"/>
          <p:nvPr/>
        </p:nvSpPr>
        <p:spPr>
          <a:xfrm>
            <a:off x="899921" y="1318332"/>
            <a:ext cx="5821426" cy="34929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8288">
              <a:lnSpc>
                <a:spcPct val="100000"/>
              </a:lnSpc>
            </a:pPr>
            <a:r>
              <a:rPr lang="en-US" altLang="zh-CN" sz="2000" spc="-184" b="1" dirty="0">
                <a:solidFill>
                  <a:srgbClr val="5b5b5b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2000" spc="-60" b="1" dirty="0">
                <a:solidFill>
                  <a:srgbClr val="5b5b5b"/>
                </a:solidFill>
                <a:latin typeface="Malgun Gothic"/>
                <a:cs typeface="Malgun Gothic"/>
              </a:rPr>
              <a:t> </a:t>
            </a:r>
            <a:r>
              <a:rPr lang="en-US" altLang="zh-CN" sz="2000" spc="-179" b="1" dirty="0">
                <a:solidFill>
                  <a:srgbClr val="5b5b5b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2000" spc="-64" b="1" dirty="0">
                <a:solidFill>
                  <a:srgbClr val="5b5b5b"/>
                </a:solidFill>
                <a:latin typeface="Malgun Gothic"/>
                <a:cs typeface="Malgun Gothic"/>
              </a:rPr>
              <a:t> </a:t>
            </a:r>
            <a:r>
              <a:rPr lang="en-US" altLang="zh-CN" sz="2000" spc="-185" b="1" dirty="0">
                <a:solidFill>
                  <a:srgbClr val="5b5b5b"/>
                </a:solidFill>
                <a:latin typeface="Malgun Gothic"/>
                <a:ea typeface="Malgun Gothic"/>
              </a:rPr>
              <a:t>학습모듈의</a:t>
            </a:r>
            <a:r>
              <a:rPr lang="en-US" altLang="zh-CN" sz="2000" spc="-69" b="1" dirty="0">
                <a:solidFill>
                  <a:srgbClr val="5b5b5b"/>
                </a:solidFill>
                <a:latin typeface="Malgun Gothic"/>
                <a:cs typeface="Malgun Gothic"/>
              </a:rPr>
              <a:t> </a:t>
            </a:r>
            <a:r>
              <a:rPr lang="en-US" altLang="zh-CN" sz="2000" spc="-184" b="1" dirty="0">
                <a:solidFill>
                  <a:srgbClr val="5b5b5b"/>
                </a:solidFill>
                <a:latin typeface="Malgun Gothic"/>
                <a:ea typeface="Malgun Gothic"/>
              </a:rPr>
              <a:t>개요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6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200" spc="-154" b="1" dirty="0">
                <a:solidFill>
                  <a:srgbClr val="6491cb"/>
                </a:solidFill>
                <a:latin typeface="Malgun Gothic"/>
                <a:ea typeface="Malgun Gothic"/>
              </a:rPr>
              <a:t>학습모듈의</a:t>
            </a:r>
            <a:r>
              <a:rPr lang="en-US" altLang="zh-CN" sz="1200" spc="175" b="1" dirty="0">
                <a:solidFill>
                  <a:srgbClr val="6491cb"/>
                </a:solidFill>
                <a:latin typeface="Malgun Gothic"/>
                <a:cs typeface="Malgun Gothic"/>
              </a:rPr>
              <a:t> </a:t>
            </a:r>
            <a:r>
              <a:rPr lang="en-US" altLang="zh-CN" sz="1200" spc="-150" b="1" dirty="0">
                <a:solidFill>
                  <a:srgbClr val="6491cb"/>
                </a:solidFill>
                <a:latin typeface="Malgun Gothic"/>
                <a:ea typeface="Malgun Gothic"/>
              </a:rPr>
              <a:t>목표</a:t>
            </a:r>
          </a:p>
          <a:p>
            <a:pPr>
              <a:lnSpc>
                <a:spcPts val="889"/>
              </a:lnSpc>
            </a:pPr>
            <a:endParaRPr lang="en-US" dirty="0" smtClean="0"/>
          </a:p>
          <a:p>
            <a:pPr hangingPunct="0" marL="0">
              <a:lnSpc>
                <a:spcPct val="150000"/>
              </a:lnSpc>
            </a:pPr>
            <a:r>
              <a:rPr lang="en-US" altLang="zh-CN" sz="1100" spc="-159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배포환경을</a:t>
            </a:r>
            <a:r>
              <a:rPr lang="en-US" altLang="zh-CN" sz="11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구성하고,</a:t>
            </a:r>
            <a:r>
              <a:rPr lang="en-US" altLang="zh-CN" sz="11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구현이</a:t>
            </a:r>
            <a:r>
              <a:rPr lang="en-US" altLang="zh-CN" sz="11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59" b="1" dirty="0">
                <a:solidFill>
                  <a:srgbClr val="000000"/>
                </a:solidFill>
                <a:latin typeface="Malgun Gothic"/>
                <a:ea typeface="Malgun Gothic"/>
              </a:rPr>
              <a:t>완료된</a:t>
            </a:r>
            <a:r>
              <a:rPr lang="en-US" altLang="zh-CN" sz="11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59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애플리케이션의</a:t>
            </a:r>
            <a:r>
              <a:rPr lang="en-US" altLang="zh-CN" sz="11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소스</a:t>
            </a:r>
            <a:r>
              <a:rPr lang="en-US" altLang="zh-CN" sz="11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60" b="1" dirty="0">
                <a:solidFill>
                  <a:srgbClr val="000000"/>
                </a:solidFill>
                <a:latin typeface="Malgun Gothic"/>
                <a:ea typeface="Malgun Gothic"/>
              </a:rPr>
              <a:t>검증</a:t>
            </a:r>
            <a:r>
              <a:rPr lang="en-US" altLang="zh-CN" sz="11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60" b="1" dirty="0">
                <a:solidFill>
                  <a:srgbClr val="000000"/>
                </a:solidFill>
                <a:latin typeface="Malgun Gothic"/>
                <a:ea typeface="Malgun Gothic"/>
              </a:rPr>
              <a:t>및</a:t>
            </a:r>
            <a:r>
              <a:rPr lang="en-US" altLang="zh-CN" sz="11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59" b="1" dirty="0">
                <a:solidFill>
                  <a:srgbClr val="000000"/>
                </a:solidFill>
                <a:latin typeface="Malgun Gothic"/>
                <a:ea typeface="Malgun Gothic"/>
              </a:rPr>
              <a:t>빌드를</a:t>
            </a:r>
            <a:r>
              <a:rPr lang="en-US" altLang="zh-CN" sz="11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59" b="1" dirty="0">
                <a:solidFill>
                  <a:srgbClr val="000000"/>
                </a:solidFill>
                <a:latin typeface="Malgun Gothic"/>
                <a:ea typeface="Malgun Gothic"/>
              </a:rPr>
              <a:t>수행하여</a:t>
            </a:r>
            <a:r>
              <a:rPr lang="en-US" altLang="zh-CN" sz="11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운영환경</a:t>
            </a:r>
            <a:r>
              <a:rPr lang="en-US" altLang="zh-CN" sz="11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에</a:t>
            </a:r>
            <a:r>
              <a:rPr lang="en-US" altLang="zh-CN" sz="11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배포할</a:t>
            </a:r>
            <a:r>
              <a:rPr lang="en-US" altLang="zh-CN" sz="11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0" b="1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1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있다.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0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200" spc="-160" b="1" dirty="0">
                <a:solidFill>
                  <a:srgbClr val="6491cb"/>
                </a:solidFill>
                <a:latin typeface="Malgun Gothic"/>
                <a:ea typeface="Malgun Gothic"/>
              </a:rPr>
              <a:t>선수</a:t>
            </a:r>
            <a:r>
              <a:rPr lang="en-US" altLang="zh-CN" sz="1200" spc="-150" b="1" dirty="0">
                <a:solidFill>
                  <a:srgbClr val="6491cb"/>
                </a:solidFill>
                <a:latin typeface="Malgun Gothic"/>
                <a:ea typeface="Malgun Gothic"/>
              </a:rPr>
              <a:t>학습</a:t>
            </a:r>
          </a:p>
          <a:p>
            <a:pPr>
              <a:lnSpc>
                <a:spcPts val="900"/>
              </a:lnSpc>
            </a:pPr>
            <a:endParaRPr lang="en-US" dirty="0" smtClean="0"/>
          </a:p>
          <a:p>
            <a:pPr hangingPunct="0" marL="0">
              <a:lnSpc>
                <a:spcPct val="150000"/>
              </a:lnSpc>
            </a:pP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프로그래밍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b="1" dirty="0">
                <a:solidFill>
                  <a:srgbClr val="000000"/>
                </a:solidFill>
                <a:latin typeface="Malgun Gothic"/>
                <a:ea typeface="Malgun Gothic"/>
              </a:rPr>
              <a:t>언어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b="1" dirty="0">
                <a:solidFill>
                  <a:srgbClr val="000000"/>
                </a:solidFill>
                <a:latin typeface="Malgun Gothic"/>
                <a:ea typeface="Malgun Gothic"/>
              </a:rPr>
              <a:t>활용(2001020231_19v4),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응용SW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기초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기술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b="1" dirty="0">
                <a:solidFill>
                  <a:srgbClr val="000000"/>
                </a:solidFill>
                <a:latin typeface="Malgun Gothic"/>
                <a:ea typeface="Malgun Gothic"/>
              </a:rPr>
              <a:t>활용(2001020232_19v4),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화면</a:t>
            </a: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구현</a:t>
            </a:r>
            <a:r>
              <a:rPr lang="en-US" altLang="zh-CN" sz="11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4" b="1" dirty="0">
                <a:solidFill>
                  <a:srgbClr val="000000"/>
                </a:solidFill>
                <a:latin typeface="Malgun Gothic"/>
                <a:ea typeface="Malgun Gothic"/>
              </a:rPr>
              <a:t>(2001020225_19v5),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수행(LM2001020227_19v5),</a:t>
            </a:r>
            <a:r>
              <a:rPr lang="en-US" altLang="zh-CN" sz="11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0" b="1" dirty="0">
                <a:solidFill>
                  <a:srgbClr val="000000"/>
                </a:solidFill>
                <a:latin typeface="Malgun Gothic"/>
                <a:ea typeface="Malgun Gothic"/>
              </a:rPr>
              <a:t>응용</a:t>
            </a:r>
            <a:r>
              <a:rPr lang="en-US" altLang="zh-CN" sz="11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프로그램</a:t>
            </a:r>
            <a:r>
              <a:rPr lang="en-US" altLang="zh-CN" sz="11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코딩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0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200" spc="-104" b="1" dirty="0">
                <a:solidFill>
                  <a:srgbClr val="6491cb"/>
                </a:solidFill>
                <a:latin typeface="Malgun Gothic"/>
                <a:ea typeface="Malgun Gothic"/>
              </a:rPr>
              <a:t>학습모듈의</a:t>
            </a:r>
            <a:r>
              <a:rPr lang="en-US" altLang="zh-CN" sz="1200" spc="-34" b="1" dirty="0">
                <a:solidFill>
                  <a:srgbClr val="6491cb"/>
                </a:solidFill>
                <a:latin typeface="Malgun Gothic"/>
                <a:cs typeface="Malgun Gothic"/>
              </a:rPr>
              <a:t> </a:t>
            </a:r>
            <a:r>
              <a:rPr lang="en-US" altLang="zh-CN" sz="1200" spc="-109" b="1" dirty="0">
                <a:solidFill>
                  <a:srgbClr val="6491cb"/>
                </a:solidFill>
                <a:latin typeface="Malgun Gothic"/>
                <a:ea typeface="Malgun Gothic"/>
              </a:rPr>
              <a:t>내용</a:t>
            </a:r>
            <a:r>
              <a:rPr lang="en-US" altLang="zh-CN" sz="1200" spc="-40" b="1" dirty="0">
                <a:solidFill>
                  <a:srgbClr val="6491cb"/>
                </a:solidFill>
                <a:latin typeface="Malgun Gothic"/>
                <a:cs typeface="Malgun Gothic"/>
              </a:rPr>
              <a:t> </a:t>
            </a:r>
            <a:r>
              <a:rPr lang="en-US" altLang="zh-CN" sz="1200" spc="-104" b="1" dirty="0">
                <a:solidFill>
                  <a:srgbClr val="6491cb"/>
                </a:solidFill>
                <a:latin typeface="Malgun Gothic"/>
                <a:ea typeface="Malgun Gothic"/>
              </a:rPr>
              <a:t>체계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1426463" y="5138086"/>
            <a:ext cx="221506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84" b="1" dirty="0">
                <a:solidFill>
                  <a:srgbClr val="000000"/>
                </a:solidFill>
                <a:latin typeface="Malgun Gothic"/>
                <a:ea typeface="Malgun Gothic"/>
              </a:rPr>
              <a:t>학습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2901695" y="5138086"/>
            <a:ext cx="482882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학습</a:t>
            </a:r>
            <a:r>
              <a:rPr lang="en-US" altLang="zh-CN" sz="1000" spc="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내용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4516373" y="5020737"/>
            <a:ext cx="1761518" cy="387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392429">
              <a:lnSpc>
                <a:spcPct val="100000"/>
              </a:lnSpc>
            </a:pPr>
            <a:r>
              <a:rPr lang="en-US" altLang="zh-CN" sz="1000" spc="-85" b="1" dirty="0">
                <a:solidFill>
                  <a:srgbClr val="000000"/>
                </a:solidFill>
                <a:latin typeface="Malgun Gothic"/>
                <a:ea typeface="Malgun Gothic"/>
              </a:rPr>
              <a:t>NCS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능력단위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요소</a:t>
            </a:r>
          </a:p>
          <a:p>
            <a:pPr>
              <a:lnSpc>
                <a:spcPts val="644"/>
              </a:lnSpc>
            </a:pPr>
            <a:endParaRPr lang="en-US" dirty="0" smtClean="0"/>
          </a:p>
          <a:p>
            <a:pPr marL="0">
              <a:lnSpc>
                <a:spcPct val="100000"/>
              </a:lnSpc>
              <a:tabLst>
                <a:tab pos="1278635" algn="l"/>
              </a:tabLst>
            </a:pPr>
            <a:r>
              <a:rPr lang="en-US" altLang="zh-CN" sz="1000" spc="-145" b="1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번호	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요소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0" b="1" dirty="0">
                <a:solidFill>
                  <a:srgbClr val="000000"/>
                </a:solidFill>
                <a:latin typeface="Malgun Gothic"/>
                <a:ea typeface="Malgun Gothic"/>
              </a:rPr>
              <a:t>명칭</a:t>
            </a:r>
          </a:p>
        </p:txBody>
      </p:sp>
      <p:sp>
        <p:nvSpPr>
          <p:cNvPr id="102" name="TextBox 102"/>
          <p:cNvSpPr txBox="1"/>
          <p:nvPr/>
        </p:nvSpPr>
        <p:spPr>
          <a:xfrm>
            <a:off x="963170" y="5522132"/>
            <a:ext cx="1147346" cy="342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ea typeface="Malgun Gothic"/>
              </a:rPr>
              <a:t>1.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</a:p>
          <a:p>
            <a:pPr marL="0" indent="208026">
              <a:lnSpc>
                <a:spcPct val="100000"/>
              </a:lnSpc>
              <a:spcBef>
                <a:spcPts val="295"/>
              </a:spcBef>
            </a:pPr>
            <a:r>
              <a:rPr lang="en-US" altLang="zh-CN" sz="1000" spc="-185" b="1" dirty="0">
                <a:solidFill>
                  <a:srgbClr val="000000"/>
                </a:solidFill>
                <a:latin typeface="Malgun Gothic"/>
                <a:ea typeface="Malgun Gothic"/>
              </a:rPr>
              <a:t>환경</a:t>
            </a:r>
            <a:r>
              <a:rPr lang="en-US" altLang="zh-CN" sz="1000" spc="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85" b="1" dirty="0">
                <a:solidFill>
                  <a:srgbClr val="000000"/>
                </a:solidFill>
                <a:latin typeface="Malgun Gothic"/>
                <a:ea typeface="Malgun Gothic"/>
              </a:rPr>
              <a:t>구성하기</a:t>
            </a:r>
          </a:p>
        </p:txBody>
      </p:sp>
      <p:sp>
        <p:nvSpPr>
          <p:cNvPr id="103" name="TextBox 103"/>
          <p:cNvSpPr txBox="1"/>
          <p:nvPr/>
        </p:nvSpPr>
        <p:spPr>
          <a:xfrm>
            <a:off x="2225044" y="5617382"/>
            <a:ext cx="1644921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65" b="1" dirty="0">
                <a:solidFill>
                  <a:srgbClr val="000000"/>
                </a:solidFill>
                <a:latin typeface="Malgun Gothic"/>
                <a:ea typeface="Malgun Gothic"/>
              </a:rPr>
              <a:t>1-1.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5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배포환경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5" b="1" dirty="0">
                <a:solidFill>
                  <a:srgbClr val="000000"/>
                </a:solidFill>
                <a:latin typeface="Malgun Gothic"/>
                <a:ea typeface="Malgun Gothic"/>
              </a:rPr>
              <a:t>구성</a:t>
            </a:r>
          </a:p>
        </p:txBody>
      </p:sp>
      <p:sp>
        <p:nvSpPr>
          <p:cNvPr id="104" name="TextBox 104"/>
          <p:cNvSpPr txBox="1"/>
          <p:nvPr/>
        </p:nvSpPr>
        <p:spPr>
          <a:xfrm>
            <a:off x="4215391" y="5617382"/>
            <a:ext cx="1084671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ea typeface="Malgun Gothic"/>
              </a:rPr>
              <a:t>2001020214_1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ea typeface="Malgun Gothic"/>
              </a:rPr>
              <a:t>9v5.1</a:t>
            </a:r>
          </a:p>
        </p:txBody>
      </p:sp>
      <p:sp>
        <p:nvSpPr>
          <p:cNvPr id="105" name="TextBox 105"/>
          <p:cNvSpPr txBox="1"/>
          <p:nvPr/>
        </p:nvSpPr>
        <p:spPr>
          <a:xfrm>
            <a:off x="5460504" y="5522132"/>
            <a:ext cx="1151907" cy="342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환경</a:t>
            </a:r>
          </a:p>
          <a:p>
            <a:pPr marL="0" indent="363478">
              <a:lnSpc>
                <a:spcPct val="100000"/>
              </a:lnSpc>
              <a:spcBef>
                <a:spcPts val="295"/>
              </a:spcBef>
            </a:pPr>
            <a:r>
              <a:rPr lang="en-US" altLang="zh-CN" sz="1000" spc="-194" b="1" dirty="0">
                <a:solidFill>
                  <a:srgbClr val="000000"/>
                </a:solidFill>
                <a:latin typeface="Malgun Gothic"/>
                <a:ea typeface="Malgun Gothic"/>
              </a:rPr>
              <a:t>구</a:t>
            </a:r>
            <a:r>
              <a:rPr lang="en-US" altLang="zh-CN" sz="1000" spc="-189" b="1" dirty="0">
                <a:solidFill>
                  <a:srgbClr val="000000"/>
                </a:solidFill>
                <a:latin typeface="Malgun Gothic"/>
                <a:ea typeface="Malgun Gothic"/>
              </a:rPr>
              <a:t>성하기</a:t>
            </a:r>
          </a:p>
        </p:txBody>
      </p:sp>
      <p:sp>
        <p:nvSpPr>
          <p:cNvPr id="106" name="TextBox 106"/>
          <p:cNvSpPr txBox="1"/>
          <p:nvPr/>
        </p:nvSpPr>
        <p:spPr>
          <a:xfrm>
            <a:off x="963182" y="6010571"/>
            <a:ext cx="1147346" cy="342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ea typeface="Malgun Gothic"/>
              </a:rPr>
              <a:t>2.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소스</a:t>
            </a:r>
          </a:p>
          <a:p>
            <a:pPr marL="0" indent="208026">
              <a:lnSpc>
                <a:spcPct val="100000"/>
              </a:lnSpc>
              <a:spcBef>
                <a:spcPts val="295"/>
              </a:spcBef>
            </a:pPr>
            <a:r>
              <a:rPr lang="en-US" altLang="zh-CN" sz="1000" spc="-194" b="1" dirty="0">
                <a:solidFill>
                  <a:srgbClr val="000000"/>
                </a:solidFill>
                <a:latin typeface="Malgun Gothic"/>
                <a:ea typeface="Malgun Gothic"/>
              </a:rPr>
              <a:t>검</a:t>
            </a:r>
            <a:r>
              <a:rPr lang="en-US" altLang="zh-CN" sz="1000" spc="-189" b="1" dirty="0">
                <a:solidFill>
                  <a:srgbClr val="000000"/>
                </a:solidFill>
                <a:latin typeface="Malgun Gothic"/>
                <a:ea typeface="Malgun Gothic"/>
              </a:rPr>
              <a:t>증하기</a:t>
            </a:r>
          </a:p>
        </p:txBody>
      </p:sp>
      <p:sp>
        <p:nvSpPr>
          <p:cNvPr id="107" name="TextBox 107"/>
          <p:cNvSpPr txBox="1"/>
          <p:nvPr/>
        </p:nvSpPr>
        <p:spPr>
          <a:xfrm>
            <a:off x="2225056" y="6105821"/>
            <a:ext cx="1442206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ea typeface="Malgun Gothic"/>
              </a:rPr>
              <a:t>2-1.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소스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검증</a:t>
            </a:r>
          </a:p>
        </p:txBody>
      </p:sp>
      <p:sp>
        <p:nvSpPr>
          <p:cNvPr id="108" name="TextBox 108"/>
          <p:cNvSpPr txBox="1"/>
          <p:nvPr/>
        </p:nvSpPr>
        <p:spPr>
          <a:xfrm>
            <a:off x="4215403" y="6105821"/>
            <a:ext cx="1084671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ea typeface="Malgun Gothic"/>
              </a:rPr>
              <a:t>2001020214_1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ea typeface="Malgun Gothic"/>
              </a:rPr>
              <a:t>9v5.2</a:t>
            </a:r>
          </a:p>
        </p:txBody>
      </p:sp>
      <p:sp>
        <p:nvSpPr>
          <p:cNvPr id="109" name="TextBox 109"/>
          <p:cNvSpPr txBox="1"/>
          <p:nvPr/>
        </p:nvSpPr>
        <p:spPr>
          <a:xfrm>
            <a:off x="5591580" y="6010571"/>
            <a:ext cx="889791" cy="342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89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000" spc="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89" b="1" dirty="0">
                <a:solidFill>
                  <a:srgbClr val="000000"/>
                </a:solidFill>
                <a:latin typeface="Malgun Gothic"/>
                <a:ea typeface="Malgun Gothic"/>
              </a:rPr>
              <a:t>소스</a:t>
            </a:r>
          </a:p>
          <a:p>
            <a:pPr marL="0" indent="232414">
              <a:lnSpc>
                <a:spcPct val="100000"/>
              </a:lnSpc>
              <a:spcBef>
                <a:spcPts val="295"/>
              </a:spcBef>
            </a:pPr>
            <a:r>
              <a:rPr lang="en-US" altLang="zh-CN" sz="1000" spc="-194" b="1" dirty="0">
                <a:solidFill>
                  <a:srgbClr val="000000"/>
                </a:solidFill>
                <a:latin typeface="Malgun Gothic"/>
                <a:ea typeface="Malgun Gothic"/>
              </a:rPr>
              <a:t>검</a:t>
            </a:r>
            <a:r>
              <a:rPr lang="en-US" altLang="zh-CN" sz="1000" spc="-189" b="1" dirty="0">
                <a:solidFill>
                  <a:srgbClr val="000000"/>
                </a:solidFill>
                <a:latin typeface="Malgun Gothic"/>
                <a:ea typeface="Malgun Gothic"/>
              </a:rPr>
              <a:t>증하기</a:t>
            </a:r>
          </a:p>
        </p:txBody>
      </p:sp>
      <p:sp>
        <p:nvSpPr>
          <p:cNvPr id="110" name="TextBox 110"/>
          <p:cNvSpPr txBox="1"/>
          <p:nvPr/>
        </p:nvSpPr>
        <p:spPr>
          <a:xfrm>
            <a:off x="963194" y="6499010"/>
            <a:ext cx="1147346" cy="3429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ea typeface="Malgun Gothic"/>
              </a:rPr>
              <a:t>3.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</a:p>
          <a:p>
            <a:pPr marL="0" indent="208026">
              <a:lnSpc>
                <a:spcPct val="100000"/>
              </a:lnSpc>
              <a:spcBef>
                <a:spcPts val="300"/>
              </a:spcBef>
            </a:pP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하기</a:t>
            </a:r>
          </a:p>
        </p:txBody>
      </p:sp>
      <p:sp>
        <p:nvSpPr>
          <p:cNvPr id="111" name="TextBox 111"/>
          <p:cNvSpPr txBox="1"/>
          <p:nvPr/>
        </p:nvSpPr>
        <p:spPr>
          <a:xfrm>
            <a:off x="2225068" y="6594261"/>
            <a:ext cx="1180090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ea typeface="Malgun Gothic"/>
              </a:rPr>
              <a:t>3-1.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</a:p>
        </p:txBody>
      </p:sp>
      <p:sp>
        <p:nvSpPr>
          <p:cNvPr id="112" name="TextBox 112"/>
          <p:cNvSpPr txBox="1"/>
          <p:nvPr/>
        </p:nvSpPr>
        <p:spPr>
          <a:xfrm>
            <a:off x="4215415" y="6594261"/>
            <a:ext cx="2367307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1274826" algn="l"/>
              </a:tabLst>
            </a:pP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ea typeface="Malgun Gothic"/>
              </a:rPr>
              <a:t>2001020214_19v5.3	</a:t>
            </a: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000" spc="-6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85" b="1" dirty="0">
                <a:solidFill>
                  <a:srgbClr val="000000"/>
                </a:solidFill>
                <a:latin typeface="Malgun Gothic"/>
                <a:ea typeface="Malgun Gothic"/>
              </a:rPr>
              <a:t>빌드하기</a:t>
            </a:r>
          </a:p>
        </p:txBody>
      </p:sp>
      <p:sp>
        <p:nvSpPr>
          <p:cNvPr id="113" name="TextBox 113"/>
          <p:cNvSpPr txBox="1"/>
          <p:nvPr/>
        </p:nvSpPr>
        <p:spPr>
          <a:xfrm>
            <a:off x="963194" y="6987451"/>
            <a:ext cx="1147346" cy="3428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ea typeface="Malgun Gothic"/>
              </a:rPr>
              <a:t>4.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</a:p>
          <a:p>
            <a:pPr marL="0" indent="208026">
              <a:lnSpc>
                <a:spcPct val="100000"/>
              </a:lnSpc>
              <a:spcBef>
                <a:spcPts val="295"/>
              </a:spcBef>
            </a:pP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하기</a:t>
            </a:r>
          </a:p>
        </p:txBody>
      </p:sp>
      <p:sp>
        <p:nvSpPr>
          <p:cNvPr id="114" name="TextBox 114"/>
          <p:cNvSpPr txBox="1"/>
          <p:nvPr/>
        </p:nvSpPr>
        <p:spPr>
          <a:xfrm>
            <a:off x="2225068" y="7082699"/>
            <a:ext cx="1180090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ea typeface="Malgun Gothic"/>
              </a:rPr>
              <a:t>4-1.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</a:p>
        </p:txBody>
      </p:sp>
      <p:sp>
        <p:nvSpPr>
          <p:cNvPr id="115" name="TextBox 115"/>
          <p:cNvSpPr txBox="1"/>
          <p:nvPr/>
        </p:nvSpPr>
        <p:spPr>
          <a:xfrm>
            <a:off x="4215415" y="7082699"/>
            <a:ext cx="2367307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1274826" algn="l"/>
              </a:tabLst>
            </a:pP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ea typeface="Malgun Gothic"/>
              </a:rPr>
              <a:t>2001020214_19v5.4	</a:t>
            </a: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000" spc="-6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85" b="1" dirty="0">
                <a:solidFill>
                  <a:srgbClr val="000000"/>
                </a:solidFill>
                <a:latin typeface="Malgun Gothic"/>
                <a:ea typeface="Malgun Gothic"/>
              </a:rPr>
              <a:t>배포하기</a:t>
            </a:r>
          </a:p>
        </p:txBody>
      </p:sp>
      <p:sp>
        <p:nvSpPr>
          <p:cNvPr id="116" name="TextBox 116"/>
          <p:cNvSpPr txBox="1"/>
          <p:nvPr/>
        </p:nvSpPr>
        <p:spPr>
          <a:xfrm>
            <a:off x="899922" y="7752584"/>
            <a:ext cx="5821340" cy="2484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200" spc="-154" b="1" dirty="0">
                <a:solidFill>
                  <a:srgbClr val="6491cb"/>
                </a:solidFill>
                <a:latin typeface="Malgun Gothic"/>
                <a:ea typeface="Malgun Gothic"/>
              </a:rPr>
              <a:t>핵심</a:t>
            </a:r>
            <a:r>
              <a:rPr lang="en-US" altLang="zh-CN" sz="1200" spc="175" b="1" dirty="0">
                <a:solidFill>
                  <a:srgbClr val="6491cb"/>
                </a:solidFill>
                <a:latin typeface="Malgun Gothic"/>
                <a:cs typeface="Malgun Gothic"/>
              </a:rPr>
              <a:t> </a:t>
            </a:r>
            <a:r>
              <a:rPr lang="en-US" altLang="zh-CN" sz="1200" spc="-154" b="1" dirty="0">
                <a:solidFill>
                  <a:srgbClr val="6491cb"/>
                </a:solidFill>
                <a:latin typeface="Malgun Gothic"/>
                <a:ea typeface="Malgun Gothic"/>
              </a:rPr>
              <a:t>용어</a:t>
            </a:r>
          </a:p>
          <a:p>
            <a:pPr>
              <a:lnSpc>
                <a:spcPts val="889"/>
              </a:lnSpc>
            </a:pPr>
            <a:endParaRPr lang="en-US" dirty="0" smtClean="0"/>
          </a:p>
          <a:p>
            <a:pPr hangingPunct="0" marL="0">
              <a:lnSpc>
                <a:spcPct val="150000"/>
              </a:lnSpc>
            </a:pPr>
            <a:r>
              <a:rPr lang="en-US" altLang="zh-CN" sz="11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b="1" dirty="0">
                <a:solidFill>
                  <a:srgbClr val="000000"/>
                </a:solidFill>
                <a:latin typeface="Malgun Gothic"/>
                <a:ea typeface="Malgun Gothic"/>
              </a:rPr>
              <a:t>배포,</a:t>
            </a:r>
            <a:r>
              <a:rPr lang="en-US" altLang="zh-CN" sz="11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빌드,</a:t>
            </a:r>
            <a:r>
              <a:rPr lang="en-US" altLang="zh-CN" sz="11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소스코드</a:t>
            </a:r>
            <a:r>
              <a:rPr lang="en-US" altLang="zh-CN" sz="11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분석</a:t>
            </a:r>
            <a:r>
              <a:rPr lang="en-US" altLang="zh-CN" sz="11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도구,</a:t>
            </a:r>
            <a:r>
              <a:rPr lang="en-US" altLang="zh-CN" sz="11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IT서비스</a:t>
            </a:r>
            <a:r>
              <a:rPr lang="en-US" altLang="zh-CN" sz="11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관리(ITSM)</a:t>
            </a:r>
            <a:r>
              <a:rPr lang="en-US" altLang="zh-CN" sz="11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시스템,</a:t>
            </a:r>
            <a:r>
              <a:rPr lang="en-US" altLang="zh-CN" sz="11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형상관리시스</a:t>
            </a:r>
            <a:r>
              <a:rPr lang="en-US" altLang="zh-CN" sz="11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5" b="1" dirty="0">
                <a:solidFill>
                  <a:srgbClr val="000000"/>
                </a:solidFill>
                <a:latin typeface="Malgun Gothic"/>
                <a:ea typeface="Malgun Gothic"/>
              </a:rPr>
              <a:t>템,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4" b="1" dirty="0">
                <a:solidFill>
                  <a:srgbClr val="000000"/>
                </a:solidFill>
                <a:latin typeface="Malgun Gothic"/>
                <a:ea typeface="Malgun Gothic"/>
              </a:rPr>
              <a:t>반출(Check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b="1" dirty="0">
                <a:solidFill>
                  <a:srgbClr val="000000"/>
                </a:solidFill>
                <a:latin typeface="Malgun Gothic"/>
                <a:ea typeface="Malgun Gothic"/>
              </a:rPr>
              <a:t>Out),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b="1" dirty="0">
                <a:solidFill>
                  <a:srgbClr val="000000"/>
                </a:solidFill>
                <a:latin typeface="Malgun Gothic"/>
                <a:ea typeface="Malgun Gothic"/>
              </a:rPr>
              <a:t>반입(Check</a:t>
            </a:r>
            <a:r>
              <a:rPr lang="en-US" altLang="zh-CN" sz="11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ea typeface="Malgun Gothic"/>
              </a:rPr>
              <a:t>In)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945"/>
              </a:lnSpc>
            </a:pPr>
            <a:endParaRPr lang="en-US" dirty="0" smtClean="0"/>
          </a:p>
          <a:p>
            <a:pPr marL="0" indent="5677661">
              <a:lnSpc>
                <a:spcPct val="100000"/>
              </a:lnSpc>
            </a:pPr>
            <a:r>
              <a:rPr lang="en-US" altLang="zh-CN" sz="1100" spc="89" dirty="0">
                <a:solidFill>
                  <a:srgbClr val="000000"/>
                </a:solidFill>
                <a:latin typeface="Times New Roman"/>
                <a:ea typeface="Times New Roman"/>
              </a:rPr>
              <a:t>1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Freeform 117"> 
				</p:cNvPr>
          <p:cNvSpPr/>
          <p:nvPr/>
        </p:nvSpPr>
        <p:spPr>
          <a:xfrm>
            <a:off x="882650" y="1073150"/>
            <a:ext cx="1073150" cy="717550"/>
          </a:xfrm>
          <a:custGeom>
            <a:avLst/>
            <a:gdLst>
              <a:gd name="connsiteX0" fmla="*/ 17272 w 1073150"/>
              <a:gd name="connsiteY0" fmla="*/ 726693 h 717550"/>
              <a:gd name="connsiteX1" fmla="*/ 1083310 w 1073150"/>
              <a:gd name="connsiteY1" fmla="*/ 726693 h 717550"/>
              <a:gd name="connsiteX2" fmla="*/ 1083310 w 1073150"/>
              <a:gd name="connsiteY2" fmla="*/ 6603 h 717550"/>
              <a:gd name="connsiteX3" fmla="*/ 17272 w 1073150"/>
              <a:gd name="connsiteY3" fmla="*/ 6603 h 717550"/>
              <a:gd name="connsiteX4" fmla="*/ 17272 w 1073150"/>
              <a:gd name="connsiteY4" fmla="*/ 726693 h 71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3150" h="717550">
                <a:moveTo>
                  <a:pt x="17272" y="726693"/>
                </a:moveTo>
                <a:lnTo>
                  <a:pt x="1083310" y="726693"/>
                </a:lnTo>
                <a:lnTo>
                  <a:pt x="1083310" y="6603"/>
                </a:lnTo>
                <a:lnTo>
                  <a:pt x="17272" y="6603"/>
                </a:lnTo>
                <a:lnTo>
                  <a:pt x="17272" y="726693"/>
                </a:lnTo>
                <a:close/>
              </a:path>
            </a:pathLst>
          </a:custGeom>
          <a:solidFill>
            <a:srgbClr val="6490c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Freeform 118"> 
				</p:cNvPr>
          <p:cNvSpPr/>
          <p:nvPr/>
        </p:nvSpPr>
        <p:spPr>
          <a:xfrm>
            <a:off x="1949450" y="1073150"/>
            <a:ext cx="4692650" cy="717550"/>
          </a:xfrm>
          <a:custGeom>
            <a:avLst/>
            <a:gdLst>
              <a:gd name="connsiteX0" fmla="*/ 16510 w 4692650"/>
              <a:gd name="connsiteY0" fmla="*/ 726693 h 717550"/>
              <a:gd name="connsiteX1" fmla="*/ 4695952 w 4692650"/>
              <a:gd name="connsiteY1" fmla="*/ 726693 h 717550"/>
              <a:gd name="connsiteX2" fmla="*/ 4695952 w 4692650"/>
              <a:gd name="connsiteY2" fmla="*/ 6603 h 717550"/>
              <a:gd name="connsiteX3" fmla="*/ 16510 w 4692650"/>
              <a:gd name="connsiteY3" fmla="*/ 6603 h 717550"/>
              <a:gd name="connsiteX4" fmla="*/ 16510 w 4692650"/>
              <a:gd name="connsiteY4" fmla="*/ 726693 h 71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2650" h="717550">
                <a:moveTo>
                  <a:pt x="16510" y="726693"/>
                </a:moveTo>
                <a:lnTo>
                  <a:pt x="4695952" y="726693"/>
                </a:lnTo>
                <a:lnTo>
                  <a:pt x="4695952" y="6603"/>
                </a:lnTo>
                <a:lnTo>
                  <a:pt x="16510" y="6603"/>
                </a:lnTo>
                <a:lnTo>
                  <a:pt x="16510" y="726693"/>
                </a:lnTo>
                <a:close/>
              </a:path>
            </a:pathLst>
          </a:custGeom>
          <a:solidFill>
            <a:srgbClr val="fcf4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 119"> 
				</p:cNvPr>
          <p:cNvSpPr/>
          <p:nvPr/>
        </p:nvSpPr>
        <p:spPr>
          <a:xfrm>
            <a:off x="882650" y="2038350"/>
            <a:ext cx="5759450" cy="6350"/>
          </a:xfrm>
          <a:custGeom>
            <a:avLst/>
            <a:gdLst>
              <a:gd name="connsiteX0" fmla="*/ 14986 w 5759450"/>
              <a:gd name="connsiteY0" fmla="*/ 13717 h 6350"/>
              <a:gd name="connsiteX1" fmla="*/ 5765038 w 5759450"/>
              <a:gd name="connsiteY1" fmla="*/ 13717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59450" h="6350">
                <a:moveTo>
                  <a:pt x="14986" y="13717"/>
                </a:moveTo>
                <a:lnTo>
                  <a:pt x="5765038" y="13717"/>
                </a:lnTo>
              </a:path>
            </a:pathLst>
          </a:custGeom>
          <a:ln w="6858">
            <a:solidFill>
              <a:srgbClr val="989898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 120"> 
				</p:cNvPr>
          <p:cNvSpPr/>
          <p:nvPr/>
        </p:nvSpPr>
        <p:spPr>
          <a:xfrm>
            <a:off x="882650" y="2292350"/>
            <a:ext cx="1085850" cy="6350"/>
          </a:xfrm>
          <a:custGeom>
            <a:avLst/>
            <a:gdLst>
              <a:gd name="connsiteX0" fmla="*/ 14986 w 1085850"/>
              <a:gd name="connsiteY0" fmla="*/ 11176 h 6350"/>
              <a:gd name="connsiteX1" fmla="*/ 1087120 w 1085850"/>
              <a:gd name="connsiteY1" fmla="*/ 11176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5850" h="6350">
                <a:moveTo>
                  <a:pt x="14986" y="11176"/>
                </a:moveTo>
                <a:lnTo>
                  <a:pt x="1087120" y="11176"/>
                </a:lnTo>
              </a:path>
            </a:pathLst>
          </a:custGeom>
          <a:ln w="4572">
            <a:solidFill>
              <a:srgbClr val="989898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Freeform 121"> 
				</p:cNvPr>
          <p:cNvSpPr/>
          <p:nvPr/>
        </p:nvSpPr>
        <p:spPr>
          <a:xfrm>
            <a:off x="882650" y="2292350"/>
            <a:ext cx="1085850" cy="6350"/>
          </a:xfrm>
          <a:custGeom>
            <a:avLst/>
            <a:gdLst>
              <a:gd name="connsiteX0" fmla="*/ 14986 w 1085850"/>
              <a:gd name="connsiteY0" fmla="*/ 11176 h 6350"/>
              <a:gd name="connsiteX1" fmla="*/ 1087120 w 1085850"/>
              <a:gd name="connsiteY1" fmla="*/ 11176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5850" h="6350">
                <a:moveTo>
                  <a:pt x="14986" y="11176"/>
                </a:moveTo>
                <a:lnTo>
                  <a:pt x="1087120" y="11176"/>
                </a:lnTo>
              </a:path>
            </a:pathLst>
          </a:custGeom>
          <a:ln w="6858">
            <a:solidFill>
              <a:srgbClr val="989898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reeform 122"> 
				</p:cNvPr>
          <p:cNvSpPr/>
          <p:nvPr/>
        </p:nvSpPr>
        <p:spPr>
          <a:xfrm>
            <a:off x="1949450" y="2292350"/>
            <a:ext cx="4692650" cy="6350"/>
          </a:xfrm>
          <a:custGeom>
            <a:avLst/>
            <a:gdLst>
              <a:gd name="connsiteX0" fmla="*/ 13461 w 4692650"/>
              <a:gd name="connsiteY0" fmla="*/ 11176 h 6350"/>
              <a:gd name="connsiteX1" fmla="*/ 4698238 w 4692650"/>
              <a:gd name="connsiteY1" fmla="*/ 11176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650" h="6350">
                <a:moveTo>
                  <a:pt x="13461" y="11176"/>
                </a:moveTo>
                <a:lnTo>
                  <a:pt x="4698238" y="11176"/>
                </a:lnTo>
              </a:path>
            </a:pathLst>
          </a:custGeom>
          <a:ln w="4572">
            <a:solidFill>
              <a:srgbClr val="989898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Freeform 123"> 
				</p:cNvPr>
          <p:cNvSpPr/>
          <p:nvPr/>
        </p:nvSpPr>
        <p:spPr>
          <a:xfrm>
            <a:off x="1949450" y="2292350"/>
            <a:ext cx="4692650" cy="6350"/>
          </a:xfrm>
          <a:custGeom>
            <a:avLst/>
            <a:gdLst>
              <a:gd name="connsiteX0" fmla="*/ 13461 w 4692650"/>
              <a:gd name="connsiteY0" fmla="*/ 11176 h 6350"/>
              <a:gd name="connsiteX1" fmla="*/ 4698238 w 4692650"/>
              <a:gd name="connsiteY1" fmla="*/ 11176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650" h="6350">
                <a:moveTo>
                  <a:pt x="13461" y="11176"/>
                </a:moveTo>
                <a:lnTo>
                  <a:pt x="4698238" y="11176"/>
                </a:lnTo>
              </a:path>
            </a:pathLst>
          </a:custGeom>
          <a:ln w="6858">
            <a:solidFill>
              <a:srgbClr val="989898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reeform 124"> 
				</p:cNvPr>
          <p:cNvSpPr/>
          <p:nvPr/>
        </p:nvSpPr>
        <p:spPr>
          <a:xfrm>
            <a:off x="882650" y="2546350"/>
            <a:ext cx="5759450" cy="6350"/>
          </a:xfrm>
          <a:custGeom>
            <a:avLst/>
            <a:gdLst>
              <a:gd name="connsiteX0" fmla="*/ 14986 w 5759450"/>
              <a:gd name="connsiteY0" fmla="*/ 9397 h 6350"/>
              <a:gd name="connsiteX1" fmla="*/ 5765038 w 5759450"/>
              <a:gd name="connsiteY1" fmla="*/ 9397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59450" h="6350">
                <a:moveTo>
                  <a:pt x="14986" y="9397"/>
                </a:moveTo>
                <a:lnTo>
                  <a:pt x="5765038" y="9397"/>
                </a:lnTo>
              </a:path>
            </a:pathLst>
          </a:custGeom>
          <a:ln w="4572">
            <a:solidFill>
              <a:srgbClr val="989898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Freeform 125"> 
				</p:cNvPr>
          <p:cNvSpPr/>
          <p:nvPr/>
        </p:nvSpPr>
        <p:spPr>
          <a:xfrm>
            <a:off x="882650" y="2546350"/>
            <a:ext cx="5759450" cy="6350"/>
          </a:xfrm>
          <a:custGeom>
            <a:avLst/>
            <a:gdLst>
              <a:gd name="connsiteX0" fmla="*/ 14986 w 5759450"/>
              <a:gd name="connsiteY0" fmla="*/ 9397 h 6350"/>
              <a:gd name="connsiteX1" fmla="*/ 5765038 w 5759450"/>
              <a:gd name="connsiteY1" fmla="*/ 9397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59450" h="6350">
                <a:moveTo>
                  <a:pt x="14986" y="9397"/>
                </a:moveTo>
                <a:lnTo>
                  <a:pt x="5765038" y="9397"/>
                </a:lnTo>
              </a:path>
            </a:pathLst>
          </a:custGeom>
          <a:ln w="4572">
            <a:solidFill>
              <a:srgbClr val="989898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Freeform 126"> 
				</p:cNvPr>
          <p:cNvSpPr/>
          <p:nvPr/>
        </p:nvSpPr>
        <p:spPr>
          <a:xfrm>
            <a:off x="882650" y="2038350"/>
            <a:ext cx="5759450" cy="6350"/>
          </a:xfrm>
          <a:custGeom>
            <a:avLst/>
            <a:gdLst>
              <a:gd name="connsiteX0" fmla="*/ 14986 w 5759450"/>
              <a:gd name="connsiteY0" fmla="*/ 13716 h 6350"/>
              <a:gd name="connsiteX1" fmla="*/ 5765038 w 5759450"/>
              <a:gd name="connsiteY1" fmla="*/ 13716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59450" h="6350">
                <a:moveTo>
                  <a:pt x="14986" y="13716"/>
                </a:moveTo>
                <a:lnTo>
                  <a:pt x="5765038" y="13716"/>
                </a:lnTo>
              </a:path>
            </a:pathLst>
          </a:custGeom>
          <a:ln w="6858">
            <a:solidFill>
              <a:srgbClr val="989898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reeform 127"> 
				</p:cNvPr>
          <p:cNvSpPr/>
          <p:nvPr/>
        </p:nvSpPr>
        <p:spPr>
          <a:xfrm>
            <a:off x="1006855" y="3534155"/>
            <a:ext cx="21844" cy="987044"/>
          </a:xfrm>
          <a:custGeom>
            <a:avLst/>
            <a:gdLst>
              <a:gd name="connsiteX0" fmla="*/ 20319 w 21844"/>
              <a:gd name="connsiteY0" fmla="*/ 10667 h 987044"/>
              <a:gd name="connsiteX1" fmla="*/ 20319 w 21844"/>
              <a:gd name="connsiteY1" fmla="*/ 998982 h 987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844" h="987044">
                <a:moveTo>
                  <a:pt x="20319" y="10667"/>
                </a:moveTo>
                <a:lnTo>
                  <a:pt x="20319" y="998982"/>
                </a:lnTo>
              </a:path>
            </a:pathLst>
          </a:custGeom>
          <a:ln w="18288">
            <a:solidFill>
              <a:srgbClr val="4881a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Freeform 128"> 
				</p:cNvPr>
          <p:cNvSpPr/>
          <p:nvPr/>
        </p:nvSpPr>
        <p:spPr>
          <a:xfrm>
            <a:off x="6620256" y="3534155"/>
            <a:ext cx="21844" cy="987044"/>
          </a:xfrm>
          <a:custGeom>
            <a:avLst/>
            <a:gdLst>
              <a:gd name="connsiteX0" fmla="*/ 12953 w 21844"/>
              <a:gd name="connsiteY0" fmla="*/ 10667 h 987044"/>
              <a:gd name="connsiteX1" fmla="*/ 12953 w 21844"/>
              <a:gd name="connsiteY1" fmla="*/ 998982 h 987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844" h="987044">
                <a:moveTo>
                  <a:pt x="12953" y="10667"/>
                </a:moveTo>
                <a:lnTo>
                  <a:pt x="12953" y="998982"/>
                </a:lnTo>
              </a:path>
            </a:pathLst>
          </a:custGeom>
          <a:ln w="18288">
            <a:solidFill>
              <a:srgbClr val="4881a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Freeform 129"> 
				</p:cNvPr>
          <p:cNvSpPr/>
          <p:nvPr/>
        </p:nvSpPr>
        <p:spPr>
          <a:xfrm>
            <a:off x="1006855" y="3534155"/>
            <a:ext cx="5635244" cy="21844"/>
          </a:xfrm>
          <a:custGeom>
            <a:avLst/>
            <a:gdLst>
              <a:gd name="connsiteX0" fmla="*/ 11175 w 5635244"/>
              <a:gd name="connsiteY0" fmla="*/ 10667 h 21844"/>
              <a:gd name="connsiteX1" fmla="*/ 5635497 w 5635244"/>
              <a:gd name="connsiteY1" fmla="*/ 10667 h 2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35244" h="21844">
                <a:moveTo>
                  <a:pt x="11175" y="10667"/>
                </a:moveTo>
                <a:lnTo>
                  <a:pt x="5635497" y="10667"/>
                </a:lnTo>
              </a:path>
            </a:pathLst>
          </a:custGeom>
          <a:ln w="18288">
            <a:solidFill>
              <a:srgbClr val="4881a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Freeform 130"> 
				</p:cNvPr>
          <p:cNvSpPr/>
          <p:nvPr/>
        </p:nvSpPr>
        <p:spPr>
          <a:xfrm>
            <a:off x="1006855" y="4512055"/>
            <a:ext cx="5635244" cy="21844"/>
          </a:xfrm>
          <a:custGeom>
            <a:avLst/>
            <a:gdLst>
              <a:gd name="connsiteX0" fmla="*/ 11175 w 5635244"/>
              <a:gd name="connsiteY0" fmla="*/ 21082 h 21844"/>
              <a:gd name="connsiteX1" fmla="*/ 5635497 w 5635244"/>
              <a:gd name="connsiteY1" fmla="*/ 21082 h 2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35244" h="21844">
                <a:moveTo>
                  <a:pt x="11175" y="21082"/>
                </a:moveTo>
                <a:lnTo>
                  <a:pt x="5635497" y="21082"/>
                </a:lnTo>
              </a:path>
            </a:pathLst>
          </a:custGeom>
          <a:ln w="18288">
            <a:solidFill>
              <a:srgbClr val="4881a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Freeform 131"> 
				</p:cNvPr>
          <p:cNvSpPr/>
          <p:nvPr/>
        </p:nvSpPr>
        <p:spPr>
          <a:xfrm>
            <a:off x="6620256" y="3534155"/>
            <a:ext cx="21844" cy="987044"/>
          </a:xfrm>
          <a:custGeom>
            <a:avLst/>
            <a:gdLst>
              <a:gd name="connsiteX0" fmla="*/ 12953 w 21844"/>
              <a:gd name="connsiteY0" fmla="*/ 10667 h 987044"/>
              <a:gd name="connsiteX1" fmla="*/ 12953 w 21844"/>
              <a:gd name="connsiteY1" fmla="*/ 998982 h 987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844" h="987044">
                <a:moveTo>
                  <a:pt x="12953" y="10667"/>
                </a:moveTo>
                <a:lnTo>
                  <a:pt x="12953" y="998982"/>
                </a:lnTo>
              </a:path>
            </a:pathLst>
          </a:custGeom>
          <a:ln w="18288">
            <a:solidFill>
              <a:srgbClr val="4881a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Freeform 132"> 
				</p:cNvPr>
          <p:cNvSpPr/>
          <p:nvPr/>
        </p:nvSpPr>
        <p:spPr>
          <a:xfrm>
            <a:off x="1006855" y="3534155"/>
            <a:ext cx="21844" cy="987044"/>
          </a:xfrm>
          <a:custGeom>
            <a:avLst/>
            <a:gdLst>
              <a:gd name="connsiteX0" fmla="*/ 20319 w 21844"/>
              <a:gd name="connsiteY0" fmla="*/ 10667 h 987044"/>
              <a:gd name="connsiteX1" fmla="*/ 20319 w 21844"/>
              <a:gd name="connsiteY1" fmla="*/ 998982 h 987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844" h="987044">
                <a:moveTo>
                  <a:pt x="20319" y="10667"/>
                </a:moveTo>
                <a:lnTo>
                  <a:pt x="20319" y="998982"/>
                </a:lnTo>
              </a:path>
            </a:pathLst>
          </a:custGeom>
          <a:ln w="18288">
            <a:solidFill>
              <a:srgbClr val="4881a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Freeform 133"> 
				</p:cNvPr>
          <p:cNvSpPr/>
          <p:nvPr/>
        </p:nvSpPr>
        <p:spPr>
          <a:xfrm>
            <a:off x="1006855" y="4512055"/>
            <a:ext cx="5635244" cy="21844"/>
          </a:xfrm>
          <a:custGeom>
            <a:avLst/>
            <a:gdLst>
              <a:gd name="connsiteX0" fmla="*/ 11175 w 5635244"/>
              <a:gd name="connsiteY0" fmla="*/ 21082 h 21844"/>
              <a:gd name="connsiteX1" fmla="*/ 5635497 w 5635244"/>
              <a:gd name="connsiteY1" fmla="*/ 21082 h 2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35244" h="21844">
                <a:moveTo>
                  <a:pt x="11175" y="21082"/>
                </a:moveTo>
                <a:lnTo>
                  <a:pt x="5635497" y="21082"/>
                </a:lnTo>
              </a:path>
            </a:pathLst>
          </a:custGeom>
          <a:ln w="18288">
            <a:solidFill>
              <a:srgbClr val="4881a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Freeform 134"> 
				</p:cNvPr>
          <p:cNvSpPr/>
          <p:nvPr/>
        </p:nvSpPr>
        <p:spPr>
          <a:xfrm>
            <a:off x="1006855" y="3534155"/>
            <a:ext cx="5635244" cy="21844"/>
          </a:xfrm>
          <a:custGeom>
            <a:avLst/>
            <a:gdLst>
              <a:gd name="connsiteX0" fmla="*/ 11175 w 5635244"/>
              <a:gd name="connsiteY0" fmla="*/ 10667 h 21844"/>
              <a:gd name="connsiteX1" fmla="*/ 5635497 w 5635244"/>
              <a:gd name="connsiteY1" fmla="*/ 10667 h 2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35244" h="21844">
                <a:moveTo>
                  <a:pt x="11175" y="10667"/>
                </a:moveTo>
                <a:lnTo>
                  <a:pt x="5635497" y="10667"/>
                </a:lnTo>
              </a:path>
            </a:pathLst>
          </a:custGeom>
          <a:ln w="18288">
            <a:solidFill>
              <a:srgbClr val="4881a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Freeform 135"> 
				</p:cNvPr>
          <p:cNvSpPr/>
          <p:nvPr/>
        </p:nvSpPr>
        <p:spPr>
          <a:xfrm>
            <a:off x="879855" y="5223255"/>
            <a:ext cx="5736844" cy="21844"/>
          </a:xfrm>
          <a:custGeom>
            <a:avLst/>
            <a:gdLst>
              <a:gd name="connsiteX0" fmla="*/ 17780 w 5736844"/>
              <a:gd name="connsiteY0" fmla="*/ 16255 h 21844"/>
              <a:gd name="connsiteX1" fmla="*/ 5746496 w 5736844"/>
              <a:gd name="connsiteY1" fmla="*/ 16255 h 2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36844" h="21844">
                <a:moveTo>
                  <a:pt x="17780" y="16255"/>
                </a:moveTo>
                <a:lnTo>
                  <a:pt x="5746496" y="16255"/>
                </a:lnTo>
              </a:path>
            </a:pathLst>
          </a:custGeom>
          <a:ln w="14477">
            <a:solidFill>
              <a:srgbClr val="e0a4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Freeform 136"> 
				</p:cNvPr>
          <p:cNvSpPr/>
          <p:nvPr/>
        </p:nvSpPr>
        <p:spPr>
          <a:xfrm>
            <a:off x="879855" y="5223255"/>
            <a:ext cx="5736844" cy="21844"/>
          </a:xfrm>
          <a:custGeom>
            <a:avLst/>
            <a:gdLst>
              <a:gd name="connsiteX0" fmla="*/ 17780 w 5736844"/>
              <a:gd name="connsiteY0" fmla="*/ 16255 h 21844"/>
              <a:gd name="connsiteX1" fmla="*/ 5746496 w 5736844"/>
              <a:gd name="connsiteY1" fmla="*/ 16255 h 2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36844" h="21844">
                <a:moveTo>
                  <a:pt x="17780" y="16255"/>
                </a:moveTo>
                <a:lnTo>
                  <a:pt x="5746496" y="16255"/>
                </a:lnTo>
              </a:path>
            </a:pathLst>
          </a:custGeom>
          <a:ln w="14477">
            <a:solidFill>
              <a:srgbClr val="e0a4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8" name="Picture 138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960" y="7536180"/>
            <a:ext cx="5021580" cy="1562100"/>
          </a:xfrm>
          <a:prstGeom prst="rect">
            <a:avLst/>
          </a:prstGeom>
        </p:spPr>
      </p:pic>
      <p:sp>
        <p:nvSpPr>
          <p:cNvPr id="138" name="TextBox 138"/>
          <p:cNvSpPr txBox="1"/>
          <p:nvPr/>
        </p:nvSpPr>
        <p:spPr>
          <a:xfrm>
            <a:off x="1027938" y="1293110"/>
            <a:ext cx="4716328" cy="320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100" spc="-164" b="1" dirty="0">
                <a:solidFill>
                  <a:srgbClr val="fefefe"/>
                </a:solidFill>
                <a:latin typeface="Malgun Gothic"/>
                <a:ea typeface="Malgun Gothic"/>
              </a:rPr>
              <a:t>학습</a:t>
            </a:r>
            <a:r>
              <a:rPr lang="en-US" altLang="zh-CN" sz="2100" spc="-60" b="1" dirty="0">
                <a:solidFill>
                  <a:srgbClr val="fefefe"/>
                </a:solidFill>
                <a:latin typeface="Malgun Gothic"/>
                <a:cs typeface="Malgun Gothic"/>
              </a:rPr>
              <a:t> </a:t>
            </a:r>
            <a:r>
              <a:rPr lang="en-US" altLang="zh-CN" sz="2100" spc="-100" b="1" dirty="0">
                <a:solidFill>
                  <a:srgbClr val="fefefe"/>
                </a:solidFill>
                <a:latin typeface="Malgun Gothic"/>
                <a:ea typeface="Malgun Gothic"/>
              </a:rPr>
              <a:t>1</a:t>
            </a:r>
            <a:r>
              <a:rPr lang="en-US" altLang="zh-CN" sz="2100" spc="-60" b="1" dirty="0">
                <a:solidFill>
                  <a:srgbClr val="fefefe"/>
                </a:solidFill>
                <a:latin typeface="Malgun Gothic"/>
                <a:cs typeface="Malgun Gothic"/>
              </a:rPr>
              <a:t>   </a:t>
            </a:r>
            <a:r>
              <a:rPr lang="en-US" altLang="zh-CN" sz="21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21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2100" spc="-170" b="1" dirty="0">
                <a:solidFill>
                  <a:srgbClr val="000000"/>
                </a:solidFill>
                <a:latin typeface="Malgun Gothic"/>
                <a:ea typeface="Malgun Gothic"/>
              </a:rPr>
              <a:t>배포환경</a:t>
            </a:r>
            <a:r>
              <a:rPr lang="en-US" altLang="zh-CN" sz="2100" spc="-6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21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구성하기</a:t>
            </a:r>
          </a:p>
        </p:txBody>
      </p:sp>
      <p:sp>
        <p:nvSpPr>
          <p:cNvPr id="139" name="TextBox 139"/>
          <p:cNvSpPr txBox="1"/>
          <p:nvPr/>
        </p:nvSpPr>
        <p:spPr>
          <a:xfrm>
            <a:off x="1027938" y="1828110"/>
            <a:ext cx="3230367" cy="213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1066483" algn="l"/>
              </a:tabLst>
            </a:pPr>
            <a:r>
              <a:rPr lang="en-US" altLang="zh-CN" sz="1400" spc="-55" b="1" dirty="0">
                <a:solidFill>
                  <a:srgbClr val="7d7d7d"/>
                </a:solidFill>
                <a:latin typeface="Malgun Gothic"/>
                <a:ea typeface="Malgun Gothic"/>
              </a:rPr>
              <a:t>학습</a:t>
            </a:r>
            <a:r>
              <a:rPr lang="en-US" altLang="zh-CN" sz="1400" spc="-25" b="1" dirty="0">
                <a:solidFill>
                  <a:srgbClr val="7d7d7d"/>
                </a:solidFill>
                <a:latin typeface="Malgun Gothic"/>
                <a:cs typeface="Malgun Gothic"/>
              </a:rPr>
              <a:t> </a:t>
            </a:r>
            <a:r>
              <a:rPr lang="en-US" altLang="zh-CN" sz="1400" spc="-40" b="1" dirty="0">
                <a:solidFill>
                  <a:srgbClr val="7d7d7d"/>
                </a:solidFill>
                <a:latin typeface="Malgun Gothic"/>
                <a:ea typeface="Malgun Gothic"/>
              </a:rPr>
              <a:t>2	</a:t>
            </a:r>
            <a:r>
              <a:rPr lang="en-US" altLang="zh-CN" sz="1400" spc="-139" b="1" dirty="0">
                <a:solidFill>
                  <a:srgbClr val="7d7d7d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400" spc="-50" b="1" dirty="0">
                <a:solidFill>
                  <a:srgbClr val="7d7d7d"/>
                </a:solidFill>
                <a:latin typeface="Malgun Gothic"/>
                <a:cs typeface="Malgun Gothic"/>
              </a:rPr>
              <a:t> </a:t>
            </a:r>
            <a:r>
              <a:rPr lang="en-US" altLang="zh-CN" sz="1400" spc="-139" b="1" dirty="0">
                <a:solidFill>
                  <a:srgbClr val="7d7d7d"/>
                </a:solidFill>
                <a:latin typeface="Malgun Gothic"/>
                <a:ea typeface="Malgun Gothic"/>
              </a:rPr>
              <a:t>소스</a:t>
            </a:r>
            <a:r>
              <a:rPr lang="en-US" altLang="zh-CN" sz="1400" spc="-55" b="1" dirty="0">
                <a:solidFill>
                  <a:srgbClr val="7d7d7d"/>
                </a:solidFill>
                <a:latin typeface="Malgun Gothic"/>
                <a:cs typeface="Malgun Gothic"/>
              </a:rPr>
              <a:t> </a:t>
            </a:r>
            <a:r>
              <a:rPr lang="en-US" altLang="zh-CN" sz="1400" spc="-139" b="1" dirty="0">
                <a:solidFill>
                  <a:srgbClr val="7d7d7d"/>
                </a:solidFill>
                <a:latin typeface="Malgun Gothic"/>
                <a:ea typeface="Malgun Gothic"/>
              </a:rPr>
              <a:t>검증하기</a:t>
            </a:r>
          </a:p>
        </p:txBody>
      </p:sp>
      <p:sp>
        <p:nvSpPr>
          <p:cNvPr id="140" name="TextBox 140"/>
          <p:cNvSpPr txBox="1"/>
          <p:nvPr/>
        </p:nvSpPr>
        <p:spPr>
          <a:xfrm>
            <a:off x="1027938" y="2080331"/>
            <a:ext cx="2831227" cy="213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1066447" algn="l"/>
              </a:tabLst>
            </a:pPr>
            <a:r>
              <a:rPr lang="en-US" altLang="zh-CN" sz="1400" spc="-55" b="1" dirty="0">
                <a:solidFill>
                  <a:srgbClr val="7d7d7d"/>
                </a:solidFill>
                <a:latin typeface="Malgun Gothic"/>
                <a:ea typeface="Malgun Gothic"/>
              </a:rPr>
              <a:t>학습</a:t>
            </a:r>
            <a:r>
              <a:rPr lang="en-US" altLang="zh-CN" sz="1400" spc="-25" b="1" dirty="0">
                <a:solidFill>
                  <a:srgbClr val="7d7d7d"/>
                </a:solidFill>
                <a:latin typeface="Malgun Gothic"/>
                <a:cs typeface="Malgun Gothic"/>
              </a:rPr>
              <a:t> </a:t>
            </a:r>
            <a:r>
              <a:rPr lang="en-US" altLang="zh-CN" sz="1400" spc="-40" b="1" dirty="0">
                <a:solidFill>
                  <a:srgbClr val="7d7d7d"/>
                </a:solidFill>
                <a:latin typeface="Malgun Gothic"/>
                <a:ea typeface="Malgun Gothic"/>
              </a:rPr>
              <a:t>3	</a:t>
            </a:r>
            <a:r>
              <a:rPr lang="en-US" altLang="zh-CN" sz="1400" spc="-154" b="1" dirty="0">
                <a:solidFill>
                  <a:srgbClr val="7d7d7d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400" spc="-64" b="1" dirty="0">
                <a:solidFill>
                  <a:srgbClr val="7d7d7d"/>
                </a:solidFill>
                <a:latin typeface="Malgun Gothic"/>
                <a:cs typeface="Malgun Gothic"/>
              </a:rPr>
              <a:t> </a:t>
            </a:r>
            <a:r>
              <a:rPr lang="en-US" altLang="zh-CN" sz="1400" spc="-160" b="1" dirty="0">
                <a:solidFill>
                  <a:srgbClr val="7d7d7d"/>
                </a:solidFill>
                <a:latin typeface="Malgun Gothic"/>
                <a:ea typeface="Malgun Gothic"/>
              </a:rPr>
              <a:t>빌드하기</a:t>
            </a:r>
          </a:p>
        </p:txBody>
      </p:sp>
      <p:sp>
        <p:nvSpPr>
          <p:cNvPr id="141" name="TextBox 141"/>
          <p:cNvSpPr txBox="1"/>
          <p:nvPr/>
        </p:nvSpPr>
        <p:spPr>
          <a:xfrm>
            <a:off x="1027938" y="2331790"/>
            <a:ext cx="2831227" cy="213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1066447" algn="l"/>
              </a:tabLst>
            </a:pPr>
            <a:r>
              <a:rPr lang="en-US" altLang="zh-CN" sz="1400" spc="-55" b="1" dirty="0">
                <a:solidFill>
                  <a:srgbClr val="7d7d7d"/>
                </a:solidFill>
                <a:latin typeface="Malgun Gothic"/>
                <a:ea typeface="Malgun Gothic"/>
              </a:rPr>
              <a:t>학습</a:t>
            </a:r>
            <a:r>
              <a:rPr lang="en-US" altLang="zh-CN" sz="1400" spc="-25" b="1" dirty="0">
                <a:solidFill>
                  <a:srgbClr val="7d7d7d"/>
                </a:solidFill>
                <a:latin typeface="Malgun Gothic"/>
                <a:cs typeface="Malgun Gothic"/>
              </a:rPr>
              <a:t> </a:t>
            </a:r>
            <a:r>
              <a:rPr lang="en-US" altLang="zh-CN" sz="1400" spc="-40" b="1" dirty="0">
                <a:solidFill>
                  <a:srgbClr val="7d7d7d"/>
                </a:solidFill>
                <a:latin typeface="Malgun Gothic"/>
                <a:ea typeface="Malgun Gothic"/>
              </a:rPr>
              <a:t>4	</a:t>
            </a:r>
            <a:r>
              <a:rPr lang="en-US" altLang="zh-CN" sz="1400" spc="-154" b="1" dirty="0">
                <a:solidFill>
                  <a:srgbClr val="7d7d7d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400" spc="-64" b="1" dirty="0">
                <a:solidFill>
                  <a:srgbClr val="7d7d7d"/>
                </a:solidFill>
                <a:latin typeface="Malgun Gothic"/>
                <a:cs typeface="Malgun Gothic"/>
              </a:rPr>
              <a:t> </a:t>
            </a:r>
            <a:r>
              <a:rPr lang="en-US" altLang="zh-CN" sz="1400" spc="-160" b="1" dirty="0">
                <a:solidFill>
                  <a:srgbClr val="7d7d7d"/>
                </a:solidFill>
                <a:latin typeface="Malgun Gothic"/>
                <a:ea typeface="Malgun Gothic"/>
              </a:rPr>
              <a:t>배포하기</a:t>
            </a:r>
          </a:p>
        </p:txBody>
      </p:sp>
      <p:sp>
        <p:nvSpPr>
          <p:cNvPr id="142" name="TextBox 142"/>
          <p:cNvSpPr txBox="1"/>
          <p:nvPr/>
        </p:nvSpPr>
        <p:spPr>
          <a:xfrm>
            <a:off x="954024" y="2952822"/>
            <a:ext cx="4396853" cy="8634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200" spc="-50" b="1" dirty="0">
                <a:solidFill>
                  <a:srgbClr val="6491cb"/>
                </a:solidFill>
                <a:latin typeface="Malgun Gothic"/>
                <a:ea typeface="Malgun Gothic"/>
              </a:rPr>
              <a:t>1-1.</a:t>
            </a:r>
            <a:r>
              <a:rPr lang="en-US" altLang="zh-CN" sz="3200" spc="-34" b="1" dirty="0">
                <a:solidFill>
                  <a:srgbClr val="6491cb"/>
                </a:solidFill>
                <a:latin typeface="Malgun Gothic"/>
                <a:cs typeface="Malgun Gothic"/>
              </a:rPr>
              <a:t> </a:t>
            </a:r>
            <a:r>
              <a:rPr lang="en-US" altLang="zh-CN" sz="1900" spc="-64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9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900" spc="-64" b="1" dirty="0">
                <a:solidFill>
                  <a:srgbClr val="000000"/>
                </a:solidFill>
                <a:latin typeface="Malgun Gothic"/>
                <a:ea typeface="Malgun Gothic"/>
              </a:rPr>
              <a:t>배포환경</a:t>
            </a:r>
            <a:r>
              <a:rPr lang="en-US" altLang="zh-CN" sz="19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900" spc="-64" b="1" dirty="0">
                <a:solidFill>
                  <a:srgbClr val="000000"/>
                </a:solidFill>
                <a:latin typeface="Malgun Gothic"/>
                <a:ea typeface="Malgun Gothic"/>
              </a:rPr>
              <a:t>구성</a:t>
            </a:r>
          </a:p>
          <a:p>
            <a:pPr>
              <a:lnSpc>
                <a:spcPts val="1754"/>
              </a:lnSpc>
            </a:pPr>
            <a:endParaRPr lang="en-US" dirty="0" smtClean="0"/>
          </a:p>
          <a:p>
            <a:pPr marL="0" indent="1061465">
              <a:lnSpc>
                <a:spcPct val="100000"/>
              </a:lnSpc>
            </a:pPr>
            <a:r>
              <a:rPr lang="en-US" altLang="zh-CN" sz="1000" spc="-64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0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0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빌드와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0" b="1" dirty="0">
                <a:solidFill>
                  <a:srgbClr val="000000"/>
                </a:solidFill>
                <a:latin typeface="Malgun Gothic"/>
                <a:ea typeface="Malgun Gothic"/>
              </a:rPr>
              <a:t>배포를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위한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0" b="1" dirty="0">
                <a:solidFill>
                  <a:srgbClr val="000000"/>
                </a:solidFill>
                <a:latin typeface="Malgun Gothic"/>
                <a:ea typeface="Malgun Gothic"/>
              </a:rPr>
              <a:t>환경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구성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0" b="1" dirty="0">
                <a:solidFill>
                  <a:srgbClr val="000000"/>
                </a:solidFill>
                <a:latin typeface="Malgun Gothic"/>
                <a:ea typeface="Malgun Gothic"/>
              </a:rPr>
              <a:t>방안을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0" b="1" dirty="0">
                <a:solidFill>
                  <a:srgbClr val="000000"/>
                </a:solidFill>
                <a:latin typeface="Malgun Gothic"/>
                <a:ea typeface="Malgun Gothic"/>
              </a:rPr>
              <a:t>계획할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9" b="1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000" spc="-6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0" b="1" dirty="0">
                <a:solidFill>
                  <a:srgbClr val="000000"/>
                </a:solidFill>
                <a:latin typeface="Malgun Gothic"/>
                <a:ea typeface="Malgun Gothic"/>
              </a:rPr>
              <a:t>있다.</a:t>
            </a:r>
          </a:p>
        </p:txBody>
      </p:sp>
      <p:sp>
        <p:nvSpPr>
          <p:cNvPr id="143" name="TextBox 143"/>
          <p:cNvSpPr txBox="1"/>
          <p:nvPr/>
        </p:nvSpPr>
        <p:spPr>
          <a:xfrm>
            <a:off x="1108710" y="3954776"/>
            <a:ext cx="596686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200" spc="-179" b="1" dirty="0">
                <a:solidFill>
                  <a:srgbClr val="6491cb"/>
                </a:solidFill>
                <a:latin typeface="Malgun Gothic"/>
                <a:ea typeface="Malgun Gothic"/>
              </a:rPr>
              <a:t>학습</a:t>
            </a:r>
            <a:r>
              <a:rPr lang="en-US" altLang="zh-CN" sz="1200" spc="94" b="1" dirty="0">
                <a:solidFill>
                  <a:srgbClr val="6491cb"/>
                </a:solidFill>
                <a:latin typeface="Malgun Gothic"/>
                <a:cs typeface="Malgun Gothic"/>
              </a:rPr>
              <a:t> </a:t>
            </a:r>
            <a:r>
              <a:rPr lang="en-US" altLang="zh-CN" sz="1200" spc="-184" b="1" dirty="0">
                <a:solidFill>
                  <a:srgbClr val="6491cb"/>
                </a:solidFill>
                <a:latin typeface="Malgun Gothic"/>
                <a:ea typeface="Malgun Gothic"/>
              </a:rPr>
              <a:t>목표</a:t>
            </a:r>
          </a:p>
        </p:txBody>
      </p:sp>
      <p:sp>
        <p:nvSpPr>
          <p:cNvPr id="144" name="TextBox 144"/>
          <p:cNvSpPr txBox="1"/>
          <p:nvPr/>
        </p:nvSpPr>
        <p:spPr>
          <a:xfrm>
            <a:off x="2015489" y="3866535"/>
            <a:ext cx="3477124" cy="5593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69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0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0" b="1" dirty="0">
                <a:solidFill>
                  <a:srgbClr val="000000"/>
                </a:solidFill>
                <a:latin typeface="Malgun Gothic"/>
                <a:ea typeface="Malgun Gothic"/>
              </a:rPr>
              <a:t>배포를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9" b="1" dirty="0">
                <a:solidFill>
                  <a:srgbClr val="000000"/>
                </a:solidFill>
                <a:latin typeface="Malgun Gothic"/>
                <a:ea typeface="Malgun Gothic"/>
              </a:rPr>
              <a:t>위한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도구와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9" b="1" dirty="0">
                <a:solidFill>
                  <a:srgbClr val="000000"/>
                </a:solidFill>
                <a:latin typeface="Malgun Gothic"/>
                <a:ea typeface="Malgun Gothic"/>
              </a:rPr>
              <a:t>시스템을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결정할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000" spc="-6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있다.</a:t>
            </a:r>
          </a:p>
          <a:p>
            <a:pPr>
              <a:lnSpc>
                <a:spcPts val="40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000" spc="-69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0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0" b="1" dirty="0">
                <a:solidFill>
                  <a:srgbClr val="000000"/>
                </a:solidFill>
                <a:latin typeface="Malgun Gothic"/>
                <a:ea typeface="Malgun Gothic"/>
              </a:rPr>
              <a:t>결정한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9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9" b="1" dirty="0">
                <a:solidFill>
                  <a:srgbClr val="000000"/>
                </a:solidFill>
                <a:latin typeface="Malgun Gothic"/>
                <a:ea typeface="Malgun Gothic"/>
              </a:rPr>
              <a:t>배포환경을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9" b="1" dirty="0">
                <a:solidFill>
                  <a:srgbClr val="000000"/>
                </a:solidFill>
                <a:latin typeface="Malgun Gothic"/>
                <a:ea typeface="Malgun Gothic"/>
              </a:rPr>
              <a:t>위한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9" b="1" dirty="0">
                <a:solidFill>
                  <a:srgbClr val="000000"/>
                </a:solidFill>
                <a:latin typeface="Malgun Gothic"/>
                <a:ea typeface="Malgun Gothic"/>
              </a:rPr>
              <a:t>도구와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9" b="1" dirty="0">
                <a:solidFill>
                  <a:srgbClr val="000000"/>
                </a:solidFill>
                <a:latin typeface="Malgun Gothic"/>
                <a:ea typeface="Malgun Gothic"/>
              </a:rPr>
              <a:t>시스템을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9" b="1" dirty="0">
                <a:solidFill>
                  <a:srgbClr val="000000"/>
                </a:solidFill>
                <a:latin typeface="Malgun Gothic"/>
                <a:ea typeface="Malgun Gothic"/>
              </a:rPr>
              <a:t>설치할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000" spc="-6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있다.</a:t>
            </a:r>
          </a:p>
          <a:p>
            <a:pPr>
              <a:lnSpc>
                <a:spcPts val="40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000" spc="-60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000" spc="-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설치한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시스템과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도구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운영을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위해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상세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구성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45" b="1" dirty="0">
                <a:solidFill>
                  <a:srgbClr val="000000"/>
                </a:solidFill>
                <a:latin typeface="Malgun Gothic"/>
                <a:ea typeface="Malgun Gothic"/>
              </a:rPr>
              <a:t>및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설정을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할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있다.</a:t>
            </a:r>
          </a:p>
        </p:txBody>
      </p:sp>
      <p:sp>
        <p:nvSpPr>
          <p:cNvPr id="145" name="TextBox 145"/>
          <p:cNvSpPr txBox="1"/>
          <p:nvPr/>
        </p:nvSpPr>
        <p:spPr>
          <a:xfrm>
            <a:off x="1094232" y="4947280"/>
            <a:ext cx="5627548" cy="52897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50" b="1" dirty="0">
                <a:solidFill>
                  <a:srgbClr val="6491cb"/>
                </a:solidFill>
                <a:latin typeface="Malgun Gothic"/>
                <a:ea typeface="Malgun Gothic"/>
              </a:rPr>
              <a:t>필요</a:t>
            </a:r>
            <a:r>
              <a:rPr lang="en-US" altLang="zh-CN" sz="1650" b="1" dirty="0">
                <a:solidFill>
                  <a:srgbClr val="6491cb"/>
                </a:solidFill>
                <a:latin typeface="Malgun Gothic"/>
                <a:cs typeface="Malgun Gothic"/>
              </a:rPr>
              <a:t> </a:t>
            </a:r>
            <a:r>
              <a:rPr lang="en-US" altLang="zh-CN" sz="1650" b="1" dirty="0">
                <a:solidFill>
                  <a:srgbClr val="6491cb"/>
                </a:solidFill>
                <a:latin typeface="Malgun Gothic"/>
                <a:ea typeface="Malgun Gothic"/>
              </a:rPr>
              <a:t>지식</a:t>
            </a:r>
            <a:r>
              <a:rPr lang="en-US" altLang="zh-CN" sz="1650" spc="-164" b="1" dirty="0">
                <a:solidFill>
                  <a:srgbClr val="6491cb"/>
                </a:solidFill>
                <a:latin typeface="Malgun Gothic"/>
                <a:cs typeface="Malgun Gothic"/>
              </a:rPr>
              <a:t>   </a:t>
            </a:r>
            <a:r>
              <a:rPr lang="en-US" altLang="zh-CN" sz="1450" dirty="0">
                <a:solidFill>
                  <a:srgbClr val="e0a400"/>
                </a:solidFill>
                <a:latin typeface="Times New Roman"/>
                <a:ea typeface="Times New Roman"/>
              </a:rPr>
              <a:t>/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44"/>
              </a:lnSpc>
            </a:pPr>
            <a:endParaRPr lang="en-US" dirty="0" smtClean="0"/>
          </a:p>
          <a:p>
            <a:pPr marL="0" indent="365759">
              <a:lnSpc>
                <a:spcPct val="100000"/>
              </a:lnSpc>
            </a:pPr>
            <a:r>
              <a:rPr lang="en-US" altLang="zh-CN" sz="11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소스코드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과정의</a:t>
            </a:r>
            <a:r>
              <a:rPr lang="en-US" altLang="zh-CN" sz="11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이해</a:t>
            </a:r>
          </a:p>
          <a:p>
            <a:pPr hangingPunct="0" marL="313941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빌드는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소스코드를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실행할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있는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상태로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변환하는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과정을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말하며,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프로그래밍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언어의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유형에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따라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과정이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상이하다.</a:t>
            </a:r>
          </a:p>
          <a:p>
            <a:pPr>
              <a:lnSpc>
                <a:spcPts val="825"/>
              </a:lnSpc>
            </a:pPr>
            <a:endParaRPr lang="en-US" dirty="0" smtClean="0"/>
          </a:p>
          <a:p>
            <a:pPr marL="0" indent="313941">
              <a:lnSpc>
                <a:spcPct val="100000"/>
              </a:lnSpc>
            </a:pP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ea typeface="Malgun Gothic"/>
              </a:rPr>
              <a:t>1.</a:t>
            </a:r>
            <a:r>
              <a:rPr lang="en-US" altLang="zh-CN" sz="1100" spc="-2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b="1" dirty="0">
                <a:solidFill>
                  <a:srgbClr val="000000"/>
                </a:solidFill>
                <a:latin typeface="Malgun Gothic"/>
                <a:ea typeface="Malgun Gothic"/>
              </a:rPr>
              <a:t>컴파일</a:t>
            </a:r>
            <a:r>
              <a:rPr lang="en-US" altLang="zh-CN" sz="1100" spc="-2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언어(C,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b="1" dirty="0">
                <a:solidFill>
                  <a:srgbClr val="000000"/>
                </a:solidFill>
                <a:latin typeface="Malgun Gothic"/>
                <a:ea typeface="Malgun Gothic"/>
              </a:rPr>
              <a:t>C++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등)</a:t>
            </a:r>
          </a:p>
          <a:p>
            <a:pPr hangingPunct="0" marL="504438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컴파일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언어는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기계어로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바로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변환되어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실행되기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때문에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가장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속도가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빠르고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보안에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유리하다.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하지만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소스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변경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시마다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컴파일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과정을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통해서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작업을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수행하기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때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문에</a:t>
            </a:r>
            <a:r>
              <a:rPr lang="en-US" altLang="zh-CN" sz="1100" spc="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과정이</a:t>
            </a:r>
            <a:r>
              <a:rPr lang="en-US" altLang="zh-CN" sz="1100" spc="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오래</a:t>
            </a:r>
            <a:r>
              <a:rPr lang="en-US" altLang="zh-CN" sz="1100" spc="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걸린다.</a:t>
            </a:r>
            <a:r>
              <a:rPr lang="en-US" altLang="zh-CN" sz="1100" spc="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과정은</a:t>
            </a:r>
            <a:r>
              <a:rPr lang="en-US" altLang="zh-CN" sz="1100" spc="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전처리기,</a:t>
            </a:r>
            <a:r>
              <a:rPr lang="en-US" altLang="zh-CN" sz="1100" spc="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파싱,</a:t>
            </a:r>
            <a:r>
              <a:rPr lang="en-US" altLang="zh-CN" sz="1100" spc="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번역,</a:t>
            </a:r>
            <a:r>
              <a:rPr lang="en-US" altLang="zh-CN" sz="1100" spc="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어셈블리,</a:t>
            </a:r>
            <a:r>
              <a:rPr lang="en-US" altLang="zh-CN" sz="1100" spc="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링킹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과정을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통해서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진행된다.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85"/>
              </a:lnSpc>
            </a:pPr>
            <a:endParaRPr lang="en-US" dirty="0" smtClean="0"/>
          </a:p>
          <a:p>
            <a:pPr marL="0" indent="504443">
              <a:lnSpc>
                <a:spcPct val="100000"/>
              </a:lnSpc>
            </a:pP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ea typeface="Malgun Gothic"/>
              </a:rPr>
              <a:t>[</a:t>
            </a:r>
            <a:r>
              <a:rPr lang="en-US" altLang="zh-CN" sz="9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그림</a:t>
            </a:r>
            <a:r>
              <a:rPr lang="en-US" altLang="zh-CN" sz="9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60" b="1" dirty="0">
                <a:solidFill>
                  <a:srgbClr val="000000"/>
                </a:solidFill>
                <a:latin typeface="Malgun Gothic"/>
                <a:ea typeface="Malgun Gothic"/>
              </a:rPr>
              <a:t>1-1</a:t>
            </a:r>
            <a:r>
              <a:rPr lang="en-US" altLang="zh-CN" sz="900" spc="-34" b="1" dirty="0">
                <a:solidFill>
                  <a:srgbClr val="000000"/>
                </a:solidFill>
                <a:latin typeface="Malgun Gothic"/>
                <a:ea typeface="Malgun Gothic"/>
              </a:rPr>
              <a:t>]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컴파일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언어의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과정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929"/>
              </a:lnSpc>
            </a:pPr>
            <a:endParaRPr lang="en-US" dirty="0" smtClean="0"/>
          </a:p>
          <a:p>
            <a:pPr marL="0" indent="5483350">
              <a:lnSpc>
                <a:spcPct val="100000"/>
              </a:lnSpc>
            </a:pPr>
            <a:r>
              <a:rPr lang="en-US" altLang="zh-CN" sz="1100" spc="89" dirty="0">
                <a:solidFill>
                  <a:srgbClr val="000000"/>
                </a:solidFill>
                <a:latin typeface="Times New Roman"/>
                <a:ea typeface="Times New Roman"/>
              </a:rPr>
              <a:t>3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icture 147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960" y="2392680"/>
            <a:ext cx="4488179" cy="2080260"/>
          </a:xfrm>
          <a:prstGeom prst="rect">
            <a:avLst/>
          </a:prstGeom>
        </p:spPr>
      </p:pic>
      <p:pic>
        <p:nvPicPr>
          <p:cNvPr id="148" name="Picture 148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960" y="5722620"/>
            <a:ext cx="3817620" cy="1203960"/>
          </a:xfrm>
          <a:prstGeom prst="rect">
            <a:avLst/>
          </a:prstGeom>
        </p:spPr>
      </p:pic>
      <p:sp>
        <p:nvSpPr>
          <p:cNvPr id="148" name="TextBox 148"/>
          <p:cNvSpPr txBox="1"/>
          <p:nvPr/>
        </p:nvSpPr>
        <p:spPr>
          <a:xfrm>
            <a:off x="1408173" y="1136214"/>
            <a:ext cx="5316060" cy="79499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b="1" dirty="0">
                <a:solidFill>
                  <a:srgbClr val="000000"/>
                </a:solidFill>
                <a:latin typeface="Malgun Gothic"/>
                <a:ea typeface="Malgun Gothic"/>
              </a:rPr>
              <a:t>2.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b="1" dirty="0">
                <a:solidFill>
                  <a:srgbClr val="000000"/>
                </a:solidFill>
                <a:latin typeface="Malgun Gothic"/>
                <a:ea typeface="Malgun Gothic"/>
              </a:rPr>
              <a:t>Byte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b="1" dirty="0">
                <a:solidFill>
                  <a:srgbClr val="000000"/>
                </a:solidFill>
                <a:latin typeface="Malgun Gothic"/>
                <a:ea typeface="Malgun Gothic"/>
              </a:rPr>
              <a:t>Code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b="1" dirty="0">
                <a:solidFill>
                  <a:srgbClr val="000000"/>
                </a:solidFill>
                <a:latin typeface="Malgun Gothic"/>
                <a:ea typeface="Malgun Gothic"/>
              </a:rPr>
              <a:t>언어(Java,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b="1" dirty="0">
                <a:solidFill>
                  <a:srgbClr val="000000"/>
                </a:solidFill>
                <a:latin typeface="Malgun Gothic"/>
                <a:ea typeface="Malgun Gothic"/>
              </a:rPr>
              <a:t>C#</a:t>
            </a: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b="1" dirty="0">
                <a:solidFill>
                  <a:srgbClr val="000000"/>
                </a:solidFill>
                <a:latin typeface="Malgun Gothic"/>
                <a:ea typeface="Malgun Gothic"/>
              </a:rPr>
              <a:t>등)</a:t>
            </a:r>
          </a:p>
          <a:p>
            <a:pPr hangingPunct="0" marL="190500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Byte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Code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언어는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컴파일의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결과물이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실행파일이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아닌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‘class’라는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바이트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파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34" dirty="0">
                <a:solidFill>
                  <a:srgbClr val="000000"/>
                </a:solidFill>
                <a:latin typeface="Malgun Gothic"/>
                <a:ea typeface="Malgun Gothic"/>
              </a:rPr>
              <a:t>일로</a:t>
            </a:r>
            <a:r>
              <a:rPr lang="en-US" altLang="zh-CN" sz="1100" spc="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34" dirty="0">
                <a:solidFill>
                  <a:srgbClr val="000000"/>
                </a:solidFill>
                <a:latin typeface="Malgun Gothic"/>
                <a:ea typeface="Malgun Gothic"/>
              </a:rPr>
              <a:t>생성되고</a:t>
            </a:r>
            <a:r>
              <a:rPr lang="en-US" altLang="zh-CN" sz="1100" spc="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44" dirty="0">
                <a:solidFill>
                  <a:srgbClr val="000000"/>
                </a:solidFill>
                <a:latin typeface="Malgun Gothic"/>
                <a:ea typeface="Malgun Gothic"/>
              </a:rPr>
              <a:t>가상</a:t>
            </a:r>
            <a:r>
              <a:rPr lang="en-US" altLang="zh-CN" sz="1100" spc="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34" dirty="0">
                <a:solidFill>
                  <a:srgbClr val="000000"/>
                </a:solidFill>
                <a:latin typeface="Malgun Gothic"/>
                <a:ea typeface="Malgun Gothic"/>
              </a:rPr>
              <a:t>실행환경인</a:t>
            </a:r>
            <a:r>
              <a:rPr lang="en-US" altLang="zh-CN" sz="1100" spc="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15" dirty="0">
                <a:solidFill>
                  <a:srgbClr val="000000"/>
                </a:solidFill>
                <a:latin typeface="Malgun Gothic"/>
                <a:ea typeface="Malgun Gothic"/>
              </a:rPr>
              <a:t>JRE(Java</a:t>
            </a:r>
            <a:r>
              <a:rPr lang="en-US" altLang="zh-CN" sz="1100" spc="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20" dirty="0">
                <a:solidFill>
                  <a:srgbClr val="000000"/>
                </a:solidFill>
                <a:latin typeface="Malgun Gothic"/>
                <a:ea typeface="Malgun Gothic"/>
              </a:rPr>
              <a:t>Runtime</a:t>
            </a:r>
            <a:r>
              <a:rPr lang="en-US" altLang="zh-CN" sz="1100" spc="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20" dirty="0">
                <a:solidFill>
                  <a:srgbClr val="000000"/>
                </a:solidFill>
                <a:latin typeface="Malgun Gothic"/>
                <a:ea typeface="Malgun Gothic"/>
              </a:rPr>
              <a:t>Environment),</a:t>
            </a:r>
            <a:r>
              <a:rPr lang="en-US" altLang="zh-CN" sz="1100" spc="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20" dirty="0">
                <a:solidFill>
                  <a:srgbClr val="000000"/>
                </a:solidFill>
                <a:latin typeface="Malgun Gothic"/>
                <a:ea typeface="Malgun Gothic"/>
              </a:rPr>
              <a:t>CLI(Common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15" dirty="0">
                <a:solidFill>
                  <a:srgbClr val="000000"/>
                </a:solidFill>
                <a:latin typeface="Malgun Gothic"/>
                <a:ea typeface="Malgun Gothic"/>
              </a:rPr>
              <a:t>Language</a:t>
            </a:r>
            <a:r>
              <a:rPr lang="en-US" altLang="zh-CN" sz="1100" spc="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15" dirty="0">
                <a:solidFill>
                  <a:srgbClr val="000000"/>
                </a:solidFill>
                <a:latin typeface="Malgun Gothic"/>
                <a:ea typeface="Malgun Gothic"/>
              </a:rPr>
              <a:t>Infrastructure)에서</a:t>
            </a:r>
            <a:r>
              <a:rPr lang="en-US" altLang="zh-CN" sz="1100" spc="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30" dirty="0">
                <a:solidFill>
                  <a:srgbClr val="000000"/>
                </a:solidFill>
                <a:latin typeface="Malgun Gothic"/>
                <a:ea typeface="Malgun Gothic"/>
              </a:rPr>
              <a:t>한</a:t>
            </a:r>
            <a:r>
              <a:rPr lang="en-US" altLang="zh-CN" sz="1100" spc="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30" dirty="0">
                <a:solidFill>
                  <a:srgbClr val="000000"/>
                </a:solidFill>
                <a:latin typeface="Malgun Gothic"/>
                <a:ea typeface="Malgun Gothic"/>
              </a:rPr>
              <a:t>줄씩</a:t>
            </a:r>
            <a:r>
              <a:rPr lang="en-US" altLang="zh-CN" sz="1100" spc="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30" dirty="0">
                <a:solidFill>
                  <a:srgbClr val="000000"/>
                </a:solidFill>
                <a:latin typeface="Malgun Gothic"/>
                <a:ea typeface="Malgun Gothic"/>
              </a:rPr>
              <a:t>실행하는</a:t>
            </a:r>
            <a:r>
              <a:rPr lang="en-US" altLang="zh-CN" sz="1100" spc="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30" dirty="0">
                <a:solidFill>
                  <a:srgbClr val="000000"/>
                </a:solidFill>
                <a:latin typeface="Malgun Gothic"/>
                <a:ea typeface="Malgun Gothic"/>
              </a:rPr>
              <a:t>방식으로</a:t>
            </a:r>
            <a:r>
              <a:rPr lang="en-US" altLang="zh-CN" sz="1100" spc="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25" dirty="0">
                <a:solidFill>
                  <a:srgbClr val="000000"/>
                </a:solidFill>
                <a:latin typeface="Malgun Gothic"/>
                <a:ea typeface="Malgun Gothic"/>
              </a:rPr>
              <a:t>빌드된다.</a:t>
            </a:r>
            <a:r>
              <a:rPr lang="en-US" altLang="zh-CN" sz="1100" spc="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10" dirty="0">
                <a:solidFill>
                  <a:srgbClr val="000000"/>
                </a:solidFill>
                <a:latin typeface="Malgun Gothic"/>
                <a:ea typeface="Malgun Gothic"/>
              </a:rPr>
              <a:t>JRE,</a:t>
            </a:r>
            <a:r>
              <a:rPr lang="en-US" altLang="zh-CN" sz="1100" spc="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15" dirty="0">
                <a:solidFill>
                  <a:srgbClr val="000000"/>
                </a:solidFill>
                <a:latin typeface="Malgun Gothic"/>
                <a:ea typeface="Malgun Gothic"/>
              </a:rPr>
              <a:t>CLI</a:t>
            </a:r>
            <a:r>
              <a:rPr lang="en-US" altLang="zh-CN" sz="1100" spc="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40" dirty="0">
                <a:solidFill>
                  <a:srgbClr val="000000"/>
                </a:solidFill>
                <a:latin typeface="Malgun Gothic"/>
                <a:ea typeface="Malgun Gothic"/>
              </a:rPr>
              <a:t>환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경에서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실행될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때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기계어로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ea typeface="Malgun Gothic"/>
              </a:rPr>
              <a:t>변환되며,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컴파일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언어에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비해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과정이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ea typeface="Malgun Gothic"/>
              </a:rPr>
              <a:t>빠르다.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85"/>
              </a:lnSpc>
            </a:pPr>
            <a:endParaRPr lang="en-US" dirty="0" smtClean="0"/>
          </a:p>
          <a:p>
            <a:pPr marL="0" indent="190502">
              <a:lnSpc>
                <a:spcPct val="100000"/>
              </a:lnSpc>
            </a:pPr>
            <a:r>
              <a:rPr lang="en-US" altLang="zh-CN" sz="900" spc="-30" b="1" dirty="0">
                <a:solidFill>
                  <a:srgbClr val="000000"/>
                </a:solidFill>
                <a:latin typeface="Malgun Gothic"/>
                <a:ea typeface="Malgun Gothic"/>
              </a:rPr>
              <a:t>[</a:t>
            </a:r>
            <a:r>
              <a:rPr lang="en-US" altLang="zh-CN" sz="900" spc="-90" b="1" dirty="0">
                <a:solidFill>
                  <a:srgbClr val="000000"/>
                </a:solidFill>
                <a:latin typeface="Malgun Gothic"/>
                <a:ea typeface="Malgun Gothic"/>
              </a:rPr>
              <a:t>그림</a:t>
            </a:r>
            <a:r>
              <a:rPr lang="en-US" altLang="zh-CN" sz="9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ea typeface="Malgun Gothic"/>
              </a:rPr>
              <a:t>1-2</a:t>
            </a:r>
            <a:r>
              <a:rPr lang="en-US" altLang="zh-CN" sz="900" spc="-34" b="1" dirty="0">
                <a:solidFill>
                  <a:srgbClr val="000000"/>
                </a:solidFill>
                <a:latin typeface="Malgun Gothic"/>
                <a:ea typeface="Malgun Gothic"/>
              </a:rPr>
              <a:t>]</a:t>
            </a:r>
            <a:r>
              <a:rPr lang="en-US" altLang="zh-CN" sz="9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55" b="1" dirty="0">
                <a:solidFill>
                  <a:srgbClr val="000000"/>
                </a:solidFill>
                <a:latin typeface="Malgun Gothic"/>
                <a:ea typeface="Malgun Gothic"/>
              </a:rPr>
              <a:t>B</a:t>
            </a:r>
            <a:r>
              <a:rPr lang="en-US" altLang="zh-CN" sz="900" spc="-50" b="1" dirty="0">
                <a:solidFill>
                  <a:srgbClr val="000000"/>
                </a:solidFill>
                <a:latin typeface="Malgun Gothic"/>
                <a:ea typeface="Malgun Gothic"/>
              </a:rPr>
              <a:t>y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ea typeface="Malgun Gothic"/>
              </a:rPr>
              <a:t>te</a:t>
            </a:r>
            <a:r>
              <a:rPr lang="en-US" altLang="zh-CN" sz="9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55" b="1" dirty="0">
                <a:solidFill>
                  <a:srgbClr val="000000"/>
                </a:solidFill>
                <a:latin typeface="Malgun Gothic"/>
                <a:ea typeface="Malgun Gothic"/>
              </a:rPr>
              <a:t>Code</a:t>
            </a:r>
            <a:r>
              <a:rPr lang="en-US" altLang="zh-CN" sz="9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90" b="1" dirty="0">
                <a:solidFill>
                  <a:srgbClr val="000000"/>
                </a:solidFill>
                <a:latin typeface="Malgun Gothic"/>
                <a:ea typeface="Malgun Gothic"/>
              </a:rPr>
              <a:t>언어의</a:t>
            </a:r>
            <a:r>
              <a:rPr lang="en-US" altLang="zh-CN" sz="9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85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9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89" b="1" dirty="0">
                <a:solidFill>
                  <a:srgbClr val="000000"/>
                </a:solidFill>
                <a:latin typeface="Malgun Gothic"/>
                <a:ea typeface="Malgun Gothic"/>
              </a:rPr>
              <a:t>과정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3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ea typeface="Malgun Gothic"/>
              </a:rPr>
              <a:t>3.</a:t>
            </a:r>
            <a:r>
              <a:rPr lang="en-US" altLang="zh-CN" sz="1100" spc="-2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5" b="1" dirty="0">
                <a:solidFill>
                  <a:srgbClr val="000000"/>
                </a:solidFill>
                <a:latin typeface="Malgun Gothic"/>
                <a:ea typeface="Malgun Gothic"/>
              </a:rPr>
              <a:t>인터프리터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ea typeface="Malgun Gothic"/>
              </a:rPr>
              <a:t>언어(Javascript,</a:t>
            </a:r>
            <a:r>
              <a:rPr lang="en-US" altLang="zh-CN" sz="1100" spc="-2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ea typeface="Malgun Gothic"/>
              </a:rPr>
              <a:t>Python,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Ruby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등)</a:t>
            </a:r>
          </a:p>
          <a:p>
            <a:pPr hangingPunct="0" marL="190500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spc="-175" dirty="0">
                <a:solidFill>
                  <a:srgbClr val="000000"/>
                </a:solidFill>
                <a:latin typeface="Malgun Gothic"/>
                <a:ea typeface="Malgun Gothic"/>
              </a:rPr>
              <a:t>인터프리터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75" dirty="0">
                <a:solidFill>
                  <a:srgbClr val="000000"/>
                </a:solidFill>
                <a:latin typeface="Malgun Gothic"/>
                <a:ea typeface="Malgun Gothic"/>
              </a:rPr>
              <a:t>언어는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79" dirty="0">
                <a:solidFill>
                  <a:srgbClr val="000000"/>
                </a:solidFill>
                <a:latin typeface="Malgun Gothic"/>
                <a:ea typeface="Malgun Gothic"/>
              </a:rPr>
              <a:t>컴파일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75" dirty="0">
                <a:solidFill>
                  <a:srgbClr val="000000"/>
                </a:solidFill>
                <a:latin typeface="Malgun Gothic"/>
                <a:ea typeface="Malgun Gothic"/>
              </a:rPr>
              <a:t>언어와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75" dirty="0">
                <a:solidFill>
                  <a:srgbClr val="000000"/>
                </a:solidFill>
                <a:latin typeface="Malgun Gothic"/>
                <a:ea typeface="Malgun Gothic"/>
              </a:rPr>
              <a:t>다르게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75" dirty="0">
                <a:solidFill>
                  <a:srgbClr val="000000"/>
                </a:solidFill>
                <a:latin typeface="Malgun Gothic"/>
                <a:ea typeface="Malgun Gothic"/>
              </a:rPr>
              <a:t>한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75" dirty="0">
                <a:solidFill>
                  <a:srgbClr val="000000"/>
                </a:solidFill>
                <a:latin typeface="Malgun Gothic"/>
                <a:ea typeface="Malgun Gothic"/>
              </a:rPr>
              <a:t>줄씩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75" dirty="0">
                <a:solidFill>
                  <a:srgbClr val="000000"/>
                </a:solidFill>
                <a:latin typeface="Malgun Gothic"/>
                <a:ea typeface="Malgun Gothic"/>
              </a:rPr>
              <a:t>번역되어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50" dirty="0">
                <a:solidFill>
                  <a:srgbClr val="000000"/>
                </a:solidFill>
                <a:latin typeface="Malgun Gothic"/>
                <a:ea typeface="Malgun Gothic"/>
              </a:rPr>
              <a:t>실행된다.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75" dirty="0">
                <a:solidFill>
                  <a:srgbClr val="000000"/>
                </a:solidFill>
                <a:latin typeface="Malgun Gothic"/>
                <a:ea typeface="Malgun Gothic"/>
              </a:rPr>
              <a:t>인터프리터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75" dirty="0">
                <a:solidFill>
                  <a:srgbClr val="000000"/>
                </a:solidFill>
                <a:latin typeface="Malgun Gothic"/>
                <a:ea typeface="Malgun Gothic"/>
              </a:rPr>
              <a:t>언어는</a:t>
            </a:r>
            <a:r>
              <a:rPr lang="en-US" altLang="zh-CN" sz="1100" spc="-6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75" dirty="0">
                <a:solidFill>
                  <a:srgbClr val="000000"/>
                </a:solidFill>
                <a:latin typeface="Malgun Gothic"/>
                <a:ea typeface="Malgun Gothic"/>
              </a:rPr>
              <a:t>컴파일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9" dirty="0">
                <a:solidFill>
                  <a:srgbClr val="000000"/>
                </a:solidFill>
                <a:latin typeface="Malgun Gothic"/>
                <a:ea typeface="Malgun Gothic"/>
              </a:rPr>
              <a:t>하는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9" dirty="0">
                <a:solidFill>
                  <a:srgbClr val="000000"/>
                </a:solidFill>
                <a:latin typeface="Malgun Gothic"/>
                <a:ea typeface="Malgun Gothic"/>
              </a:rPr>
              <a:t>과정에서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9" dirty="0">
                <a:solidFill>
                  <a:srgbClr val="000000"/>
                </a:solidFill>
                <a:latin typeface="Malgun Gothic"/>
                <a:ea typeface="Malgun Gothic"/>
              </a:rPr>
              <a:t>메모리가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9" dirty="0">
                <a:solidFill>
                  <a:srgbClr val="000000"/>
                </a:solidFill>
                <a:latin typeface="Malgun Gothic"/>
                <a:ea typeface="Malgun Gothic"/>
              </a:rPr>
              <a:t>훨씬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9" dirty="0">
                <a:solidFill>
                  <a:srgbClr val="000000"/>
                </a:solidFill>
                <a:latin typeface="Malgun Gothic"/>
                <a:ea typeface="Malgun Gothic"/>
              </a:rPr>
              <a:t>적게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9" dirty="0">
                <a:solidFill>
                  <a:srgbClr val="000000"/>
                </a:solidFill>
                <a:latin typeface="Malgun Gothic"/>
                <a:ea typeface="Malgun Gothic"/>
              </a:rPr>
              <a:t>소모되고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9" dirty="0">
                <a:solidFill>
                  <a:srgbClr val="000000"/>
                </a:solidFill>
                <a:latin typeface="Malgun Gothic"/>
                <a:ea typeface="Malgun Gothic"/>
              </a:rPr>
              <a:t>빠른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9" dirty="0">
                <a:solidFill>
                  <a:srgbClr val="000000"/>
                </a:solidFill>
                <a:latin typeface="Malgun Gothic"/>
                <a:ea typeface="Malgun Gothic"/>
              </a:rPr>
              <a:t>시간에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9" dirty="0">
                <a:solidFill>
                  <a:srgbClr val="000000"/>
                </a:solidFill>
                <a:latin typeface="Malgun Gothic"/>
                <a:ea typeface="Malgun Gothic"/>
              </a:rPr>
              <a:t>컴파일을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9" dirty="0">
                <a:solidFill>
                  <a:srgbClr val="000000"/>
                </a:solidFill>
                <a:latin typeface="Malgun Gothic"/>
                <a:ea typeface="Malgun Gothic"/>
              </a:rPr>
              <a:t>진행할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ea typeface="Malgun Gothic"/>
              </a:rPr>
              <a:t>있다.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14"/>
              </a:lnSpc>
            </a:pPr>
            <a:endParaRPr lang="en-US" dirty="0" smtClean="0"/>
          </a:p>
          <a:p>
            <a:pPr marL="0" indent="190502">
              <a:lnSpc>
                <a:spcPct val="100000"/>
              </a:lnSpc>
            </a:pP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ea typeface="Malgun Gothic"/>
              </a:rPr>
              <a:t>[</a:t>
            </a:r>
            <a:r>
              <a:rPr lang="en-US" altLang="zh-CN" sz="9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그림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60" b="1" dirty="0">
                <a:solidFill>
                  <a:srgbClr val="000000"/>
                </a:solidFill>
                <a:latin typeface="Malgun Gothic"/>
                <a:ea typeface="Malgun Gothic"/>
              </a:rPr>
              <a:t>1-3</a:t>
            </a:r>
            <a:r>
              <a:rPr lang="en-US" altLang="zh-CN" sz="900" spc="-50" b="1" dirty="0">
                <a:solidFill>
                  <a:srgbClr val="000000"/>
                </a:solidFill>
                <a:latin typeface="Malgun Gothic"/>
                <a:ea typeface="Malgun Gothic"/>
              </a:rPr>
              <a:t>]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인터프리터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언어의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9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과정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70"/>
              </a:lnSpc>
            </a:pPr>
            <a:endParaRPr lang="en-US" dirty="0" smtClean="0"/>
          </a:p>
          <a:p>
            <a:pPr marL="0" indent="51818">
              <a:lnSpc>
                <a:spcPct val="100000"/>
              </a:lnSpc>
            </a:pP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b="1" dirty="0">
                <a:solidFill>
                  <a:srgbClr val="000000"/>
                </a:solidFill>
                <a:latin typeface="Malgun Gothic"/>
                <a:ea typeface="Malgun Gothic"/>
              </a:rPr>
              <a:t>배포(Release)</a:t>
            </a: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환경</a:t>
            </a:r>
          </a:p>
          <a:p>
            <a:pPr hangingPunct="0" marL="0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배포는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개발자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또는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사용자가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애플리케이션을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실행,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테스트할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있도록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컴파일된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프로그램,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실행에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필요한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리소스(이미지,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환경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설정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파일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등)를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서버상의</a:t>
            </a:r>
            <a:r>
              <a:rPr lang="en-US" altLang="zh-CN" sz="1100" spc="-11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적합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위치로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이동하는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작업을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말한다.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그러므로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배포는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해당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애플리케이션의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동작환경의</a:t>
            </a:r>
            <a:r>
              <a:rPr lang="en-US" altLang="zh-CN" sz="1100" spc="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영향을</a:t>
            </a:r>
            <a:r>
              <a:rPr lang="en-US" altLang="zh-CN" sz="1100" spc="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받는다.</a:t>
            </a:r>
            <a:r>
              <a:rPr lang="en-US" altLang="zh-CN" sz="1100" spc="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웹</a:t>
            </a:r>
            <a:r>
              <a:rPr lang="en-US" altLang="zh-CN" sz="1100" spc="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애플리케이션의</a:t>
            </a:r>
            <a:r>
              <a:rPr lang="en-US" altLang="zh-CN" sz="1100" spc="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경우</a:t>
            </a:r>
            <a:r>
              <a:rPr lang="en-US" altLang="zh-CN" sz="1100" spc="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웹</a:t>
            </a:r>
            <a:r>
              <a:rPr lang="en-US" altLang="zh-CN" sz="1100" spc="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서버,</a:t>
            </a:r>
            <a:r>
              <a:rPr lang="en-US" altLang="zh-CN" sz="1100" spc="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WAS(Web</a:t>
            </a:r>
            <a:r>
              <a:rPr lang="en-US" altLang="zh-CN" sz="1100" spc="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Application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ea typeface="Malgun Gothic"/>
              </a:rPr>
              <a:t>Server)를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동작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환경으로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사용한다.</a:t>
            </a:r>
          </a:p>
        </p:txBody>
      </p:sp>
      <p:sp>
        <p:nvSpPr>
          <p:cNvPr id="149" name="TextBox 149"/>
          <p:cNvSpPr txBox="1"/>
          <p:nvPr/>
        </p:nvSpPr>
        <p:spPr>
          <a:xfrm>
            <a:off x="899922" y="10069379"/>
            <a:ext cx="209867" cy="167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89" dirty="0">
                <a:solidFill>
                  <a:srgbClr val="000000"/>
                </a:solidFill>
                <a:latin typeface="Times New Roman"/>
                <a:ea typeface="Times New Roman"/>
              </a:rPr>
              <a:t>4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150"/>
          <p:cNvSpPr txBox="1"/>
          <p:nvPr/>
        </p:nvSpPr>
        <p:spPr>
          <a:xfrm>
            <a:off x="1408175" y="1136214"/>
            <a:ext cx="5313831" cy="91008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-15" b="1" dirty="0">
                <a:solidFill>
                  <a:srgbClr val="000000"/>
                </a:solidFill>
                <a:latin typeface="Malgun Gothic"/>
                <a:ea typeface="Malgun Gothic"/>
              </a:rPr>
              <a:t>1.</a:t>
            </a:r>
            <a:r>
              <a:rPr lang="en-US" altLang="zh-CN" sz="1100" spc="-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웹</a:t>
            </a:r>
            <a:r>
              <a:rPr lang="en-US" altLang="zh-CN" sz="1100" spc="-1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ea typeface="Malgun Gothic"/>
              </a:rPr>
              <a:t>서버(Web</a:t>
            </a:r>
            <a:r>
              <a:rPr lang="en-US" altLang="zh-CN" sz="1100" spc="-1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0" b="1" dirty="0">
                <a:solidFill>
                  <a:srgbClr val="000000"/>
                </a:solidFill>
                <a:latin typeface="Malgun Gothic"/>
                <a:ea typeface="Malgun Gothic"/>
              </a:rPr>
              <a:t>Server)</a:t>
            </a:r>
          </a:p>
          <a:p>
            <a:pPr hangingPunct="0" marL="190497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사용자의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ea typeface="Malgun Gothic"/>
              </a:rPr>
              <a:t>http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요청을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받아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웹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컨테이터에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요청을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전달하고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결괏값을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받아와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사용자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에게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전송하는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역할을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수행한다.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시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이미지,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단순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HTML과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같은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ea typeface="Malgun Gothic"/>
              </a:rPr>
              <a:t>정적인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ea typeface="Malgun Gothic"/>
              </a:rPr>
              <a:t>리소스를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배포하며,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정적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ea typeface="Malgun Gothic"/>
              </a:rPr>
              <a:t>리소스를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ea typeface="Malgun Gothic"/>
              </a:rPr>
              <a:t>빠르고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ea typeface="Malgun Gothic"/>
              </a:rPr>
              <a:t>안정적으로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처리한다.</a:t>
            </a:r>
          </a:p>
          <a:p>
            <a:pPr>
              <a:lnSpc>
                <a:spcPts val="83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100" spc="-15" b="1" dirty="0">
                <a:solidFill>
                  <a:srgbClr val="000000"/>
                </a:solidFill>
                <a:latin typeface="Malgun Gothic"/>
                <a:ea typeface="Malgun Gothic"/>
              </a:rPr>
              <a:t>2.</a:t>
            </a:r>
            <a:r>
              <a:rPr lang="en-US" altLang="zh-CN" sz="1100" spc="-1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ea typeface="Malgun Gothic"/>
              </a:rPr>
              <a:t>WAS(Web</a:t>
            </a:r>
            <a:r>
              <a:rPr lang="en-US" altLang="zh-CN" sz="1100" spc="-1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0" b="1" dirty="0">
                <a:solidFill>
                  <a:srgbClr val="000000"/>
                </a:solidFill>
                <a:latin typeface="Malgun Gothic"/>
                <a:ea typeface="Malgun Gothic"/>
              </a:rPr>
              <a:t>Application</a:t>
            </a:r>
            <a:r>
              <a:rPr lang="en-US" altLang="zh-CN" sz="1100" spc="-1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0" b="1" dirty="0">
                <a:solidFill>
                  <a:srgbClr val="000000"/>
                </a:solidFill>
                <a:latin typeface="Malgun Gothic"/>
                <a:ea typeface="Malgun Gothic"/>
              </a:rPr>
              <a:t>Server)</a:t>
            </a:r>
          </a:p>
          <a:p>
            <a:pPr hangingPunct="0" marL="190497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spc="-64" dirty="0">
                <a:solidFill>
                  <a:srgbClr val="000000"/>
                </a:solidFill>
                <a:latin typeface="Malgun Gothic"/>
                <a:ea typeface="Malgun Gothic"/>
              </a:rPr>
              <a:t>사용자의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요청을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받아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ea typeface="Malgun Gothic"/>
              </a:rPr>
              <a:t>동적인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처리를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ea typeface="Malgun Gothic"/>
              </a:rPr>
              <a:t>수행하는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프로그램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ea typeface="Malgun Gothic"/>
              </a:rPr>
              <a:t>실행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부분을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배포한다.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WAS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구성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및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운용을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위한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국제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표준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규격을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정하고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있으며,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제품마다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방식과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설정이</a:t>
            </a:r>
            <a:r>
              <a:rPr lang="en-US" altLang="zh-CN" sz="1100" spc="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일부</a:t>
            </a:r>
            <a:r>
              <a:rPr lang="en-US" altLang="zh-CN" sz="1100" spc="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다르다.</a:t>
            </a:r>
            <a:r>
              <a:rPr lang="en-US" altLang="zh-CN" sz="1100" spc="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웹</a:t>
            </a:r>
            <a:r>
              <a:rPr lang="en-US" altLang="zh-CN" sz="1100" spc="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애플리케이션의</a:t>
            </a:r>
            <a:r>
              <a:rPr lang="en-US" altLang="zh-CN" sz="1100" spc="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경우</a:t>
            </a:r>
            <a:r>
              <a:rPr lang="en-US" altLang="zh-CN" sz="1100" spc="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UI</a:t>
            </a:r>
            <a:r>
              <a:rPr lang="en-US" altLang="zh-CN" sz="1100" spc="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영역(JSP,</a:t>
            </a:r>
            <a:r>
              <a:rPr lang="en-US" altLang="zh-CN" sz="1100" spc="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Servlet</a:t>
            </a:r>
            <a:r>
              <a:rPr lang="en-US" altLang="zh-CN" sz="1100" spc="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등)과</a:t>
            </a:r>
            <a:r>
              <a:rPr lang="en-US" altLang="zh-CN" sz="1100" spc="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Biz.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영역(EJB,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POJO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서비스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등)으로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구분되어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있다.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60"/>
              </a:lnSpc>
            </a:pPr>
            <a:endParaRPr lang="en-US" dirty="0" smtClean="0"/>
          </a:p>
          <a:p>
            <a:pPr marL="0" indent="51818">
              <a:lnSpc>
                <a:spcPct val="100000"/>
              </a:lnSpc>
            </a:pPr>
            <a:r>
              <a:rPr lang="en-US" altLang="zh-CN" sz="1100" spc="-120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0" b="1" dirty="0">
                <a:solidFill>
                  <a:srgbClr val="000000"/>
                </a:solidFill>
                <a:latin typeface="Malgun Gothic"/>
                <a:ea typeface="Malgun Gothic"/>
              </a:rPr>
              <a:t>단위</a:t>
            </a:r>
          </a:p>
          <a:p>
            <a:pPr hangingPunct="0" marL="0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애플리케이션은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시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단순히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컴파일된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실행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파일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또는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Byte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Code를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복사하는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방식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이외에</a:t>
            </a:r>
            <a:r>
              <a:rPr lang="en-US" altLang="zh-CN" sz="1100" spc="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다양한</a:t>
            </a:r>
            <a:r>
              <a:rPr lang="en-US" altLang="zh-CN" sz="1100" spc="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단위로</a:t>
            </a:r>
            <a:r>
              <a:rPr lang="en-US" altLang="zh-CN" sz="1100" spc="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묶음,</a:t>
            </a:r>
            <a:r>
              <a:rPr lang="en-US" altLang="zh-CN" sz="1100" spc="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패키징을</a:t>
            </a:r>
            <a:r>
              <a:rPr lang="en-US" altLang="zh-CN" sz="1100" spc="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통해서</a:t>
            </a:r>
            <a:r>
              <a:rPr lang="en-US" altLang="zh-CN" sz="1100" spc="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배포할</a:t>
            </a:r>
            <a:r>
              <a:rPr lang="en-US" altLang="zh-CN" sz="1100" spc="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100" spc="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있다.</a:t>
            </a:r>
            <a:r>
              <a:rPr lang="en-US" altLang="zh-CN" sz="1100" spc="8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Java의</a:t>
            </a:r>
            <a:r>
              <a:rPr lang="en-US" altLang="zh-CN" sz="1100" spc="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경우</a:t>
            </a:r>
            <a:r>
              <a:rPr lang="en-US" altLang="zh-CN" sz="1100" spc="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jar,</a:t>
            </a:r>
            <a:r>
              <a:rPr lang="en-US" altLang="zh-CN" sz="1100" spc="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war,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ear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등의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방식으로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패키징하여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배포할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있다.</a:t>
            </a:r>
          </a:p>
          <a:p>
            <a:pPr>
              <a:lnSpc>
                <a:spcPts val="82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100" spc="-15" b="1" dirty="0">
                <a:solidFill>
                  <a:srgbClr val="000000"/>
                </a:solidFill>
                <a:latin typeface="Malgun Gothic"/>
                <a:ea typeface="Malgun Gothic"/>
              </a:rPr>
              <a:t>1.</a:t>
            </a:r>
            <a:r>
              <a:rPr lang="en-US" altLang="zh-CN" sz="1100" spc="-2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0" b="1" dirty="0">
                <a:solidFill>
                  <a:srgbClr val="000000"/>
                </a:solidFill>
                <a:latin typeface="Malgun Gothic"/>
                <a:ea typeface="Malgun Gothic"/>
              </a:rPr>
              <a:t>jar(Java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5" b="1" dirty="0">
                <a:solidFill>
                  <a:srgbClr val="000000"/>
                </a:solidFill>
                <a:latin typeface="Malgun Gothic"/>
                <a:ea typeface="Malgun Gothic"/>
              </a:rPr>
              <a:t>Archive)</a:t>
            </a:r>
          </a:p>
          <a:p>
            <a:pPr hangingPunct="0" marL="190497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Java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라이브러리,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리소스,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property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파일들을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포함한다.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프로그램에서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참조하는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라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이브러리,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구현된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비즈니스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서비스를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배포할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때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ea typeface="Malgun Gothic"/>
              </a:rPr>
              <a:t>jar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단위로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패키징하여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배포한다.</a:t>
            </a:r>
          </a:p>
          <a:p>
            <a:pPr>
              <a:lnSpc>
                <a:spcPts val="83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100" spc="-15" b="1" dirty="0">
                <a:solidFill>
                  <a:srgbClr val="000000"/>
                </a:solidFill>
                <a:latin typeface="Malgun Gothic"/>
                <a:ea typeface="Malgun Gothic"/>
              </a:rPr>
              <a:t>2.</a:t>
            </a:r>
            <a:r>
              <a:rPr lang="en-US" altLang="zh-CN" sz="1100" spc="-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0" b="1" dirty="0">
                <a:solidFill>
                  <a:srgbClr val="000000"/>
                </a:solidFill>
                <a:latin typeface="Malgun Gothic"/>
                <a:ea typeface="Malgun Gothic"/>
              </a:rPr>
              <a:t>war(Web</a:t>
            </a:r>
            <a:r>
              <a:rPr lang="en-US" altLang="zh-CN" sz="1100" spc="-1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0" b="1" dirty="0">
                <a:solidFill>
                  <a:srgbClr val="000000"/>
                </a:solidFill>
                <a:latin typeface="Malgun Gothic"/>
                <a:ea typeface="Malgun Gothic"/>
              </a:rPr>
              <a:t>Archive)</a:t>
            </a:r>
          </a:p>
          <a:p>
            <a:pPr hangingPunct="0" marL="190497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웹</a:t>
            </a:r>
            <a:r>
              <a:rPr lang="en-US" altLang="zh-CN" sz="1100" spc="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컨테이너에</a:t>
            </a:r>
            <a:r>
              <a:rPr lang="en-US" altLang="zh-CN" sz="1100" spc="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배포되는</a:t>
            </a:r>
            <a:r>
              <a:rPr lang="en-US" altLang="zh-CN" sz="1100" spc="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형식으로</a:t>
            </a:r>
            <a:r>
              <a:rPr lang="en-US" altLang="zh-CN" sz="1100" spc="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Servlet,</a:t>
            </a:r>
            <a:r>
              <a:rPr lang="en-US" altLang="zh-CN" sz="1100" spc="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jar</a:t>
            </a:r>
            <a:r>
              <a:rPr lang="en-US" altLang="zh-CN" sz="1100" spc="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파일과</a:t>
            </a:r>
            <a:r>
              <a:rPr lang="en-US" altLang="zh-CN" sz="1100" spc="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WEB-INF</a:t>
            </a:r>
            <a:r>
              <a:rPr lang="en-US" altLang="zh-CN" sz="1100" spc="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폴더에</a:t>
            </a:r>
            <a:r>
              <a:rPr lang="en-US" altLang="zh-CN" sz="1100" spc="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있는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web.xml</a:t>
            </a:r>
            <a:r>
              <a:rPr lang="en-US" altLang="zh-CN" sz="1100" spc="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파일로</a:t>
            </a:r>
            <a:r>
              <a:rPr lang="en-US" altLang="zh-CN" sz="1100" spc="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구성된다.</a:t>
            </a:r>
            <a:r>
              <a:rPr lang="en-US" altLang="zh-CN" sz="1100" spc="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웹</a:t>
            </a:r>
            <a:r>
              <a:rPr lang="en-US" altLang="zh-CN" sz="1100" spc="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컨테이너상에</a:t>
            </a:r>
            <a:r>
              <a:rPr lang="en-US" altLang="zh-CN" sz="1100" spc="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배포되어</a:t>
            </a:r>
            <a:r>
              <a:rPr lang="en-US" altLang="zh-CN" sz="1100" spc="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독립적인</a:t>
            </a:r>
            <a:r>
              <a:rPr lang="en-US" altLang="zh-CN" sz="1100" spc="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UI단</a:t>
            </a:r>
            <a:r>
              <a:rPr lang="en-US" altLang="zh-CN" sz="1100" spc="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웹</a:t>
            </a:r>
            <a:r>
              <a:rPr lang="en-US" altLang="zh-CN" sz="1100" spc="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애플리케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이션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서비스를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제공할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100" spc="-10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있다.</a:t>
            </a:r>
          </a:p>
          <a:p>
            <a:pPr>
              <a:lnSpc>
                <a:spcPts val="82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100" spc="-15" b="1" dirty="0">
                <a:solidFill>
                  <a:srgbClr val="000000"/>
                </a:solidFill>
                <a:latin typeface="Malgun Gothic"/>
                <a:ea typeface="Malgun Gothic"/>
              </a:rPr>
              <a:t>3.</a:t>
            </a:r>
            <a:r>
              <a:rPr lang="en-US" altLang="zh-CN" sz="1100" spc="-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0" b="1" dirty="0">
                <a:solidFill>
                  <a:srgbClr val="000000"/>
                </a:solidFill>
                <a:latin typeface="Malgun Gothic"/>
                <a:ea typeface="Malgun Gothic"/>
              </a:rPr>
              <a:t>ear(Enterprise</a:t>
            </a:r>
            <a:r>
              <a:rPr lang="en-US" altLang="zh-CN" sz="1100" spc="-1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0" b="1" dirty="0">
                <a:solidFill>
                  <a:srgbClr val="000000"/>
                </a:solidFill>
                <a:latin typeface="Malgun Gothic"/>
                <a:ea typeface="Malgun Gothic"/>
              </a:rPr>
              <a:t>Archive)</a:t>
            </a:r>
          </a:p>
          <a:p>
            <a:pPr>
              <a:lnSpc>
                <a:spcPts val="659"/>
              </a:lnSpc>
            </a:pPr>
            <a:endParaRPr lang="en-US" dirty="0" smtClean="0"/>
          </a:p>
          <a:p>
            <a:pPr marL="0" indent="190497">
              <a:lnSpc>
                <a:spcPct val="100000"/>
              </a:lnSpc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jar와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war을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묶어서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하나의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완성된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웹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서비스를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제공할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있다.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39"/>
              </a:lnSpc>
            </a:pPr>
            <a:endParaRPr lang="en-US" dirty="0" smtClean="0"/>
          </a:p>
          <a:p>
            <a:pPr marL="0" indent="17528">
              <a:lnSpc>
                <a:spcPct val="100000"/>
              </a:lnSpc>
            </a:pPr>
            <a:r>
              <a:rPr lang="en-US" altLang="zh-CN" sz="1100" spc="-69" b="1" dirty="0">
                <a:solidFill>
                  <a:srgbClr val="000000"/>
                </a:solidFill>
                <a:latin typeface="Malgun Gothic"/>
                <a:ea typeface="Malgun Gothic"/>
              </a:rPr>
              <a:t>형상관리(Configuration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b="1" dirty="0">
                <a:solidFill>
                  <a:srgbClr val="000000"/>
                </a:solidFill>
                <a:latin typeface="Malgun Gothic"/>
                <a:ea typeface="Malgun Gothic"/>
              </a:rPr>
              <a:t>Management)</a:t>
            </a:r>
            <a:r>
              <a:rPr lang="en-US" altLang="zh-CN" sz="11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시스템</a:t>
            </a:r>
          </a:p>
          <a:p>
            <a:pPr hangingPunct="0" marL="0">
              <a:lnSpc>
                <a:spcPct val="149583"/>
              </a:lnSpc>
              <a:spcBef>
                <a:spcPts val="329"/>
              </a:spcBef>
            </a:pPr>
            <a:r>
              <a:rPr lang="en-US" altLang="zh-CN" sz="1100" spc="-125" dirty="0">
                <a:solidFill>
                  <a:srgbClr val="000000"/>
                </a:solidFill>
                <a:latin typeface="Malgun Gothic"/>
                <a:ea typeface="Malgun Gothic"/>
              </a:rPr>
              <a:t>형상관리시스템은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0" dirty="0">
                <a:solidFill>
                  <a:srgbClr val="000000"/>
                </a:solidFill>
                <a:latin typeface="Malgun Gothic"/>
                <a:ea typeface="Malgun Gothic"/>
              </a:rPr>
              <a:t>서비스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5" dirty="0">
                <a:solidFill>
                  <a:srgbClr val="000000"/>
                </a:solidFill>
                <a:latin typeface="Malgun Gothic"/>
                <a:ea typeface="Malgun Gothic"/>
              </a:rPr>
              <a:t>제공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5" dirty="0">
                <a:solidFill>
                  <a:srgbClr val="000000"/>
                </a:solidFill>
                <a:latin typeface="Malgun Gothic"/>
                <a:ea typeface="Malgun Gothic"/>
              </a:rPr>
              <a:t>대상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5" dirty="0">
                <a:solidFill>
                  <a:srgbClr val="000000"/>
                </a:solidFill>
                <a:latin typeface="Malgun Gothic"/>
                <a:ea typeface="Malgun Gothic"/>
              </a:rPr>
              <a:t>형상항목을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0" dirty="0">
                <a:solidFill>
                  <a:srgbClr val="000000"/>
                </a:solidFill>
                <a:latin typeface="Malgun Gothic"/>
                <a:ea typeface="Malgun Gothic"/>
              </a:rPr>
              <a:t>식별하여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기준선(Baseline)을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설정하고,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5" dirty="0">
                <a:solidFill>
                  <a:srgbClr val="000000"/>
                </a:solidFill>
                <a:latin typeface="Malgun Gothic"/>
                <a:ea typeface="Malgun Gothic"/>
              </a:rPr>
              <a:t>형상항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9" dirty="0">
                <a:solidFill>
                  <a:srgbClr val="000000"/>
                </a:solidFill>
                <a:latin typeface="Malgun Gothic"/>
                <a:ea typeface="Malgun Gothic"/>
              </a:rPr>
              <a:t>목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9" dirty="0">
                <a:solidFill>
                  <a:srgbClr val="000000"/>
                </a:solidFill>
                <a:latin typeface="Malgun Gothic"/>
                <a:ea typeface="Malgun Gothic"/>
              </a:rPr>
              <a:t>변경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9" dirty="0">
                <a:solidFill>
                  <a:srgbClr val="000000"/>
                </a:solidFill>
                <a:latin typeface="Malgun Gothic"/>
                <a:ea typeface="Malgun Gothic"/>
              </a:rPr>
              <a:t>과정에서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ea typeface="Malgun Gothic"/>
              </a:rPr>
              <a:t>점검,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ea typeface="Malgun Gothic"/>
              </a:rPr>
              <a:t>검증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0" dirty="0">
                <a:solidFill>
                  <a:srgbClr val="000000"/>
                </a:solidFill>
                <a:latin typeface="Malgun Gothic"/>
                <a:ea typeface="Malgun Gothic"/>
              </a:rPr>
              <a:t>등의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0" dirty="0">
                <a:solidFill>
                  <a:srgbClr val="000000"/>
                </a:solidFill>
                <a:latin typeface="Malgun Gothic"/>
                <a:ea typeface="Malgun Gothic"/>
              </a:rPr>
              <a:t>체계적인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0" dirty="0">
                <a:solidFill>
                  <a:srgbClr val="000000"/>
                </a:solidFill>
                <a:latin typeface="Malgun Gothic"/>
                <a:ea typeface="Malgun Gothic"/>
              </a:rPr>
              <a:t>통제를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0" dirty="0">
                <a:solidFill>
                  <a:srgbClr val="000000"/>
                </a:solidFill>
                <a:latin typeface="Malgun Gothic"/>
                <a:ea typeface="Malgun Gothic"/>
              </a:rPr>
              <a:t>통해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5" dirty="0">
                <a:solidFill>
                  <a:srgbClr val="000000"/>
                </a:solidFill>
                <a:latin typeface="Malgun Gothic"/>
                <a:ea typeface="Malgun Gothic"/>
              </a:rPr>
              <a:t>형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9" dirty="0">
                <a:solidFill>
                  <a:srgbClr val="000000"/>
                </a:solidFill>
                <a:latin typeface="Malgun Gothic"/>
                <a:ea typeface="Malgun Gothic"/>
              </a:rPr>
              <a:t>상항목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9" dirty="0">
                <a:solidFill>
                  <a:srgbClr val="000000"/>
                </a:solidFill>
                <a:latin typeface="Malgun Gothic"/>
                <a:ea typeface="Malgun Gothic"/>
              </a:rPr>
              <a:t>간의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9" dirty="0">
                <a:solidFill>
                  <a:srgbClr val="000000"/>
                </a:solidFill>
                <a:latin typeface="Malgun Gothic"/>
                <a:ea typeface="Malgun Gothic"/>
              </a:rPr>
              <a:t>일관성과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9" dirty="0">
                <a:solidFill>
                  <a:srgbClr val="000000"/>
                </a:solidFill>
                <a:latin typeface="Malgun Gothic"/>
                <a:ea typeface="Malgun Gothic"/>
              </a:rPr>
              <a:t>추적성을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ea typeface="Malgun Gothic"/>
              </a:rPr>
              <a:t>확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5" dirty="0">
                <a:solidFill>
                  <a:srgbClr val="000000"/>
                </a:solidFill>
                <a:latin typeface="Malgun Gothic"/>
                <a:ea typeface="Malgun Gothic"/>
              </a:rPr>
              <a:t>보하기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9" dirty="0">
                <a:solidFill>
                  <a:srgbClr val="000000"/>
                </a:solidFill>
                <a:latin typeface="Malgun Gothic"/>
                <a:ea typeface="Malgun Gothic"/>
              </a:rPr>
              <a:t>위한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ea typeface="Malgun Gothic"/>
              </a:rPr>
              <a:t>시스템이다.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5" dirty="0">
                <a:solidFill>
                  <a:srgbClr val="000000"/>
                </a:solidFill>
                <a:latin typeface="Malgun Gothic"/>
                <a:ea typeface="Malgun Gothic"/>
              </a:rPr>
              <a:t>형상관리시스템은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9" dirty="0">
                <a:solidFill>
                  <a:srgbClr val="000000"/>
                </a:solidFill>
                <a:latin typeface="Malgun Gothic"/>
                <a:ea typeface="Malgun Gothic"/>
              </a:rPr>
              <a:t>소프트웨어의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5" dirty="0">
                <a:solidFill>
                  <a:srgbClr val="000000"/>
                </a:solidFill>
                <a:latin typeface="Malgun Gothic"/>
                <a:ea typeface="Malgun Gothic"/>
              </a:rPr>
              <a:t>개발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5" dirty="0">
                <a:solidFill>
                  <a:srgbClr val="000000"/>
                </a:solidFill>
                <a:latin typeface="Malgun Gothic"/>
                <a:ea typeface="Malgun Gothic"/>
              </a:rPr>
              <a:t>및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ea typeface="Malgun Gothic"/>
              </a:rPr>
              <a:t>운영/유지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･</a:t>
            </a:r>
            <a:r>
              <a:rPr lang="en-US" altLang="zh-CN" sz="1100" spc="-125" dirty="0">
                <a:solidFill>
                  <a:srgbClr val="000000"/>
                </a:solidFill>
                <a:latin typeface="Malgun Gothic"/>
                <a:ea typeface="Malgun Gothic"/>
              </a:rPr>
              <a:t>보수에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9" dirty="0">
                <a:solidFill>
                  <a:srgbClr val="000000"/>
                </a:solidFill>
                <a:latin typeface="Malgun Gothic"/>
                <a:ea typeface="Malgun Gothic"/>
              </a:rPr>
              <a:t>필요한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0" dirty="0">
                <a:solidFill>
                  <a:srgbClr val="000000"/>
                </a:solidFill>
                <a:latin typeface="Malgun Gothic"/>
                <a:ea typeface="Malgun Gothic"/>
              </a:rPr>
              <a:t>문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5" dirty="0">
                <a:solidFill>
                  <a:srgbClr val="000000"/>
                </a:solidFill>
                <a:latin typeface="Malgun Gothic"/>
                <a:ea typeface="Malgun Gothic"/>
              </a:rPr>
              <a:t>서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ea typeface="Malgun Gothic"/>
              </a:rPr>
              <a:t>관리,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5" dirty="0">
                <a:solidFill>
                  <a:srgbClr val="000000"/>
                </a:solidFill>
                <a:latin typeface="Malgun Gothic"/>
                <a:ea typeface="Malgun Gothic"/>
              </a:rPr>
              <a:t>변경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ea typeface="Malgun Gothic"/>
              </a:rPr>
              <a:t>관리,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버전관리,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5" dirty="0">
                <a:solidFill>
                  <a:srgbClr val="000000"/>
                </a:solidFill>
                <a:latin typeface="Malgun Gothic"/>
                <a:ea typeface="Malgun Gothic"/>
              </a:rPr>
              <a:t>배포관리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9" dirty="0">
                <a:solidFill>
                  <a:srgbClr val="000000"/>
                </a:solidFill>
                <a:latin typeface="Malgun Gothic"/>
                <a:ea typeface="Malgun Gothic"/>
              </a:rPr>
              <a:t>및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5" dirty="0">
                <a:solidFill>
                  <a:srgbClr val="000000"/>
                </a:solidFill>
                <a:latin typeface="Malgun Gothic"/>
                <a:ea typeface="Malgun Gothic"/>
              </a:rPr>
              <a:t>작업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5" dirty="0">
                <a:solidFill>
                  <a:srgbClr val="000000"/>
                </a:solidFill>
                <a:latin typeface="Malgun Gothic"/>
                <a:ea typeface="Malgun Gothic"/>
              </a:rPr>
              <a:t>산출물에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9" dirty="0">
                <a:solidFill>
                  <a:srgbClr val="000000"/>
                </a:solidFill>
                <a:latin typeface="Malgun Gothic"/>
                <a:ea typeface="Malgun Gothic"/>
              </a:rPr>
              <a:t>대한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5" dirty="0">
                <a:solidFill>
                  <a:srgbClr val="000000"/>
                </a:solidFill>
                <a:latin typeface="Malgun Gothic"/>
                <a:ea typeface="Malgun Gothic"/>
              </a:rPr>
              <a:t>형상관리를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포함한다.</a:t>
            </a:r>
          </a:p>
          <a:p>
            <a:pPr>
              <a:lnSpc>
                <a:spcPts val="85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1.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형상관리의</a:t>
            </a: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범위</a:t>
            </a:r>
          </a:p>
          <a:p>
            <a:pPr hangingPunct="0" marL="190483">
              <a:lnSpc>
                <a:spcPct val="150000"/>
              </a:lnSpc>
              <a:spcBef>
                <a:spcPts val="315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형상관리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범위는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신규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프로젝트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및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보완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개발,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업무시스템의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운영/유지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･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보수,</a:t>
            </a:r>
            <a:r>
              <a:rPr lang="en-US" altLang="zh-CN" sz="1100" spc="-6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전산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설비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및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시스템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소프트웨어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등과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관련된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작업,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사용자(EUC: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End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User</a:t>
            </a:r>
            <a:r>
              <a:rPr lang="en-US" altLang="zh-CN" sz="1100" spc="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Computing)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64"/>
              </a:lnSpc>
            </a:pPr>
            <a:endParaRPr lang="en-US" dirty="0" smtClean="0"/>
          </a:p>
          <a:p>
            <a:pPr marL="0" indent="5169407">
              <a:lnSpc>
                <a:spcPct val="100000"/>
              </a:lnSpc>
            </a:pPr>
            <a:r>
              <a:rPr lang="en-US" altLang="zh-CN" sz="1100" spc="89" dirty="0">
                <a:solidFill>
                  <a:srgbClr val="000000"/>
                </a:solidFill>
                <a:latin typeface="Times New Roman"/>
                <a:ea typeface="Times New Roman"/>
              </a:rPr>
              <a:t>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659" cy="106984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Box 151"/>
          <p:cNvSpPr txBox="1"/>
          <p:nvPr/>
        </p:nvSpPr>
        <p:spPr>
          <a:xfrm>
            <a:off x="1408178" y="1072968"/>
            <a:ext cx="5313689" cy="7115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90497">
              <a:lnSpc>
                <a:spcPct val="100000"/>
              </a:lnSpc>
            </a:pP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파일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관리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등을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포함한다.</a:t>
            </a:r>
          </a:p>
          <a:p>
            <a:pPr>
              <a:lnSpc>
                <a:spcPts val="115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100" spc="-50" b="1" dirty="0">
                <a:solidFill>
                  <a:srgbClr val="000000"/>
                </a:solidFill>
                <a:latin typeface="Malgun Gothic"/>
                <a:ea typeface="Malgun Gothic"/>
              </a:rPr>
              <a:t>2.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형상관리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시스템에서</a:t>
            </a:r>
            <a:r>
              <a:rPr lang="en-US" altLang="zh-CN" sz="11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사용하는</a:t>
            </a:r>
            <a:r>
              <a:rPr lang="en-US" altLang="zh-CN" sz="11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용어</a:t>
            </a:r>
          </a:p>
          <a:p>
            <a:pPr>
              <a:lnSpc>
                <a:spcPts val="955"/>
              </a:lnSpc>
            </a:pPr>
            <a:endParaRPr lang="en-US" dirty="0" smtClean="0"/>
          </a:p>
          <a:p>
            <a:pPr marL="0" indent="190497">
              <a:lnSpc>
                <a:spcPct val="100000"/>
              </a:lnSpc>
            </a:pP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(1)</a:t>
            </a:r>
            <a:r>
              <a:rPr lang="en-US" altLang="zh-CN" sz="1100" spc="-2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b="1" dirty="0">
                <a:solidFill>
                  <a:srgbClr val="000000"/>
                </a:solidFill>
                <a:latin typeface="Malgun Gothic"/>
                <a:ea typeface="Malgun Gothic"/>
              </a:rPr>
              <a:t>형상관리(Configuration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b="1" dirty="0">
                <a:solidFill>
                  <a:srgbClr val="000000"/>
                </a:solidFill>
                <a:latin typeface="Malgun Gothic"/>
                <a:ea typeface="Malgun Gothic"/>
              </a:rPr>
              <a:t>Management)</a:t>
            </a:r>
          </a:p>
          <a:p>
            <a:pPr hangingPunct="0" marL="380994">
              <a:lnSpc>
                <a:spcPct val="150000"/>
              </a:lnSpc>
              <a:spcBef>
                <a:spcPts val="315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소프트웨어의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전체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생명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주기,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즉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계획부터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개발,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운영,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유지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･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보수,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폐기까지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발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생하는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모든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활동을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지속적으로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관리하는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것을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의미한다.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이를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위해서는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형상항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목들에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대해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식별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표시를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붙여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추적이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가능하게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만들고,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형상항목들에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대한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변경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을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제어하고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관리하는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프로세스가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필요하다.</a:t>
            </a:r>
          </a:p>
          <a:p>
            <a:pPr>
              <a:lnSpc>
                <a:spcPts val="640"/>
              </a:lnSpc>
            </a:pPr>
            <a:endParaRPr lang="en-US" dirty="0" smtClean="0"/>
          </a:p>
          <a:p>
            <a:pPr marL="0" indent="190497">
              <a:lnSpc>
                <a:spcPct val="100000"/>
              </a:lnSpc>
            </a:pP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(2)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b="1" dirty="0">
                <a:solidFill>
                  <a:srgbClr val="000000"/>
                </a:solidFill>
                <a:latin typeface="Malgun Gothic"/>
                <a:ea typeface="Malgun Gothic"/>
              </a:rPr>
              <a:t>형상항목(Configuration</a:t>
            </a: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b="1" dirty="0">
                <a:solidFill>
                  <a:srgbClr val="000000"/>
                </a:solidFill>
                <a:latin typeface="Malgun Gothic"/>
                <a:ea typeface="Malgun Gothic"/>
              </a:rPr>
              <a:t>Item)</a:t>
            </a:r>
          </a:p>
          <a:p>
            <a:pPr hangingPunct="0" marL="380994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spc="-44" dirty="0">
                <a:solidFill>
                  <a:srgbClr val="000000"/>
                </a:solidFill>
                <a:latin typeface="Malgun Gothic"/>
                <a:ea typeface="Malgun Gothic"/>
              </a:rPr>
              <a:t>형상관리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대상이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ea typeface="Malgun Gothic"/>
              </a:rPr>
              <a:t>되는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항목을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의미하며,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ea typeface="Malgun Gothic"/>
              </a:rPr>
              <a:t>유일한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식별자가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ea typeface="Malgun Gothic"/>
              </a:rPr>
              <a:t>부여되어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ea typeface="Malgun Gothic"/>
              </a:rPr>
              <a:t>개별적으로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관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리되는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소스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파일,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문서,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기타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사항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등이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포함된다.</a:t>
            </a:r>
          </a:p>
          <a:p>
            <a:pPr>
              <a:lnSpc>
                <a:spcPts val="630"/>
              </a:lnSpc>
            </a:pPr>
            <a:endParaRPr lang="en-US" dirty="0" smtClean="0"/>
          </a:p>
          <a:p>
            <a:pPr marL="0" indent="190497">
              <a:lnSpc>
                <a:spcPct val="100000"/>
              </a:lnSpc>
            </a:pPr>
            <a:r>
              <a:rPr lang="en-US" altLang="zh-CN" sz="1100" spc="-45" b="1" dirty="0">
                <a:solidFill>
                  <a:srgbClr val="000000"/>
                </a:solidFill>
                <a:latin typeface="Malgun Gothic"/>
                <a:ea typeface="Malgun Gothic"/>
              </a:rPr>
              <a:t>(3)</a:t>
            </a:r>
            <a:r>
              <a:rPr lang="en-US" altLang="zh-CN" sz="1100" spc="1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b="1" dirty="0">
                <a:solidFill>
                  <a:srgbClr val="000000"/>
                </a:solidFill>
                <a:latin typeface="Malgun Gothic"/>
                <a:ea typeface="Malgun Gothic"/>
              </a:rPr>
              <a:t>기준선(Baseline)</a:t>
            </a:r>
          </a:p>
          <a:p>
            <a:pPr>
              <a:lnSpc>
                <a:spcPts val="659"/>
              </a:lnSpc>
            </a:pPr>
            <a:endParaRPr lang="en-US" dirty="0" smtClean="0"/>
          </a:p>
          <a:p>
            <a:pPr marL="0" indent="380994">
              <a:lnSpc>
                <a:spcPct val="100000"/>
              </a:lnSpc>
            </a:pP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공식적으로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ea typeface="Malgun Gothic"/>
              </a:rPr>
              <a:t>검토되고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협의되어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향후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기준이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ea typeface="Malgun Gothic"/>
              </a:rPr>
              <a:t>되는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형상항목의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집합체를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의미한다.</a:t>
            </a:r>
          </a:p>
          <a:p>
            <a:pPr>
              <a:lnSpc>
                <a:spcPts val="955"/>
              </a:lnSpc>
            </a:pPr>
            <a:endParaRPr lang="en-US" dirty="0" smtClean="0"/>
          </a:p>
          <a:p>
            <a:pPr marL="0" indent="190497">
              <a:lnSpc>
                <a:spcPct val="100000"/>
              </a:lnSpc>
            </a:pPr>
            <a:r>
              <a:rPr lang="en-US" altLang="zh-CN" sz="1100" spc="-65" b="1" dirty="0">
                <a:solidFill>
                  <a:srgbClr val="000000"/>
                </a:solidFill>
                <a:latin typeface="Malgun Gothic"/>
                <a:ea typeface="Malgun Gothic"/>
              </a:rPr>
              <a:t>(4)</a:t>
            </a:r>
            <a:r>
              <a:rPr lang="en-US" altLang="zh-CN" sz="1100" spc="17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마이그레이션(Migration)</a:t>
            </a:r>
          </a:p>
          <a:p>
            <a:pPr hangingPunct="0" marL="380994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개발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완료된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시스템이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운영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단계로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전환될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때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관련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소스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파일을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저장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공간(리포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지터리)으로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이관시키는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작업을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ea typeface="Malgun Gothic"/>
              </a:rPr>
              <a:t>의미한다.</a:t>
            </a:r>
          </a:p>
          <a:p>
            <a:pPr>
              <a:lnSpc>
                <a:spcPts val="630"/>
              </a:lnSpc>
            </a:pPr>
            <a:endParaRPr lang="en-US" dirty="0" smtClean="0"/>
          </a:p>
          <a:p>
            <a:pPr marL="0" indent="190497">
              <a:lnSpc>
                <a:spcPct val="100000"/>
              </a:lnSpc>
            </a:pPr>
            <a:r>
              <a:rPr lang="en-US" altLang="zh-CN" sz="1100" spc="-55" b="1" dirty="0">
                <a:solidFill>
                  <a:srgbClr val="000000"/>
                </a:solidFill>
                <a:latin typeface="Malgun Gothic"/>
                <a:ea typeface="Malgun Gothic"/>
              </a:rPr>
              <a:t>(5)</a:t>
            </a:r>
            <a:r>
              <a:rPr lang="en-US" altLang="zh-CN" sz="1100" spc="1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리포지터리(Repository)</a:t>
            </a:r>
          </a:p>
          <a:p>
            <a:pPr hangingPunct="0" marL="380994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관리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대상을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형상관리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시스템으로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일괄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전송하여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ea typeface="Malgun Gothic"/>
              </a:rPr>
              <a:t>압축,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암호화한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후에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ea typeface="Malgun Gothic"/>
              </a:rPr>
              <a:t>저장,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관리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하는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저장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공간을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의미한다.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일반적으로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업무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또는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디렉터리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단위로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구성된다.</a:t>
            </a:r>
          </a:p>
          <a:p>
            <a:pPr>
              <a:lnSpc>
                <a:spcPts val="630"/>
              </a:lnSpc>
            </a:pPr>
            <a:endParaRPr lang="en-US" dirty="0" smtClean="0"/>
          </a:p>
          <a:p>
            <a:pPr marL="0" indent="190497">
              <a:lnSpc>
                <a:spcPct val="100000"/>
              </a:lnSpc>
            </a:pPr>
            <a:r>
              <a:rPr lang="en-US" altLang="zh-CN" sz="1100" spc="-55" b="1" dirty="0">
                <a:solidFill>
                  <a:srgbClr val="000000"/>
                </a:solidFill>
                <a:latin typeface="Malgun Gothic"/>
                <a:ea typeface="Malgun Gothic"/>
              </a:rPr>
              <a:t>(6)</a:t>
            </a:r>
            <a:r>
              <a:rPr lang="en-US" altLang="zh-CN" sz="1100" spc="1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워크플로(Workflow)</a:t>
            </a:r>
          </a:p>
          <a:p>
            <a:pPr hangingPunct="0" marL="380994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형상관리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활동을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수행하기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위해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미리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정해진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절차가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형상관리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시스템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안에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구현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되어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있는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것을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의미한다.</a:t>
            </a:r>
          </a:p>
          <a:p>
            <a:pPr>
              <a:lnSpc>
                <a:spcPts val="630"/>
              </a:lnSpc>
            </a:pPr>
            <a:endParaRPr lang="en-US" dirty="0" smtClean="0"/>
          </a:p>
          <a:p>
            <a:pPr marL="0" indent="190497">
              <a:lnSpc>
                <a:spcPct val="100000"/>
              </a:lnSpc>
            </a:pP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ea typeface="Malgun Gothic"/>
              </a:rPr>
              <a:t>(7)</a:t>
            </a:r>
            <a:r>
              <a:rPr lang="en-US" altLang="zh-CN" sz="1100" spc="-2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반출(Check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ea typeface="Malgun Gothic"/>
              </a:rPr>
              <a:t>Out)</a:t>
            </a:r>
          </a:p>
          <a:p>
            <a:pPr hangingPunct="0" marL="380994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형상항목을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변경하기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위해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형상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리포지터리로부터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전송받는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것을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의미한다.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반출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형상항목에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대해서는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ea typeface="Malgun Gothic"/>
              </a:rPr>
              <a:t>잠금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상태가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유지된다.</a:t>
            </a:r>
          </a:p>
          <a:p>
            <a:pPr>
              <a:lnSpc>
                <a:spcPts val="630"/>
              </a:lnSpc>
            </a:pPr>
            <a:endParaRPr lang="en-US" dirty="0" smtClean="0"/>
          </a:p>
          <a:p>
            <a:pPr marL="0" indent="190497">
              <a:lnSpc>
                <a:spcPct val="100000"/>
              </a:lnSpc>
            </a:pP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ea typeface="Malgun Gothic"/>
              </a:rPr>
              <a:t>(8)</a:t>
            </a:r>
            <a:r>
              <a:rPr lang="en-US" altLang="zh-CN" sz="1100" spc="-2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반입(Check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0" b="1" dirty="0">
                <a:solidFill>
                  <a:srgbClr val="000000"/>
                </a:solidFill>
                <a:latin typeface="Malgun Gothic"/>
                <a:ea typeface="Malgun Gothic"/>
              </a:rPr>
              <a:t>In)</a:t>
            </a:r>
          </a:p>
          <a:p>
            <a:pPr hangingPunct="0" marL="380994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반출된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형상항목을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변경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후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다시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형상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리포지터리로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전송하는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것을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의미한다.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반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ea typeface="Malgun Gothic"/>
              </a:rPr>
              <a:t>입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ea typeface="Malgun Gothic"/>
              </a:rPr>
              <a:t>버전관리는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자동적으로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이루어진다.</a:t>
            </a:r>
          </a:p>
        </p:txBody>
      </p:sp>
      <p:sp>
        <p:nvSpPr>
          <p:cNvPr id="152" name="TextBox 152"/>
          <p:cNvSpPr txBox="1"/>
          <p:nvPr/>
        </p:nvSpPr>
        <p:spPr>
          <a:xfrm>
            <a:off x="899922" y="10069379"/>
            <a:ext cx="209867" cy="167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89" dirty="0">
                <a:solidFill>
                  <a:srgbClr val="000000"/>
                </a:solidFill>
                <a:latin typeface="Times New Roman"/>
                <a:ea typeface="Times New Roman"/>
              </a:rPr>
              <a:t>6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Freeform 153"> 
				</p:cNvPr>
          <p:cNvSpPr/>
          <p:nvPr/>
        </p:nvSpPr>
        <p:spPr>
          <a:xfrm>
            <a:off x="881761" y="1415161"/>
            <a:ext cx="5734939" cy="19938"/>
          </a:xfrm>
          <a:custGeom>
            <a:avLst/>
            <a:gdLst>
              <a:gd name="connsiteX0" fmla="*/ 15875 w 5734939"/>
              <a:gd name="connsiteY0" fmla="*/ 18160 h 19938"/>
              <a:gd name="connsiteX1" fmla="*/ 5744591 w 5734939"/>
              <a:gd name="connsiteY1" fmla="*/ 18160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34939" h="19938">
                <a:moveTo>
                  <a:pt x="15875" y="18160"/>
                </a:moveTo>
                <a:lnTo>
                  <a:pt x="5744591" y="18160"/>
                </a:lnTo>
              </a:path>
            </a:pathLst>
          </a:custGeom>
          <a:ln w="14477">
            <a:solidFill>
              <a:srgbClr val="e0a4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Freeform 154"> 
				</p:cNvPr>
          <p:cNvSpPr/>
          <p:nvPr/>
        </p:nvSpPr>
        <p:spPr>
          <a:xfrm>
            <a:off x="881761" y="1415161"/>
            <a:ext cx="5734939" cy="19938"/>
          </a:xfrm>
          <a:custGeom>
            <a:avLst/>
            <a:gdLst>
              <a:gd name="connsiteX0" fmla="*/ 15875 w 5734939"/>
              <a:gd name="connsiteY0" fmla="*/ 18160 h 19938"/>
              <a:gd name="connsiteX1" fmla="*/ 5744591 w 5734939"/>
              <a:gd name="connsiteY1" fmla="*/ 18160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34939" h="19938">
                <a:moveTo>
                  <a:pt x="15875" y="18160"/>
                </a:moveTo>
                <a:lnTo>
                  <a:pt x="5744591" y="18160"/>
                </a:lnTo>
              </a:path>
            </a:pathLst>
          </a:custGeom>
          <a:ln w="14477">
            <a:solidFill>
              <a:srgbClr val="e0a4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TextBox 155"/>
          <p:cNvSpPr txBox="1"/>
          <p:nvPr/>
        </p:nvSpPr>
        <p:spPr>
          <a:xfrm>
            <a:off x="1094232" y="1138059"/>
            <a:ext cx="5628323" cy="90989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50" spc="-129" b="1" dirty="0">
                <a:solidFill>
                  <a:srgbClr val="6491cb"/>
                </a:solidFill>
                <a:latin typeface="Malgun Gothic"/>
                <a:ea typeface="Malgun Gothic"/>
              </a:rPr>
              <a:t>수행</a:t>
            </a:r>
            <a:r>
              <a:rPr lang="en-US" altLang="zh-CN" sz="1650" spc="-44" b="1" dirty="0">
                <a:solidFill>
                  <a:srgbClr val="6491cb"/>
                </a:solidFill>
                <a:latin typeface="Malgun Gothic"/>
                <a:cs typeface="Malgun Gothic"/>
              </a:rPr>
              <a:t> </a:t>
            </a:r>
            <a:r>
              <a:rPr lang="en-US" altLang="zh-CN" sz="1650" spc="-129" b="1" dirty="0">
                <a:solidFill>
                  <a:srgbClr val="6491cb"/>
                </a:solidFill>
                <a:latin typeface="Malgun Gothic"/>
                <a:ea typeface="Malgun Gothic"/>
              </a:rPr>
              <a:t>내용</a:t>
            </a:r>
            <a:r>
              <a:rPr lang="en-US" altLang="zh-CN" sz="1650" spc="-44" b="1" dirty="0">
                <a:solidFill>
                  <a:srgbClr val="6491cb"/>
                </a:solidFill>
                <a:latin typeface="Malgun Gothic"/>
                <a:cs typeface="Malgun Gothic"/>
              </a:rPr>
              <a:t>   </a:t>
            </a:r>
            <a:r>
              <a:rPr lang="en-US" altLang="zh-CN" sz="1450" spc="-30" dirty="0">
                <a:solidFill>
                  <a:srgbClr val="e0a400"/>
                </a:solidFill>
                <a:latin typeface="Times New Roman"/>
                <a:ea typeface="Times New Roman"/>
              </a:rPr>
              <a:t>/</a:t>
            </a:r>
            <a:r>
              <a:rPr lang="en-US" altLang="zh-CN" sz="1450" spc="-30" dirty="0">
                <a:solidFill>
                  <a:srgbClr val="e0a4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450" spc="-114" b="1" dirty="0">
                <a:solidFill>
                  <a:srgbClr val="5b5b5b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450" spc="-44" b="1" dirty="0">
                <a:solidFill>
                  <a:srgbClr val="5b5b5b"/>
                </a:solidFill>
                <a:latin typeface="Malgun Gothic"/>
                <a:cs typeface="Malgun Gothic"/>
              </a:rPr>
              <a:t> </a:t>
            </a:r>
            <a:r>
              <a:rPr lang="en-US" altLang="zh-CN" sz="1450" spc="-114" b="1" dirty="0">
                <a:solidFill>
                  <a:srgbClr val="5b5b5b"/>
                </a:solidFill>
                <a:latin typeface="Malgun Gothic"/>
                <a:ea typeface="Malgun Gothic"/>
              </a:rPr>
              <a:t>배포환경</a:t>
            </a:r>
            <a:r>
              <a:rPr lang="en-US" altLang="zh-CN" sz="1450" spc="-45" b="1" dirty="0">
                <a:solidFill>
                  <a:srgbClr val="5b5b5b"/>
                </a:solidFill>
                <a:latin typeface="Malgun Gothic"/>
                <a:cs typeface="Malgun Gothic"/>
              </a:rPr>
              <a:t> </a:t>
            </a:r>
            <a:r>
              <a:rPr lang="en-US" altLang="zh-CN" sz="1450" spc="-110" b="1" dirty="0">
                <a:solidFill>
                  <a:srgbClr val="5b5b5b"/>
                </a:solidFill>
                <a:latin typeface="Malgun Gothic"/>
                <a:ea typeface="Malgun Gothic"/>
              </a:rPr>
              <a:t>구성하기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64"/>
              </a:lnSpc>
            </a:pPr>
            <a:endParaRPr lang="en-US" dirty="0" smtClean="0"/>
          </a:p>
          <a:p>
            <a:pPr marL="0" indent="123443">
              <a:lnSpc>
                <a:spcPct val="100000"/>
              </a:lnSpc>
            </a:pPr>
            <a:r>
              <a:rPr lang="en-US" altLang="zh-CN" sz="1100" spc="-60" b="1" dirty="0">
                <a:solidFill>
                  <a:srgbClr val="000000"/>
                </a:solidFill>
                <a:latin typeface="Malgun Gothic"/>
                <a:ea typeface="Malgun Gothic"/>
              </a:rPr>
              <a:t>재료·</a:t>
            </a:r>
            <a:r>
              <a:rPr lang="en-US" altLang="zh-CN" sz="1100" spc="-50" b="1" dirty="0">
                <a:solidFill>
                  <a:srgbClr val="000000"/>
                </a:solidFill>
                <a:latin typeface="Malgun Gothic"/>
                <a:ea typeface="Malgun Gothic"/>
              </a:rPr>
              <a:t>자료</a:t>
            </a:r>
          </a:p>
          <a:p>
            <a:pPr>
              <a:lnSpc>
                <a:spcPts val="1650"/>
              </a:lnSpc>
            </a:pPr>
            <a:endParaRPr lang="en-US" dirty="0" smtClean="0"/>
          </a:p>
          <a:p>
            <a:pPr marL="0" indent="364235">
              <a:lnSpc>
                <a:spcPct val="100000"/>
              </a:lnSpc>
            </a:pPr>
            <a:r>
              <a:rPr lang="en-US" altLang="zh-CN" sz="1100" spc="-44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9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개발환경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ea typeface="Malgun Gothic"/>
              </a:rPr>
              <a:t>구성도</a:t>
            </a:r>
          </a:p>
          <a:p>
            <a:pPr>
              <a:lnSpc>
                <a:spcPts val="1660"/>
              </a:lnSpc>
            </a:pPr>
            <a:endParaRPr lang="en-US" dirty="0" smtClean="0"/>
          </a:p>
          <a:p>
            <a:pPr marL="0" indent="364235">
              <a:lnSpc>
                <a:spcPct val="100000"/>
              </a:lnSpc>
            </a:pP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5" dirty="0">
                <a:solidFill>
                  <a:srgbClr val="000000"/>
                </a:solidFill>
                <a:latin typeface="Malgun Gothic"/>
                <a:ea typeface="Malgun Gothic"/>
              </a:rPr>
              <a:t>대상,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항목</a:t>
            </a:r>
          </a:p>
          <a:p>
            <a:pPr>
              <a:lnSpc>
                <a:spcPts val="1660"/>
              </a:lnSpc>
            </a:pPr>
            <a:endParaRPr lang="en-US" dirty="0" smtClean="0"/>
          </a:p>
          <a:p>
            <a:pPr marL="0" indent="364235">
              <a:lnSpc>
                <a:spcPct val="100000"/>
              </a:lnSpc>
            </a:pPr>
            <a:r>
              <a:rPr lang="en-US" altLang="zh-CN" sz="1100" spc="-44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9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형상관리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ea typeface="Malgun Gothic"/>
              </a:rPr>
              <a:t>지침서</a:t>
            </a:r>
          </a:p>
          <a:p>
            <a:pPr>
              <a:lnSpc>
                <a:spcPts val="1654"/>
              </a:lnSpc>
            </a:pPr>
            <a:endParaRPr lang="en-US" dirty="0" smtClean="0"/>
          </a:p>
          <a:p>
            <a:pPr marL="0" indent="364235">
              <a:lnSpc>
                <a:spcPct val="100000"/>
              </a:lnSpc>
            </a:pP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절차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설명서</a:t>
            </a:r>
          </a:p>
          <a:p>
            <a:pPr>
              <a:lnSpc>
                <a:spcPts val="1660"/>
              </a:lnSpc>
            </a:pPr>
            <a:endParaRPr lang="en-US" dirty="0" smtClean="0"/>
          </a:p>
          <a:p>
            <a:pPr marL="0" indent="364235">
              <a:lnSpc>
                <a:spcPct val="100000"/>
              </a:lnSpc>
            </a:pP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형상관리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도구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매뉴얼</a:t>
            </a:r>
          </a:p>
          <a:p>
            <a:pPr>
              <a:lnSpc>
                <a:spcPts val="1660"/>
              </a:lnSpc>
            </a:pPr>
            <a:endParaRPr lang="en-US" dirty="0" smtClean="0"/>
          </a:p>
          <a:p>
            <a:pPr marL="0" indent="364235">
              <a:lnSpc>
                <a:spcPct val="100000"/>
              </a:lnSpc>
            </a:pP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도구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매뉴얼</a:t>
            </a:r>
          </a:p>
          <a:p>
            <a:pPr>
              <a:lnSpc>
                <a:spcPts val="819"/>
              </a:lnSpc>
            </a:pPr>
            <a:endParaRPr lang="en-US" dirty="0" smtClean="0"/>
          </a:p>
          <a:p>
            <a:pPr hangingPunct="0" marL="123443" indent="240791">
              <a:lnSpc>
                <a:spcPct val="225833"/>
              </a:lnSpc>
            </a:pP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도구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매뉴얼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br/>
            <a:r>
              <a:rPr lang="en-US" altLang="zh-CN" sz="1100" spc="-144" b="1" dirty="0">
                <a:solidFill>
                  <a:srgbClr val="000000"/>
                </a:solidFill>
                <a:latin typeface="Malgun Gothic"/>
                <a:ea typeface="Malgun Gothic"/>
              </a:rPr>
              <a:t>기기(장비</a:t>
            </a:r>
            <a:r>
              <a:rPr lang="en-US" altLang="zh-CN" sz="11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･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공구)</a:t>
            </a:r>
          </a:p>
          <a:p>
            <a:pPr>
              <a:lnSpc>
                <a:spcPts val="830"/>
              </a:lnSpc>
            </a:pPr>
            <a:endParaRPr lang="en-US" dirty="0" smtClean="0"/>
          </a:p>
          <a:p>
            <a:pPr marL="0" indent="364235">
              <a:lnSpc>
                <a:spcPct val="100000"/>
              </a:lnSpc>
            </a:pP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배포환경: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형상관리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도구,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도구,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도구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등</a:t>
            </a:r>
          </a:p>
          <a:p>
            <a:pPr>
              <a:lnSpc>
                <a:spcPts val="1654"/>
              </a:lnSpc>
            </a:pPr>
            <a:endParaRPr lang="en-US" dirty="0" smtClean="0"/>
          </a:p>
          <a:p>
            <a:pPr marL="0" indent="364235">
              <a:lnSpc>
                <a:spcPct val="100000"/>
              </a:lnSpc>
            </a:pP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전산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장비: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인터넷,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컴퓨터,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프린터,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복사기,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ea typeface="Malgun Gothic"/>
              </a:rPr>
              <a:t>빔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프로젝터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등</a:t>
            </a:r>
          </a:p>
          <a:p>
            <a:pPr>
              <a:lnSpc>
                <a:spcPts val="1660"/>
              </a:lnSpc>
            </a:pPr>
            <a:endParaRPr lang="en-US" dirty="0" smtClean="0"/>
          </a:p>
          <a:p>
            <a:pPr marL="0" indent="364235">
              <a:lnSpc>
                <a:spcPct val="100000"/>
              </a:lnSpc>
            </a:pPr>
            <a:r>
              <a:rPr lang="en-US" altLang="zh-CN" sz="1100" spc="-25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지원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ea typeface="Malgun Gothic"/>
              </a:rPr>
              <a:t>도구: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문서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5" dirty="0">
                <a:solidFill>
                  <a:srgbClr val="000000"/>
                </a:solidFill>
                <a:latin typeface="Malgun Gothic"/>
                <a:ea typeface="Malgun Gothic"/>
              </a:rPr>
              <a:t>작성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도구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등</a:t>
            </a:r>
          </a:p>
          <a:p>
            <a:pPr>
              <a:lnSpc>
                <a:spcPts val="830"/>
              </a:lnSpc>
            </a:pPr>
            <a:endParaRPr lang="en-US" dirty="0" smtClean="0"/>
          </a:p>
          <a:p>
            <a:pPr hangingPunct="0" marL="123443" indent="240791">
              <a:lnSpc>
                <a:spcPct val="225416"/>
              </a:lnSpc>
            </a:pP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OA소프트웨어: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워드프로세서,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스프레드시트,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프레젠테이션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ea typeface="Malgun Gothic"/>
              </a:rPr>
              <a:t>도구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등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br/>
            <a:r>
              <a:rPr lang="en-US" altLang="zh-CN" sz="11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안전</a:t>
            </a:r>
            <a:r>
              <a:rPr lang="en-US" altLang="zh-CN" sz="11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･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유의</a:t>
            </a:r>
            <a:r>
              <a:rPr lang="en-US" altLang="zh-CN" sz="11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사항</a:t>
            </a:r>
          </a:p>
          <a:p>
            <a:pPr>
              <a:lnSpc>
                <a:spcPts val="830"/>
              </a:lnSpc>
            </a:pPr>
            <a:endParaRPr lang="en-US" dirty="0" smtClean="0"/>
          </a:p>
          <a:p>
            <a:pPr marL="0" indent="364235">
              <a:lnSpc>
                <a:spcPct val="100000"/>
              </a:lnSpc>
            </a:pP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응용SW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ea typeface="Malgun Gothic"/>
              </a:rPr>
              <a:t>아키텍처와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ea typeface="Malgun Gothic"/>
              </a:rPr>
              <a:t>개발환경에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대한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ea typeface="Malgun Gothic"/>
              </a:rPr>
              <a:t>이해를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바탕으로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ea typeface="Malgun Gothic"/>
              </a:rPr>
              <a:t>빌드와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ea typeface="Malgun Gothic"/>
              </a:rPr>
              <a:t>배포환경을</a:t>
            </a:r>
          </a:p>
          <a:p>
            <a:pPr>
              <a:lnSpc>
                <a:spcPts val="659"/>
              </a:lnSpc>
            </a:pPr>
            <a:endParaRPr lang="en-US" dirty="0" smtClean="0"/>
          </a:p>
          <a:p>
            <a:pPr marL="0" indent="496057">
              <a:lnSpc>
                <a:spcPct val="100000"/>
              </a:lnSpc>
            </a:pPr>
            <a:r>
              <a:rPr lang="en-US" altLang="zh-CN" sz="1100" spc="-125" dirty="0">
                <a:solidFill>
                  <a:srgbClr val="000000"/>
                </a:solidFill>
                <a:latin typeface="Malgun Gothic"/>
                <a:ea typeface="Malgun Gothic"/>
              </a:rPr>
              <a:t>구성해야</a:t>
            </a:r>
            <a:r>
              <a:rPr lang="en-US" altLang="zh-CN" sz="1100" spc="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ea typeface="Malgun Gothic"/>
              </a:rPr>
              <a:t>한다.</a:t>
            </a:r>
          </a:p>
          <a:p>
            <a:pPr>
              <a:lnSpc>
                <a:spcPts val="1654"/>
              </a:lnSpc>
            </a:pPr>
            <a:endParaRPr lang="en-US" dirty="0" smtClean="0"/>
          </a:p>
          <a:p>
            <a:pPr marL="0" indent="364235">
              <a:lnSpc>
                <a:spcPct val="100000"/>
              </a:lnSpc>
            </a:pP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응용SW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ea typeface="Malgun Gothic"/>
              </a:rPr>
              <a:t>개발환경의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형상관리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ea typeface="Malgun Gothic"/>
              </a:rPr>
              <a:t>도구와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･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ea typeface="Malgun Gothic"/>
              </a:rPr>
              <a:t>도구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등에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ea typeface="Malgun Gothic"/>
              </a:rPr>
              <a:t>대한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이해를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ea typeface="Malgun Gothic"/>
              </a:rPr>
              <a:t>바탕으로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자동화</a:t>
            </a:r>
          </a:p>
          <a:p>
            <a:pPr>
              <a:lnSpc>
                <a:spcPts val="659"/>
              </a:lnSpc>
            </a:pPr>
            <a:endParaRPr lang="en-US" dirty="0" smtClean="0"/>
          </a:p>
          <a:p>
            <a:pPr marL="0" indent="487676">
              <a:lnSpc>
                <a:spcPct val="100000"/>
              </a:lnSpc>
            </a:pP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도구를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활용하여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업무를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수행할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있어야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한다.</a:t>
            </a:r>
          </a:p>
          <a:p>
            <a:pPr>
              <a:lnSpc>
                <a:spcPts val="1314"/>
              </a:lnSpc>
            </a:pPr>
            <a:endParaRPr lang="en-US" dirty="0" smtClean="0"/>
          </a:p>
          <a:p>
            <a:pPr hangingPunct="0" marL="489209" indent="-124973">
              <a:lnSpc>
                <a:spcPct val="150000"/>
              </a:lnSpc>
            </a:pP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5" dirty="0">
                <a:solidFill>
                  <a:srgbClr val="000000"/>
                </a:solidFill>
                <a:latin typeface="Malgun Gothic"/>
                <a:ea typeface="Malgun Gothic"/>
              </a:rPr>
              <a:t>응용SW의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개발언어,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환경,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플랫폼,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아키텍처에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ea typeface="Malgun Gothic"/>
              </a:rPr>
              <a:t>따라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및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절차와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방법이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달라질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있으므로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다양한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환경에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적용할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있도록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지속적인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학습이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필요하다.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920"/>
              </a:lnSpc>
            </a:pPr>
            <a:endParaRPr lang="en-US" dirty="0" smtClean="0"/>
          </a:p>
          <a:p>
            <a:pPr marL="0" indent="5483350">
              <a:lnSpc>
                <a:spcPct val="100000"/>
              </a:lnSpc>
            </a:pPr>
            <a:r>
              <a:rPr lang="en-US" altLang="zh-CN" sz="1100" spc="89" dirty="0">
                <a:solidFill>
                  <a:srgbClr val="000000"/>
                </a:solidFill>
                <a:latin typeface="Times New Roman"/>
                <a:ea typeface="Times New Roman"/>
              </a:rPr>
              <a:t>7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Picture 157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460" y="5775960"/>
            <a:ext cx="4846320" cy="3398520"/>
          </a:xfrm>
          <a:prstGeom prst="rect">
            <a:avLst/>
          </a:prstGeom>
        </p:spPr>
      </p:pic>
      <p:sp>
        <p:nvSpPr>
          <p:cNvPr id="157" name="TextBox 157"/>
          <p:cNvSpPr txBox="1"/>
          <p:nvPr/>
        </p:nvSpPr>
        <p:spPr>
          <a:xfrm>
            <a:off x="1217675" y="1200222"/>
            <a:ext cx="5504076" cy="81967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수행</a:t>
            </a:r>
            <a:r>
              <a:rPr lang="en-US" altLang="zh-CN" sz="1100" spc="8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순서</a:t>
            </a:r>
          </a:p>
          <a:p>
            <a:pPr>
              <a:lnSpc>
                <a:spcPts val="1654"/>
              </a:lnSpc>
            </a:pPr>
            <a:endParaRPr lang="en-US" dirty="0" smtClean="0"/>
          </a:p>
          <a:p>
            <a:pPr marL="0" indent="242315">
              <a:lnSpc>
                <a:spcPct val="100000"/>
              </a:lnSpc>
            </a:pPr>
            <a:r>
              <a:rPr lang="en-US" altLang="zh-CN" sz="11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프로젝트의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배포관리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요건을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분석하고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배포환경</a:t>
            </a:r>
            <a:r>
              <a:rPr lang="en-US" altLang="zh-CN" sz="11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구성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방안을</a:t>
            </a:r>
            <a:r>
              <a:rPr lang="en-US" altLang="zh-CN" sz="11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계획한다.</a:t>
            </a:r>
          </a:p>
          <a:p>
            <a:pPr hangingPunct="0" marL="190497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프로젝트에서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개발하는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애플리케이션의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대상,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리소스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유형,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방식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등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배포관리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요건을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분석하고,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빌드,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배포를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위한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환경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구성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방안을</a:t>
            </a:r>
            <a:r>
              <a:rPr lang="en-US" altLang="zh-CN" sz="1100" spc="-10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계획한다.</a:t>
            </a:r>
          </a:p>
          <a:p>
            <a:pPr>
              <a:lnSpc>
                <a:spcPts val="830"/>
              </a:lnSpc>
            </a:pPr>
            <a:endParaRPr lang="en-US" dirty="0" smtClean="0"/>
          </a:p>
          <a:p>
            <a:pPr marL="0" indent="190497">
              <a:lnSpc>
                <a:spcPct val="100000"/>
              </a:lnSpc>
            </a:pPr>
            <a:r>
              <a:rPr lang="en-US" altLang="zh-CN" sz="1100" spc="-45" b="1" dirty="0">
                <a:solidFill>
                  <a:srgbClr val="000000"/>
                </a:solidFill>
                <a:latin typeface="Malgun Gothic"/>
                <a:ea typeface="Malgun Gothic"/>
              </a:rPr>
              <a:t>1.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프로젝트의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기술적인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특성을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확인하고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방식을</a:t>
            </a:r>
            <a:r>
              <a:rPr lang="en-US" altLang="zh-CN" sz="11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b="1" dirty="0">
                <a:solidFill>
                  <a:srgbClr val="000000"/>
                </a:solidFill>
                <a:latin typeface="Malgun Gothic"/>
                <a:ea typeface="Malgun Gothic"/>
              </a:rPr>
              <a:t>정의한다.</a:t>
            </a:r>
          </a:p>
          <a:p>
            <a:pPr>
              <a:lnSpc>
                <a:spcPts val="955"/>
              </a:lnSpc>
            </a:pPr>
            <a:endParaRPr lang="en-US" dirty="0" smtClean="0"/>
          </a:p>
          <a:p>
            <a:pPr marL="0" indent="380994">
              <a:lnSpc>
                <a:spcPct val="100000"/>
              </a:lnSpc>
            </a:pPr>
            <a:r>
              <a:rPr lang="en-US" altLang="zh-CN" sz="1100" spc="-50" b="1" dirty="0">
                <a:solidFill>
                  <a:srgbClr val="000000"/>
                </a:solidFill>
                <a:latin typeface="Malgun Gothic"/>
                <a:ea typeface="Malgun Gothic"/>
              </a:rPr>
              <a:t>(1)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0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애플리케이션의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0" b="1" dirty="0">
                <a:solidFill>
                  <a:srgbClr val="000000"/>
                </a:solidFill>
                <a:latin typeface="Malgun Gothic"/>
                <a:ea typeface="Malgun Gothic"/>
              </a:rPr>
              <a:t>개발언어를</a:t>
            </a:r>
            <a:r>
              <a:rPr lang="en-US" altLang="zh-CN" sz="11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확인한다.</a:t>
            </a:r>
          </a:p>
          <a:p>
            <a:pPr hangingPunct="0" marL="571491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프로젝트에서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개발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중인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애플리케이션의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개발언어와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버전을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확인하고,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해당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개발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언어에서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ea typeface="Malgun Gothic"/>
              </a:rPr>
              <a:t>사용되는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컴파일과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방식을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확인한다.</a:t>
            </a:r>
          </a:p>
          <a:p>
            <a:pPr>
              <a:lnSpc>
                <a:spcPts val="630"/>
              </a:lnSpc>
            </a:pPr>
            <a:endParaRPr lang="en-US" dirty="0" smtClean="0"/>
          </a:p>
          <a:p>
            <a:pPr marL="0" indent="380994">
              <a:lnSpc>
                <a:spcPct val="100000"/>
              </a:lnSpc>
            </a:pPr>
            <a:r>
              <a:rPr lang="en-US" altLang="zh-CN" sz="1100" spc="-45" b="1" dirty="0">
                <a:solidFill>
                  <a:srgbClr val="000000"/>
                </a:solidFill>
                <a:latin typeface="Malgun Gothic"/>
                <a:ea typeface="Malgun Gothic"/>
              </a:rPr>
              <a:t>(2)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프로젝트에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적용되어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있는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개발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도구,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개발환경을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확인한다.</a:t>
            </a:r>
          </a:p>
          <a:p>
            <a:pPr hangingPunct="0" marL="571491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프로젝트에서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사용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중인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개발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도구,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개발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프레임워크(Spring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프레임워크,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전자정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부표준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프레임워크,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상용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프레임워크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등)를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확인하고,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개발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프레임워크에서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제공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하는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프로그램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ea typeface="Malgun Gothic"/>
              </a:rPr>
              <a:t>관리,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컴파일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방식을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확인한다.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특히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상용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프레임워크의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경우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별도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의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프로그램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ea typeface="Malgun Gothic"/>
              </a:rPr>
              <a:t>관리,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컴파일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방식을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제공하는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경우가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많으므로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주의한다.</a:t>
            </a:r>
          </a:p>
          <a:p>
            <a:pPr>
              <a:lnSpc>
                <a:spcPts val="630"/>
              </a:lnSpc>
            </a:pPr>
            <a:endParaRPr lang="en-US" dirty="0" smtClean="0"/>
          </a:p>
          <a:p>
            <a:pPr marL="0" indent="380994">
              <a:lnSpc>
                <a:spcPct val="100000"/>
              </a:lnSpc>
            </a:pPr>
            <a:r>
              <a:rPr lang="en-US" altLang="zh-CN" sz="1100" spc="-50" b="1" dirty="0">
                <a:solidFill>
                  <a:srgbClr val="000000"/>
                </a:solidFill>
                <a:latin typeface="Malgun Gothic"/>
                <a:ea typeface="Malgun Gothic"/>
              </a:rPr>
              <a:t>(3)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애플리케이션의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유형을</a:t>
            </a:r>
            <a:r>
              <a:rPr lang="en-US" altLang="zh-CN" sz="11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확인한다.</a:t>
            </a:r>
          </a:p>
          <a:p>
            <a:pPr hangingPunct="0" marL="571491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애플리케이션의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유형(모바일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앱,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웹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기반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시스템,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C/S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기반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시스템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등)을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확인하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ea typeface="Malgun Gothic"/>
              </a:rPr>
              <a:t>고,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해당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유형에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맞는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방식을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확인하며,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프로젝트에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도입된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운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영환경(웹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서버,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WAS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등)의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대상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디렉터리를</a:t>
            </a:r>
            <a:r>
              <a:rPr lang="en-US" altLang="zh-CN" sz="1100" spc="-10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확인한다.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29"/>
              </a:lnSpc>
            </a:pPr>
            <a:endParaRPr lang="en-US" dirty="0" smtClean="0"/>
          </a:p>
          <a:p>
            <a:pPr marL="0" indent="571500">
              <a:lnSpc>
                <a:spcPct val="100000"/>
              </a:lnSpc>
            </a:pP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ea typeface="Malgun Gothic"/>
              </a:rPr>
              <a:t>[</a:t>
            </a:r>
            <a:r>
              <a:rPr lang="en-US" altLang="zh-CN" sz="9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그림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64" b="1" dirty="0">
                <a:solidFill>
                  <a:srgbClr val="000000"/>
                </a:solidFill>
                <a:latin typeface="Malgun Gothic"/>
                <a:ea typeface="Malgun Gothic"/>
              </a:rPr>
              <a:t>1-4</a:t>
            </a:r>
            <a:r>
              <a:rPr lang="en-US" altLang="zh-CN" sz="900" spc="-50" b="1" dirty="0">
                <a:solidFill>
                  <a:srgbClr val="000000"/>
                </a:solidFill>
                <a:latin typeface="Malgun Gothic"/>
                <a:ea typeface="Malgun Gothic"/>
              </a:rPr>
              <a:t>]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65" b="1" dirty="0">
                <a:solidFill>
                  <a:srgbClr val="000000"/>
                </a:solidFill>
                <a:latin typeface="Malgun Gothic"/>
                <a:ea typeface="Malgun Gothic"/>
              </a:rPr>
              <a:t>Java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기반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웹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기반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시스템의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디렉터리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구성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ea typeface="Malgun Gothic"/>
              </a:rPr>
              <a:t>(</a:t>
            </a:r>
            <a:r>
              <a:rPr lang="en-US" altLang="zh-CN" sz="9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예시</a:t>
            </a:r>
            <a:r>
              <a:rPr lang="en-US" altLang="zh-CN" sz="900" spc="-50" b="1" dirty="0">
                <a:solidFill>
                  <a:srgbClr val="000000"/>
                </a:solidFill>
                <a:latin typeface="Malgun Gothic"/>
                <a:ea typeface="Malgun Gothic"/>
              </a:rPr>
              <a:t>)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45" b="1" dirty="0">
                <a:solidFill>
                  <a:srgbClr val="000000"/>
                </a:solidFill>
                <a:latin typeface="Malgun Gothic"/>
                <a:ea typeface="Malgun Gothic"/>
              </a:rPr>
              <a:t>(</a:t>
            </a:r>
            <a:r>
              <a:rPr lang="en-US" altLang="zh-CN" sz="900" spc="-69" b="1" dirty="0">
                <a:solidFill>
                  <a:srgbClr val="000000"/>
                </a:solidFill>
                <a:latin typeface="Malgun Gothic"/>
                <a:ea typeface="Malgun Gothic"/>
              </a:rPr>
              <a:t>S</a:t>
            </a:r>
            <a:r>
              <a:rPr lang="en-US" altLang="zh-CN" sz="900" spc="-80" b="1" dirty="0">
                <a:solidFill>
                  <a:srgbClr val="000000"/>
                </a:solidFill>
                <a:latin typeface="Malgun Gothic"/>
                <a:ea typeface="Malgun Gothic"/>
              </a:rPr>
              <a:t>p</a:t>
            </a:r>
            <a:r>
              <a:rPr lang="en-US" altLang="zh-CN" sz="900" spc="-55" b="1" dirty="0">
                <a:solidFill>
                  <a:srgbClr val="000000"/>
                </a:solidFill>
                <a:latin typeface="Malgun Gothic"/>
                <a:ea typeface="Malgun Gothic"/>
              </a:rPr>
              <a:t>rin</a:t>
            </a:r>
            <a:r>
              <a:rPr lang="en-US" altLang="zh-CN" sz="900" spc="-75" b="1" dirty="0">
                <a:solidFill>
                  <a:srgbClr val="000000"/>
                </a:solidFill>
                <a:latin typeface="Malgun Gothic"/>
                <a:ea typeface="Malgun Gothic"/>
              </a:rPr>
              <a:t>g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프레임워크</a:t>
            </a:r>
            <a:r>
              <a:rPr lang="en-US" altLang="zh-CN" sz="9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사용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ea typeface="Malgun Gothic"/>
              </a:rPr>
              <a:t>)</a:t>
            </a:r>
          </a:p>
        </p:txBody>
      </p:sp>
      <p:sp>
        <p:nvSpPr>
          <p:cNvPr id="158" name="TextBox 158"/>
          <p:cNvSpPr txBox="1"/>
          <p:nvPr/>
        </p:nvSpPr>
        <p:spPr>
          <a:xfrm>
            <a:off x="899922" y="10069379"/>
            <a:ext cx="209867" cy="167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89" dirty="0">
                <a:solidFill>
                  <a:srgbClr val="000000"/>
                </a:solidFill>
                <a:latin typeface="Times New Roman"/>
                <a:ea typeface="Times New Roman"/>
              </a:rPr>
              <a:t>8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160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460" y="1859280"/>
            <a:ext cx="4892040" cy="1828800"/>
          </a:xfrm>
          <a:prstGeom prst="rect">
            <a:avLst/>
          </a:prstGeom>
        </p:spPr>
      </p:pic>
      <p:sp>
        <p:nvSpPr>
          <p:cNvPr id="160" name="Freeform 160"> 
				</p:cNvPr>
          <p:cNvSpPr/>
          <p:nvPr/>
        </p:nvSpPr>
        <p:spPr>
          <a:xfrm>
            <a:off x="1770760" y="5250560"/>
            <a:ext cx="4833239" cy="19938"/>
          </a:xfrm>
          <a:custGeom>
            <a:avLst/>
            <a:gdLst>
              <a:gd name="connsiteX0" fmla="*/ 16129 w 4833239"/>
              <a:gd name="connsiteY0" fmla="*/ 8001 h 19938"/>
              <a:gd name="connsiteX1" fmla="*/ 4844160 w 4833239"/>
              <a:gd name="connsiteY1" fmla="*/ 8001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33239" h="19938">
                <a:moveTo>
                  <a:pt x="16129" y="8001"/>
                </a:moveTo>
                <a:lnTo>
                  <a:pt x="4844160" y="8001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Freeform 161"> 
				</p:cNvPr>
          <p:cNvSpPr/>
          <p:nvPr/>
        </p:nvSpPr>
        <p:spPr>
          <a:xfrm>
            <a:off x="1770760" y="5441060"/>
            <a:ext cx="4833239" cy="19938"/>
          </a:xfrm>
          <a:custGeom>
            <a:avLst/>
            <a:gdLst>
              <a:gd name="connsiteX0" fmla="*/ 16129 w 4833239"/>
              <a:gd name="connsiteY0" fmla="*/ 15621 h 19938"/>
              <a:gd name="connsiteX1" fmla="*/ 4844160 w 4833239"/>
              <a:gd name="connsiteY1" fmla="*/ 15621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33239" h="19938">
                <a:moveTo>
                  <a:pt x="16129" y="15621"/>
                </a:moveTo>
                <a:lnTo>
                  <a:pt x="4844160" y="15621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Freeform 162"> 
				</p:cNvPr>
          <p:cNvSpPr/>
          <p:nvPr/>
        </p:nvSpPr>
        <p:spPr>
          <a:xfrm>
            <a:off x="1770760" y="7790560"/>
            <a:ext cx="4833239" cy="19938"/>
          </a:xfrm>
          <a:custGeom>
            <a:avLst/>
            <a:gdLst>
              <a:gd name="connsiteX0" fmla="*/ 16129 w 4833239"/>
              <a:gd name="connsiteY0" fmla="*/ 13081 h 19938"/>
              <a:gd name="connsiteX1" fmla="*/ 4844160 w 4833239"/>
              <a:gd name="connsiteY1" fmla="*/ 13081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33239" h="19938">
                <a:moveTo>
                  <a:pt x="16129" y="13081"/>
                </a:moveTo>
                <a:lnTo>
                  <a:pt x="4844160" y="13081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Freeform 163"> 
				</p:cNvPr>
          <p:cNvSpPr/>
          <p:nvPr/>
        </p:nvSpPr>
        <p:spPr>
          <a:xfrm>
            <a:off x="1770760" y="5250560"/>
            <a:ext cx="4833239" cy="19938"/>
          </a:xfrm>
          <a:custGeom>
            <a:avLst/>
            <a:gdLst>
              <a:gd name="connsiteX0" fmla="*/ 16129 w 4833239"/>
              <a:gd name="connsiteY0" fmla="*/ 8001 h 19938"/>
              <a:gd name="connsiteX1" fmla="*/ 4844160 w 4833239"/>
              <a:gd name="connsiteY1" fmla="*/ 8001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33239" h="19938">
                <a:moveTo>
                  <a:pt x="16129" y="8001"/>
                </a:moveTo>
                <a:lnTo>
                  <a:pt x="4844160" y="8001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4"/>
          <p:cNvSpPr txBox="1"/>
          <p:nvPr/>
        </p:nvSpPr>
        <p:spPr>
          <a:xfrm>
            <a:off x="1598673" y="1111068"/>
            <a:ext cx="5123082" cy="40560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(4)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대상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리소스의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유형을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확인한다.</a:t>
            </a:r>
          </a:p>
          <a:p>
            <a:pPr hangingPunct="0" marL="190499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프로젝트에서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설계한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정의서를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통해서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애플리케이션의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단위(war,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jar,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war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등)를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확인한다.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85"/>
              </a:lnSpc>
            </a:pPr>
            <a:endParaRPr lang="en-US" dirty="0" smtClean="0"/>
          </a:p>
          <a:p>
            <a:pPr marL="0" indent="190502">
              <a:lnSpc>
                <a:spcPct val="100000"/>
              </a:lnSpc>
            </a:pPr>
            <a:r>
              <a:rPr lang="en-US" altLang="zh-CN" sz="900" spc="-50" b="1" dirty="0">
                <a:solidFill>
                  <a:srgbClr val="000000"/>
                </a:solidFill>
                <a:latin typeface="Malgun Gothic"/>
                <a:ea typeface="Malgun Gothic"/>
              </a:rPr>
              <a:t>[</a:t>
            </a:r>
            <a:r>
              <a:rPr lang="en-US" altLang="zh-CN" sz="900" spc="-144" b="1" dirty="0">
                <a:solidFill>
                  <a:srgbClr val="000000"/>
                </a:solidFill>
                <a:latin typeface="Malgun Gothic"/>
                <a:ea typeface="Malgun Gothic"/>
              </a:rPr>
              <a:t>그림</a:t>
            </a:r>
            <a:r>
              <a:rPr lang="en-US" altLang="zh-CN" sz="9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75" b="1" dirty="0">
                <a:solidFill>
                  <a:srgbClr val="000000"/>
                </a:solidFill>
                <a:latin typeface="Malgun Gothic"/>
                <a:ea typeface="Malgun Gothic"/>
              </a:rPr>
              <a:t>1-5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ea typeface="Malgun Gothic"/>
              </a:rPr>
              <a:t>]</a:t>
            </a:r>
            <a:r>
              <a:rPr lang="en-US" altLang="zh-CN" sz="9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44" b="1" dirty="0">
                <a:solidFill>
                  <a:srgbClr val="000000"/>
                </a:solidFill>
                <a:latin typeface="Malgun Gothic"/>
                <a:ea typeface="Malgun Gothic"/>
              </a:rPr>
              <a:t>패키지</a:t>
            </a:r>
            <a:r>
              <a:rPr lang="en-US" altLang="zh-CN" sz="900" spc="-60" b="1" dirty="0">
                <a:solidFill>
                  <a:srgbClr val="000000"/>
                </a:solidFill>
                <a:latin typeface="Malgun Gothic"/>
                <a:ea typeface="Malgun Gothic"/>
              </a:rPr>
              <a:t>/</a:t>
            </a:r>
            <a:r>
              <a:rPr lang="en-US" altLang="zh-CN" sz="9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9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44" b="1" dirty="0">
                <a:solidFill>
                  <a:srgbClr val="000000"/>
                </a:solidFill>
                <a:latin typeface="Malgun Gothic"/>
                <a:ea typeface="Malgun Gothic"/>
              </a:rPr>
              <a:t>정의서</a:t>
            </a:r>
            <a:r>
              <a:rPr lang="en-US" altLang="zh-CN" sz="900" spc="-50" b="1" dirty="0">
                <a:solidFill>
                  <a:srgbClr val="000000"/>
                </a:solidFill>
                <a:latin typeface="Malgun Gothic"/>
                <a:ea typeface="Malgun Gothic"/>
              </a:rPr>
              <a:t>(</a:t>
            </a:r>
            <a:r>
              <a:rPr lang="en-US" altLang="zh-CN" sz="9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웹</a:t>
            </a:r>
            <a:r>
              <a:rPr lang="en-US" altLang="zh-CN" sz="900" spc="-50" b="1" dirty="0">
                <a:solidFill>
                  <a:srgbClr val="000000"/>
                </a:solidFill>
                <a:latin typeface="Malgun Gothic"/>
                <a:ea typeface="Malgun Gothic"/>
              </a:rPr>
              <a:t>)</a:t>
            </a:r>
            <a:r>
              <a:rPr lang="en-US" altLang="zh-CN" sz="9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55" b="1" dirty="0">
                <a:solidFill>
                  <a:srgbClr val="000000"/>
                </a:solidFill>
                <a:latin typeface="Malgun Gothic"/>
                <a:ea typeface="Malgun Gothic"/>
              </a:rPr>
              <a:t>(</a:t>
            </a:r>
            <a:r>
              <a:rPr lang="en-US" altLang="zh-CN" sz="9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예시</a:t>
            </a:r>
            <a:r>
              <a:rPr lang="en-US" altLang="zh-CN" sz="900" spc="-55" b="1" dirty="0">
                <a:solidFill>
                  <a:srgbClr val="000000"/>
                </a:solidFill>
                <a:latin typeface="Malgun Gothic"/>
                <a:ea typeface="Malgun Gothic"/>
              </a:rPr>
              <a:t>)</a:t>
            </a:r>
          </a:p>
          <a:p>
            <a:pPr>
              <a:lnSpc>
                <a:spcPts val="1829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(5)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대상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b="1" dirty="0">
                <a:solidFill>
                  <a:srgbClr val="000000"/>
                </a:solidFill>
                <a:latin typeface="Malgun Gothic"/>
                <a:ea typeface="Malgun Gothic"/>
              </a:rPr>
              <a:t>리소스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유형을</a:t>
            </a: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확인한다.</a:t>
            </a:r>
          </a:p>
          <a:p>
            <a:pPr hangingPunct="0" marL="190497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시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필요한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대상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리소스의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유형을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확인하고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유형별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방식을</a:t>
            </a:r>
            <a:r>
              <a:rPr lang="en-US" altLang="zh-CN" sz="1100" spc="11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정의한다.</a:t>
            </a:r>
          </a:p>
          <a:p>
            <a:pPr>
              <a:lnSpc>
                <a:spcPts val="1335"/>
              </a:lnSpc>
            </a:pPr>
            <a:endParaRPr lang="en-US" dirty="0" smtClean="0"/>
          </a:p>
          <a:p>
            <a:pPr marL="0" indent="190502">
              <a:lnSpc>
                <a:spcPct val="100000"/>
              </a:lnSpc>
            </a:pPr>
            <a:r>
              <a:rPr lang="en-US" altLang="zh-CN" sz="9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&lt;표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69" b="1" dirty="0">
                <a:solidFill>
                  <a:srgbClr val="000000"/>
                </a:solidFill>
                <a:latin typeface="Malgun Gothic"/>
                <a:ea typeface="Malgun Gothic"/>
              </a:rPr>
              <a:t>1-1&gt;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리소스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유형별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방식</a:t>
            </a:r>
            <a:r>
              <a:rPr lang="en-US" altLang="zh-CN" sz="9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정의(예시)</a:t>
            </a:r>
          </a:p>
        </p:txBody>
      </p:sp>
      <p:sp>
        <p:nvSpPr>
          <p:cNvPr id="165" name="TextBox 165"/>
          <p:cNvSpPr txBox="1"/>
          <p:nvPr/>
        </p:nvSpPr>
        <p:spPr>
          <a:xfrm>
            <a:off x="1960626" y="5287437"/>
            <a:ext cx="3112537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2515354" algn="l"/>
              </a:tabLst>
            </a:pP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리소스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0" b="1" dirty="0">
                <a:solidFill>
                  <a:srgbClr val="000000"/>
                </a:solidFill>
                <a:latin typeface="Malgun Gothic"/>
                <a:ea typeface="Malgun Gothic"/>
              </a:rPr>
              <a:t>유형	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0" b="1" dirty="0">
                <a:solidFill>
                  <a:srgbClr val="000000"/>
                </a:solidFill>
                <a:latin typeface="Malgun Gothic"/>
                <a:ea typeface="Malgun Gothic"/>
              </a:rPr>
              <a:t>방식</a:t>
            </a:r>
          </a:p>
        </p:txBody>
      </p:sp>
      <p:sp>
        <p:nvSpPr>
          <p:cNvPr id="166" name="TextBox 166"/>
          <p:cNvSpPr txBox="1"/>
          <p:nvPr/>
        </p:nvSpPr>
        <p:spPr>
          <a:xfrm>
            <a:off x="1960626" y="5621950"/>
            <a:ext cx="482882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웹</a:t>
            </a:r>
            <a:r>
              <a:rPr lang="en-US" altLang="zh-CN" sz="1000" spc="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리소스</a:t>
            </a:r>
          </a:p>
        </p:txBody>
      </p:sp>
      <p:sp>
        <p:nvSpPr>
          <p:cNvPr id="167" name="TextBox 167"/>
          <p:cNvSpPr txBox="1"/>
          <p:nvPr/>
        </p:nvSpPr>
        <p:spPr>
          <a:xfrm>
            <a:off x="3004565" y="5504596"/>
            <a:ext cx="331032" cy="3871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89" b="1" dirty="0">
                <a:solidFill>
                  <a:srgbClr val="000000"/>
                </a:solidFill>
                <a:latin typeface="Malgun Gothic"/>
                <a:ea typeface="Malgun Gothic"/>
              </a:rPr>
              <a:t>이미지</a:t>
            </a:r>
          </a:p>
          <a:p>
            <a:pPr>
              <a:lnSpc>
                <a:spcPts val="644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000" spc="-90" b="1" dirty="0">
                <a:solidFill>
                  <a:srgbClr val="000000"/>
                </a:solidFill>
                <a:latin typeface="Malgun Gothic"/>
                <a:ea typeface="Malgun Gothic"/>
              </a:rPr>
              <a:t>HT</a:t>
            </a:r>
            <a:r>
              <a:rPr lang="en-US" altLang="zh-CN" sz="1000" spc="-80" b="1" dirty="0">
                <a:solidFill>
                  <a:srgbClr val="000000"/>
                </a:solidFill>
                <a:latin typeface="Malgun Gothic"/>
                <a:ea typeface="Malgun Gothic"/>
              </a:rPr>
              <a:t>ML</a:t>
            </a:r>
          </a:p>
        </p:txBody>
      </p:sp>
      <p:sp>
        <p:nvSpPr>
          <p:cNvPr id="168" name="TextBox 168"/>
          <p:cNvSpPr txBox="1"/>
          <p:nvPr/>
        </p:nvSpPr>
        <p:spPr>
          <a:xfrm>
            <a:off x="4475993" y="5621950"/>
            <a:ext cx="1369841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웹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서버상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해당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경로로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5" b="1" dirty="0">
                <a:solidFill>
                  <a:srgbClr val="000000"/>
                </a:solidFill>
                <a:latin typeface="Malgun Gothic"/>
                <a:ea typeface="Malgun Gothic"/>
              </a:rPr>
              <a:t>복사</a:t>
            </a:r>
          </a:p>
        </p:txBody>
      </p:sp>
      <p:sp>
        <p:nvSpPr>
          <p:cNvPr id="169" name="TextBox 169"/>
          <p:cNvSpPr txBox="1"/>
          <p:nvPr/>
        </p:nvSpPr>
        <p:spPr>
          <a:xfrm>
            <a:off x="1960626" y="6326047"/>
            <a:ext cx="424960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94" b="1" dirty="0">
                <a:solidFill>
                  <a:srgbClr val="000000"/>
                </a:solidFill>
                <a:latin typeface="Malgun Gothic"/>
                <a:ea typeface="Malgun Gothic"/>
              </a:rPr>
              <a:t>프</a:t>
            </a:r>
            <a:r>
              <a:rPr lang="en-US" altLang="zh-CN" sz="1000" spc="-189" b="1" dirty="0">
                <a:solidFill>
                  <a:srgbClr val="000000"/>
                </a:solidFill>
                <a:latin typeface="Malgun Gothic"/>
                <a:ea typeface="Malgun Gothic"/>
              </a:rPr>
              <a:t>로그램</a:t>
            </a:r>
          </a:p>
        </p:txBody>
      </p:sp>
      <p:sp>
        <p:nvSpPr>
          <p:cNvPr id="170" name="TextBox 170"/>
          <p:cNvSpPr txBox="1"/>
          <p:nvPr/>
        </p:nvSpPr>
        <p:spPr>
          <a:xfrm>
            <a:off x="3004565" y="5932851"/>
            <a:ext cx="833088" cy="7040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53750"/>
              </a:lnSpc>
            </a:pP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웹단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프로그램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br/>
            <a:r>
              <a:rPr lang="en-US" altLang="zh-CN" sz="1000" spc="-144" b="1" dirty="0">
                <a:solidFill>
                  <a:srgbClr val="000000"/>
                </a:solidFill>
                <a:latin typeface="Malgun Gothic"/>
                <a:ea typeface="Malgun Gothic"/>
              </a:rPr>
              <a:t>서버단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프로그램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85" b="1" dirty="0">
                <a:solidFill>
                  <a:srgbClr val="000000"/>
                </a:solidFill>
                <a:latin typeface="Malgun Gothic"/>
                <a:ea typeface="Malgun Gothic"/>
              </a:rPr>
              <a:t>배치</a:t>
            </a:r>
            <a:r>
              <a:rPr lang="en-US" altLang="zh-CN" sz="1000" spc="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85" b="1" dirty="0">
                <a:solidFill>
                  <a:srgbClr val="000000"/>
                </a:solidFill>
                <a:latin typeface="Malgun Gothic"/>
                <a:ea typeface="Malgun Gothic"/>
              </a:rPr>
              <a:t>프로그램</a:t>
            </a:r>
          </a:p>
        </p:txBody>
      </p:sp>
      <p:sp>
        <p:nvSpPr>
          <p:cNvPr id="171" name="TextBox 171"/>
          <p:cNvSpPr txBox="1"/>
          <p:nvPr/>
        </p:nvSpPr>
        <p:spPr>
          <a:xfrm>
            <a:off x="4475993" y="5932851"/>
            <a:ext cx="1429266" cy="6629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53750"/>
              </a:lnSpc>
            </a:pPr>
            <a:r>
              <a:rPr lang="en-US" altLang="zh-CN" sz="1000" spc="-89" b="1" dirty="0">
                <a:solidFill>
                  <a:srgbClr val="000000"/>
                </a:solidFill>
                <a:latin typeface="Malgun Gothic"/>
                <a:ea typeface="Malgun Gothic"/>
              </a:rPr>
              <a:t>war로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패키징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후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복사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br/>
            <a:r>
              <a:rPr lang="en-US" altLang="zh-CN" sz="1000" spc="-75" b="1" dirty="0">
                <a:solidFill>
                  <a:srgbClr val="000000"/>
                </a:solidFill>
                <a:latin typeface="Malgun Gothic"/>
                <a:ea typeface="Malgun Gothic"/>
              </a:rPr>
              <a:t>jar로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패키징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후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복사</a:t>
            </a:r>
          </a:p>
          <a:p>
            <a:pPr marL="0">
              <a:lnSpc>
                <a:spcPct val="100000"/>
              </a:lnSpc>
              <a:spcBef>
                <a:spcPts val="325"/>
              </a:spcBef>
            </a:pPr>
            <a:r>
              <a:rPr lang="en-US" altLang="zh-CN" sz="10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컴파일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후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ea typeface="Malgun Gothic"/>
              </a:rPr>
              <a:t>class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파일로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복사</a:t>
            </a:r>
          </a:p>
        </p:txBody>
      </p:sp>
      <p:sp>
        <p:nvSpPr>
          <p:cNvPr id="172" name="TextBox 172"/>
          <p:cNvSpPr txBox="1"/>
          <p:nvPr/>
        </p:nvSpPr>
        <p:spPr>
          <a:xfrm>
            <a:off x="3004565" y="6678082"/>
            <a:ext cx="2727751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1471428" algn="l"/>
              </a:tabLst>
            </a:pPr>
            <a:r>
              <a:rPr lang="en-US" altLang="zh-CN" sz="10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인터페이스</a:t>
            </a:r>
            <a:r>
              <a:rPr lang="en-US" altLang="zh-CN" sz="1000" spc="-6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5" b="1" dirty="0">
                <a:solidFill>
                  <a:srgbClr val="000000"/>
                </a:solidFill>
                <a:latin typeface="Malgun Gothic"/>
                <a:ea typeface="Malgun Gothic"/>
              </a:rPr>
              <a:t>전문	</a:t>
            </a:r>
            <a:r>
              <a:rPr lang="en-US" altLang="zh-CN" sz="1000" spc="-89" b="1" dirty="0">
                <a:solidFill>
                  <a:srgbClr val="000000"/>
                </a:solidFill>
                <a:latin typeface="Malgun Gothic"/>
                <a:ea typeface="Malgun Gothic"/>
              </a:rPr>
              <a:t>XML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5" b="1" dirty="0">
                <a:solidFill>
                  <a:srgbClr val="000000"/>
                </a:solidFill>
                <a:latin typeface="Malgun Gothic"/>
                <a:ea typeface="Malgun Gothic"/>
              </a:rPr>
              <a:t>파일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형태로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복사</a:t>
            </a:r>
          </a:p>
        </p:txBody>
      </p:sp>
      <p:sp>
        <p:nvSpPr>
          <p:cNvPr id="173" name="TextBox 173"/>
          <p:cNvSpPr txBox="1"/>
          <p:nvPr/>
        </p:nvSpPr>
        <p:spPr>
          <a:xfrm>
            <a:off x="1960626" y="7264824"/>
            <a:ext cx="221506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84" b="1" dirty="0">
                <a:solidFill>
                  <a:srgbClr val="000000"/>
                </a:solidFill>
                <a:latin typeface="Malgun Gothic"/>
                <a:ea typeface="Malgun Gothic"/>
              </a:rPr>
              <a:t>공통</a:t>
            </a:r>
          </a:p>
        </p:txBody>
      </p:sp>
      <p:sp>
        <p:nvSpPr>
          <p:cNvPr id="174" name="TextBox 174"/>
          <p:cNvSpPr txBox="1"/>
          <p:nvPr/>
        </p:nvSpPr>
        <p:spPr>
          <a:xfrm>
            <a:off x="3004565" y="6871629"/>
            <a:ext cx="833088" cy="7040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53750"/>
              </a:lnSpc>
            </a:pPr>
            <a:r>
              <a:rPr lang="en-US" altLang="zh-CN" sz="1000" spc="-144" b="1" dirty="0">
                <a:solidFill>
                  <a:srgbClr val="000000"/>
                </a:solidFill>
                <a:latin typeface="Malgun Gothic"/>
                <a:ea typeface="Malgun Gothic"/>
              </a:rPr>
              <a:t>프레임워크</a:t>
            </a:r>
            <a:r>
              <a:rPr lang="en-US" altLang="zh-CN" sz="1000" spc="-1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설정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5" b="1" dirty="0">
                <a:solidFill>
                  <a:srgbClr val="000000"/>
                </a:solidFill>
                <a:latin typeface="Malgun Gothic"/>
                <a:ea typeface="Malgun Gothic"/>
              </a:rPr>
              <a:t>공통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br/>
            <a:r>
              <a:rPr lang="en-US" altLang="zh-CN" sz="1000" spc="-194" b="1" dirty="0">
                <a:solidFill>
                  <a:srgbClr val="000000"/>
                </a:solidFill>
                <a:latin typeface="Malgun Gothic"/>
                <a:ea typeface="Malgun Gothic"/>
              </a:rPr>
              <a:t>라이</a:t>
            </a:r>
            <a:r>
              <a:rPr lang="en-US" altLang="zh-CN" sz="1000" spc="-189" b="1" dirty="0">
                <a:solidFill>
                  <a:srgbClr val="000000"/>
                </a:solidFill>
                <a:latin typeface="Malgun Gothic"/>
                <a:ea typeface="Malgun Gothic"/>
              </a:rPr>
              <a:t>브러리</a:t>
            </a:r>
          </a:p>
        </p:txBody>
      </p:sp>
      <p:sp>
        <p:nvSpPr>
          <p:cNvPr id="175" name="TextBox 175"/>
          <p:cNvSpPr txBox="1"/>
          <p:nvPr/>
        </p:nvSpPr>
        <p:spPr>
          <a:xfrm>
            <a:off x="4475993" y="6871629"/>
            <a:ext cx="1675879" cy="7040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53750"/>
              </a:lnSpc>
            </a:pPr>
            <a:r>
              <a:rPr lang="en-US" altLang="zh-CN" sz="1000" spc="-159" b="1" dirty="0">
                <a:solidFill>
                  <a:srgbClr val="000000"/>
                </a:solidFill>
                <a:latin typeface="Malgun Gothic"/>
                <a:ea typeface="Malgun Gothic"/>
              </a:rPr>
              <a:t>프레임워크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관리자가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9" b="1" dirty="0">
                <a:solidFill>
                  <a:srgbClr val="000000"/>
                </a:solidFill>
                <a:latin typeface="Malgun Gothic"/>
                <a:ea typeface="Malgun Gothic"/>
              </a:rPr>
              <a:t>직접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작업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br/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정보를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파일로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작성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후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75" b="1" dirty="0">
                <a:solidFill>
                  <a:srgbClr val="000000"/>
                </a:solidFill>
                <a:latin typeface="Malgun Gothic"/>
                <a:ea typeface="Malgun Gothic"/>
              </a:rPr>
              <a:t>jar로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패키징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후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복사</a:t>
            </a:r>
          </a:p>
        </p:txBody>
      </p:sp>
      <p:sp>
        <p:nvSpPr>
          <p:cNvPr id="176" name="TextBox 176"/>
          <p:cNvSpPr txBox="1"/>
          <p:nvPr/>
        </p:nvSpPr>
        <p:spPr>
          <a:xfrm>
            <a:off x="3004565" y="7616860"/>
            <a:ext cx="2727764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1471440" algn="l"/>
              </a:tabLst>
            </a:pPr>
            <a:r>
              <a:rPr lang="en-US" altLang="zh-CN" sz="1000" spc="-135" b="1" dirty="0">
                <a:solidFill>
                  <a:srgbClr val="000000"/>
                </a:solidFill>
                <a:latin typeface="Malgun Gothic"/>
                <a:ea typeface="Malgun Gothic"/>
              </a:rPr>
              <a:t>환경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설정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파일	</a:t>
            </a:r>
            <a:r>
              <a:rPr lang="en-US" altLang="zh-CN" sz="1000" spc="-89" b="1" dirty="0">
                <a:solidFill>
                  <a:srgbClr val="000000"/>
                </a:solidFill>
                <a:latin typeface="Malgun Gothic"/>
                <a:ea typeface="Malgun Gothic"/>
              </a:rPr>
              <a:t>XML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5" b="1" dirty="0">
                <a:solidFill>
                  <a:srgbClr val="000000"/>
                </a:solidFill>
                <a:latin typeface="Malgun Gothic"/>
                <a:ea typeface="Malgun Gothic"/>
              </a:rPr>
              <a:t>파일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형태로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복사</a:t>
            </a:r>
          </a:p>
        </p:txBody>
      </p:sp>
      <p:sp>
        <p:nvSpPr>
          <p:cNvPr id="177" name="TextBox 177"/>
          <p:cNvSpPr txBox="1"/>
          <p:nvPr/>
        </p:nvSpPr>
        <p:spPr>
          <a:xfrm>
            <a:off x="1598675" y="8074224"/>
            <a:ext cx="5123190" cy="2162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-45" b="1" dirty="0">
                <a:solidFill>
                  <a:srgbClr val="000000"/>
                </a:solidFill>
                <a:latin typeface="Malgun Gothic"/>
                <a:ea typeface="Malgun Gothic"/>
              </a:rPr>
              <a:t>(6)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시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연계하여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처리하고자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하는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프로젝트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요건을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확인한다.</a:t>
            </a:r>
          </a:p>
          <a:p>
            <a:pPr hangingPunct="0" marL="190497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spc="-44" dirty="0">
                <a:solidFill>
                  <a:srgbClr val="000000"/>
                </a:solidFill>
                <a:latin typeface="Malgun Gothic"/>
                <a:ea typeface="Malgun Gothic"/>
              </a:rPr>
              <a:t>프로젝트에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따라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ea typeface="Malgun Gothic"/>
              </a:rPr>
              <a:t>프로그램을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빌드,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배포하는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ea typeface="Malgun Gothic"/>
              </a:rPr>
              <a:t>과정에서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소스코드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및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ea typeface="Malgun Gothic"/>
              </a:rPr>
              <a:t>테스트를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병행하여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처리할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있다.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해당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점검,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도구를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적용해야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하는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요건이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있는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지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확인하고,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또한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빌드,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도구와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연계가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가능한지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확인한다.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ea typeface="Malgun Gothic"/>
              </a:rPr>
              <a:t>특히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프로젝트에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서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개발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중에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9" dirty="0">
                <a:solidFill>
                  <a:srgbClr val="000000"/>
                </a:solidFill>
                <a:latin typeface="Malgun Gothic"/>
                <a:ea typeface="Malgun Gothic"/>
              </a:rPr>
              <a:t>초기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단계부터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지속적인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통합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ea typeface="Malgun Gothic"/>
              </a:rPr>
              <a:t>및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요건인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CI(Continuous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Integration)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39" dirty="0">
                <a:solidFill>
                  <a:srgbClr val="000000"/>
                </a:solidFill>
                <a:latin typeface="Malgun Gothic"/>
                <a:ea typeface="Malgun Gothic"/>
              </a:rPr>
              <a:t>환경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100" spc="-139" dirty="0">
                <a:solidFill>
                  <a:srgbClr val="000000"/>
                </a:solidFill>
                <a:latin typeface="Malgun Gothic"/>
                <a:ea typeface="Malgun Gothic"/>
              </a:rPr>
              <a:t>구성이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44" dirty="0">
                <a:solidFill>
                  <a:srgbClr val="000000"/>
                </a:solidFill>
                <a:latin typeface="Malgun Gothic"/>
                <a:ea typeface="Malgun Gothic"/>
              </a:rPr>
              <a:t>필요한지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9" dirty="0">
                <a:solidFill>
                  <a:srgbClr val="000000"/>
                </a:solidFill>
                <a:latin typeface="Malgun Gothic"/>
                <a:ea typeface="Malgun Gothic"/>
              </a:rPr>
              <a:t>확인한다.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55"/>
              </a:lnSpc>
            </a:pPr>
            <a:endParaRPr lang="en-US" dirty="0" smtClean="0"/>
          </a:p>
          <a:p>
            <a:pPr marL="0" indent="4978906">
              <a:lnSpc>
                <a:spcPct val="100000"/>
              </a:lnSpc>
            </a:pPr>
            <a:r>
              <a:rPr lang="en-US" altLang="zh-CN" sz="1100" spc="89" dirty="0">
                <a:solidFill>
                  <a:srgbClr val="000000"/>
                </a:solidFill>
                <a:latin typeface="Times New Roman"/>
                <a:ea typeface="Times New Roman"/>
              </a:rPr>
              <a:t>9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Picture 179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460" y="5593080"/>
            <a:ext cx="4846320" cy="2712720"/>
          </a:xfrm>
          <a:prstGeom prst="rect">
            <a:avLst/>
          </a:prstGeom>
        </p:spPr>
      </p:pic>
      <p:sp>
        <p:nvSpPr>
          <p:cNvPr id="179" name="TextBox 179"/>
          <p:cNvSpPr txBox="1"/>
          <p:nvPr/>
        </p:nvSpPr>
        <p:spPr>
          <a:xfrm>
            <a:off x="1408175" y="1136214"/>
            <a:ext cx="5313578" cy="74004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-45" b="1" dirty="0">
                <a:solidFill>
                  <a:srgbClr val="000000"/>
                </a:solidFill>
                <a:latin typeface="Malgun Gothic"/>
                <a:ea typeface="Malgun Gothic"/>
              </a:rPr>
              <a:t>2.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개발하려는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애플리케이션의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인프라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환경을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확인하고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대상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서버를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확인한다.</a:t>
            </a:r>
          </a:p>
          <a:p>
            <a:pPr>
              <a:lnSpc>
                <a:spcPts val="955"/>
              </a:lnSpc>
            </a:pPr>
            <a:endParaRPr lang="en-US" dirty="0" smtClean="0"/>
          </a:p>
          <a:p>
            <a:pPr marL="0" indent="190497">
              <a:lnSpc>
                <a:spcPct val="100000"/>
              </a:lnSpc>
            </a:pPr>
            <a:r>
              <a:rPr lang="en-US" altLang="zh-CN" sz="1100" spc="-44" b="1" dirty="0">
                <a:solidFill>
                  <a:srgbClr val="000000"/>
                </a:solidFill>
                <a:latin typeface="Malgun Gothic"/>
                <a:ea typeface="Malgun Gothic"/>
              </a:rPr>
              <a:t>(1)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개발하려는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애플리케이션의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서버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구성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환경을</a:t>
            </a:r>
            <a:r>
              <a:rPr lang="en-US" altLang="zh-CN" sz="11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확인한다.</a:t>
            </a:r>
          </a:p>
          <a:p>
            <a:pPr hangingPunct="0" marL="380994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일반적으로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개발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서버,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운영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서버로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구성되는데,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중요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애플리케이션의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경우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중간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에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서버가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추가되고,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특히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안정적인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운영이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강조되는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사이트에서는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연수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서버,</a:t>
            </a:r>
            <a:r>
              <a:rPr lang="en-US" altLang="zh-CN" sz="1100" spc="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재해복구</a:t>
            </a:r>
            <a:r>
              <a:rPr lang="en-US" altLang="zh-CN" sz="1100" spc="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서버(DR:</a:t>
            </a:r>
            <a:r>
              <a:rPr lang="en-US" altLang="zh-CN" sz="1100" spc="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Disaster</a:t>
            </a:r>
            <a:r>
              <a:rPr lang="en-US" altLang="zh-CN" sz="1100" spc="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Recovery)</a:t>
            </a:r>
            <a:r>
              <a:rPr lang="en-US" altLang="zh-CN" sz="1100" spc="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등이</a:t>
            </a:r>
            <a:r>
              <a:rPr lang="en-US" altLang="zh-CN" sz="1100" spc="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추가되기도</a:t>
            </a:r>
            <a:r>
              <a:rPr lang="en-US" altLang="zh-CN" sz="1100" spc="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한다.</a:t>
            </a:r>
            <a:r>
              <a:rPr lang="en-US" altLang="zh-CN" sz="1100" spc="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대상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서버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환경이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추가되는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경우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ea typeface="Malgun Gothic"/>
              </a:rPr>
              <a:t>빌드,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배포작업도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별도로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작성되어야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한다.</a:t>
            </a:r>
          </a:p>
          <a:p>
            <a:pPr>
              <a:lnSpc>
                <a:spcPts val="630"/>
              </a:lnSpc>
            </a:pPr>
            <a:endParaRPr lang="en-US" dirty="0" smtClean="0"/>
          </a:p>
          <a:p>
            <a:pPr marL="0" indent="190497">
              <a:lnSpc>
                <a:spcPct val="100000"/>
              </a:lnSpc>
            </a:pP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(2)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리소스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유형별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대상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서버를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확인한다.</a:t>
            </a:r>
          </a:p>
          <a:p>
            <a:pPr hangingPunct="0" marL="380994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일반적으로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소스코드는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소스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형상관리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시스템을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통해서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형상을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관리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하고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배포하지만,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특수한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패키지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솔루션(solution)에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의해서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관리되는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리소스(예: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34" dirty="0">
                <a:solidFill>
                  <a:srgbClr val="000000"/>
                </a:solidFill>
                <a:latin typeface="Malgun Gothic"/>
                <a:ea typeface="Malgun Gothic"/>
              </a:rPr>
              <a:t>비즈니스</a:t>
            </a:r>
            <a:r>
              <a:rPr lang="en-US" altLang="zh-CN" sz="1100" spc="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20" dirty="0">
                <a:solidFill>
                  <a:srgbClr val="000000"/>
                </a:solidFill>
                <a:latin typeface="Malgun Gothic"/>
                <a:ea typeface="Malgun Gothic"/>
              </a:rPr>
              <a:t>Rule</a:t>
            </a:r>
            <a:r>
              <a:rPr lang="en-US" altLang="zh-CN" sz="1100" spc="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34" dirty="0">
                <a:solidFill>
                  <a:srgbClr val="000000"/>
                </a:solidFill>
                <a:latin typeface="Malgun Gothic"/>
                <a:ea typeface="Malgun Gothic"/>
              </a:rPr>
              <a:t>관리</a:t>
            </a:r>
            <a:r>
              <a:rPr lang="en-US" altLang="zh-CN" sz="1100" spc="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34" dirty="0">
                <a:solidFill>
                  <a:srgbClr val="000000"/>
                </a:solidFill>
                <a:latin typeface="Malgun Gothic"/>
                <a:ea typeface="Malgun Gothic"/>
              </a:rPr>
              <a:t>솔루션상의</a:t>
            </a:r>
            <a:r>
              <a:rPr lang="en-US" altLang="zh-CN" sz="1100" spc="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20" dirty="0">
                <a:solidFill>
                  <a:srgbClr val="000000"/>
                </a:solidFill>
                <a:latin typeface="Malgun Gothic"/>
                <a:ea typeface="Malgun Gothic"/>
              </a:rPr>
              <a:t>Rule</a:t>
            </a:r>
            <a:r>
              <a:rPr lang="en-US" altLang="zh-CN" sz="1100" spc="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40" dirty="0">
                <a:solidFill>
                  <a:srgbClr val="000000"/>
                </a:solidFill>
                <a:latin typeface="Malgun Gothic"/>
                <a:ea typeface="Malgun Gothic"/>
              </a:rPr>
              <a:t>변경</a:t>
            </a:r>
            <a:r>
              <a:rPr lang="en-US" altLang="zh-CN" sz="1100" spc="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30" dirty="0">
                <a:solidFill>
                  <a:srgbClr val="000000"/>
                </a:solidFill>
                <a:latin typeface="Malgun Gothic"/>
                <a:ea typeface="Malgun Gothic"/>
              </a:rPr>
              <a:t>사항,</a:t>
            </a:r>
            <a:r>
              <a:rPr lang="en-US" altLang="zh-CN" sz="1100" spc="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34" dirty="0">
                <a:solidFill>
                  <a:srgbClr val="000000"/>
                </a:solidFill>
                <a:latin typeface="Malgun Gothic"/>
                <a:ea typeface="Malgun Gothic"/>
              </a:rPr>
              <a:t>전문</a:t>
            </a:r>
            <a:r>
              <a:rPr lang="en-US" altLang="zh-CN" sz="1100" spc="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40" dirty="0">
                <a:solidFill>
                  <a:srgbClr val="000000"/>
                </a:solidFill>
                <a:latin typeface="Malgun Gothic"/>
                <a:ea typeface="Malgun Gothic"/>
              </a:rPr>
              <a:t>관리</a:t>
            </a:r>
            <a:r>
              <a:rPr lang="en-US" altLang="zh-CN" sz="1100" spc="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34" dirty="0">
                <a:solidFill>
                  <a:srgbClr val="000000"/>
                </a:solidFill>
                <a:latin typeface="Malgun Gothic"/>
                <a:ea typeface="Malgun Gothic"/>
              </a:rPr>
              <a:t>솔루션상의</a:t>
            </a:r>
            <a:r>
              <a:rPr lang="en-US" altLang="zh-CN" sz="1100" spc="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40" dirty="0">
                <a:solidFill>
                  <a:srgbClr val="000000"/>
                </a:solidFill>
                <a:latin typeface="Malgun Gothic"/>
                <a:ea typeface="Malgun Gothic"/>
              </a:rPr>
              <a:t>전문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XML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변경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사항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등)의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경우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별도의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대상으로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구분하여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관리되어야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한다.</a:t>
            </a:r>
          </a:p>
          <a:p>
            <a:pPr>
              <a:lnSpc>
                <a:spcPts val="630"/>
              </a:lnSpc>
            </a:pPr>
            <a:endParaRPr lang="en-US" dirty="0" smtClean="0"/>
          </a:p>
          <a:p>
            <a:pPr marL="0" indent="190497">
              <a:lnSpc>
                <a:spcPct val="100000"/>
              </a:lnSpc>
            </a:pP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(3)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b="1" dirty="0">
                <a:solidFill>
                  <a:srgbClr val="000000"/>
                </a:solidFill>
                <a:latin typeface="Malgun Gothic"/>
                <a:ea typeface="Malgun Gothic"/>
              </a:rPr>
              <a:t>분산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b="1" dirty="0">
                <a:solidFill>
                  <a:srgbClr val="000000"/>
                </a:solidFill>
                <a:latin typeface="Malgun Gothic"/>
                <a:ea typeface="Malgun Gothic"/>
              </a:rPr>
              <a:t>대상을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확인한다.</a:t>
            </a:r>
          </a:p>
          <a:p>
            <a:pPr hangingPunct="0" marL="380994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애플리케이션의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사용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특성을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파악하고,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특정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리소스(화면,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전문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등)를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여러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서버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에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동시에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일괄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배포해야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하는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요건이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있는지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확인한다.</a:t>
            </a:r>
          </a:p>
          <a:p>
            <a:pPr>
              <a:lnSpc>
                <a:spcPts val="630"/>
              </a:lnSpc>
            </a:pPr>
            <a:endParaRPr lang="en-US" dirty="0" smtClean="0"/>
          </a:p>
          <a:p>
            <a:pPr marL="0" indent="190497">
              <a:lnSpc>
                <a:spcPct val="100000"/>
              </a:lnSpc>
            </a:pP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(4)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통합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구성도를</a:t>
            </a: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작성한다.</a:t>
            </a:r>
          </a:p>
          <a:p>
            <a:pPr hangingPunct="0" marL="380994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애플리케이션의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특성,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프로젝트의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요건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및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인프라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구성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환경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확인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결과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정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리된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내역을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기반으로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구성도를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작성하고,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누락된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사항이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없는지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확인한다.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60"/>
              </a:lnSpc>
            </a:pPr>
            <a:endParaRPr lang="en-US" dirty="0" smtClean="0"/>
          </a:p>
          <a:p>
            <a:pPr marL="0" indent="381000">
              <a:lnSpc>
                <a:spcPct val="100000"/>
              </a:lnSpc>
            </a:pPr>
            <a:r>
              <a:rPr lang="en-US" altLang="zh-CN" sz="900" spc="-50" b="1" dirty="0">
                <a:solidFill>
                  <a:srgbClr val="000000"/>
                </a:solidFill>
                <a:latin typeface="Malgun Gothic"/>
                <a:ea typeface="Malgun Gothic"/>
              </a:rPr>
              <a:t>[</a:t>
            </a:r>
            <a:r>
              <a:rPr lang="en-US" altLang="zh-CN" sz="9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그림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69" b="1" dirty="0">
                <a:solidFill>
                  <a:srgbClr val="000000"/>
                </a:solidFill>
                <a:latin typeface="Malgun Gothic"/>
                <a:ea typeface="Malgun Gothic"/>
              </a:rPr>
              <a:t>1-6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ea typeface="Malgun Gothic"/>
              </a:rPr>
              <a:t>]</a:t>
            </a:r>
            <a:r>
              <a:rPr lang="en-US" altLang="zh-CN" sz="9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배포구성도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작성</a:t>
            </a:r>
            <a:r>
              <a:rPr lang="en-US" altLang="zh-CN" sz="9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45" b="1" dirty="0">
                <a:solidFill>
                  <a:srgbClr val="000000"/>
                </a:solidFill>
                <a:latin typeface="Malgun Gothic"/>
                <a:ea typeface="Malgun Gothic"/>
              </a:rPr>
              <a:t>(</a:t>
            </a:r>
            <a:r>
              <a:rPr lang="en-US" altLang="zh-CN" sz="9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예시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ea typeface="Malgun Gothic"/>
              </a:rPr>
              <a:t>)</a:t>
            </a:r>
          </a:p>
        </p:txBody>
      </p:sp>
      <p:sp>
        <p:nvSpPr>
          <p:cNvPr id="180" name="TextBox 180"/>
          <p:cNvSpPr txBox="1"/>
          <p:nvPr/>
        </p:nvSpPr>
        <p:spPr>
          <a:xfrm>
            <a:off x="899922" y="10069379"/>
            <a:ext cx="292920" cy="167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94" dirty="0">
                <a:solidFill>
                  <a:srgbClr val="000000"/>
                </a:solidFill>
                <a:latin typeface="Times New Roman"/>
                <a:ea typeface="Times New Roman"/>
              </a:rPr>
              <a:t>10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Box 181"/>
          <p:cNvSpPr txBox="1"/>
          <p:nvPr/>
        </p:nvSpPr>
        <p:spPr>
          <a:xfrm>
            <a:off x="1391411" y="1200222"/>
            <a:ext cx="5330632" cy="90367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배포를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위한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도구와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시스템을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선정하고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설치한다.</a:t>
            </a:r>
          </a:p>
          <a:p>
            <a:pPr>
              <a:lnSpc>
                <a:spcPts val="1155"/>
              </a:lnSpc>
            </a:pPr>
            <a:endParaRPr lang="en-US" dirty="0" smtClean="0"/>
          </a:p>
          <a:p>
            <a:pPr marL="0" indent="16761">
              <a:lnSpc>
                <a:spcPct val="100000"/>
              </a:lnSpc>
            </a:pP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1.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빌드,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배포를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위해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적합한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도구를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선정한다.</a:t>
            </a:r>
          </a:p>
          <a:p>
            <a:pPr hangingPunct="0" marL="207258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프로젝트의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빌드,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요건,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애플리케이션의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개발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특성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및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리소스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유형을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기반으로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적합한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ea typeface="Malgun Gothic"/>
              </a:rPr>
              <a:t>빌드,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도구를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ea typeface="Malgun Gothic"/>
              </a:rPr>
              <a:t>선정한다.</a:t>
            </a:r>
          </a:p>
          <a:p>
            <a:pPr>
              <a:lnSpc>
                <a:spcPts val="630"/>
              </a:lnSpc>
            </a:pPr>
            <a:endParaRPr lang="en-US" dirty="0" smtClean="0"/>
          </a:p>
          <a:p>
            <a:pPr marL="0" indent="207258">
              <a:lnSpc>
                <a:spcPct val="100000"/>
              </a:lnSpc>
            </a:pPr>
            <a:r>
              <a:rPr lang="en-US" altLang="zh-CN" sz="1100" spc="-45" b="1" dirty="0">
                <a:solidFill>
                  <a:srgbClr val="000000"/>
                </a:solidFill>
                <a:latin typeface="Malgun Gothic"/>
                <a:ea typeface="Malgun Gothic"/>
              </a:rPr>
              <a:t>(1)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소스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형상관리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도구를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선정한다.</a:t>
            </a:r>
          </a:p>
          <a:p>
            <a:pPr hangingPunct="0" marL="397755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소스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형상관리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도구는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빌드,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배포를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하기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위한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가장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중요한</a:t>
            </a:r>
            <a:r>
              <a:rPr lang="en-US" altLang="zh-CN" sz="1100" spc="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관리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도구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이다.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발주처에서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표준으로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정의하고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사용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가능하도록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제공하는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형상관리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도구가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있는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경우에는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해당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도구를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사용하면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된다.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일반적으로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개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발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기간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중에는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일시적인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사용과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비용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측면을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고려하여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오픈소스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기반의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형상관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리</a:t>
            </a:r>
            <a:r>
              <a:rPr lang="en-US" altLang="zh-CN" sz="1100" spc="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도구(예:</a:t>
            </a:r>
            <a:r>
              <a:rPr lang="en-US" altLang="zh-CN" sz="1100" spc="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Maven,</a:t>
            </a:r>
            <a:r>
              <a:rPr lang="en-US" altLang="zh-CN" sz="1100" spc="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CVS,</a:t>
            </a:r>
            <a:r>
              <a:rPr lang="en-US" altLang="zh-CN" sz="1100" spc="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Subversion</a:t>
            </a:r>
            <a:r>
              <a:rPr lang="en-US" altLang="zh-CN" sz="1100" spc="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등)를</a:t>
            </a:r>
            <a:r>
              <a:rPr lang="en-US" altLang="zh-CN" sz="1100" spc="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사용하고,</a:t>
            </a:r>
            <a:r>
              <a:rPr lang="en-US" altLang="zh-CN" sz="1100" spc="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이후</a:t>
            </a:r>
            <a:r>
              <a:rPr lang="en-US" altLang="zh-CN" sz="1100" spc="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운영환경에서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는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안정적인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운영을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위하여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상용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형상관리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도구를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도입하여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사용한다.</a:t>
            </a:r>
          </a:p>
          <a:p>
            <a:pPr>
              <a:lnSpc>
                <a:spcPts val="630"/>
              </a:lnSpc>
            </a:pPr>
            <a:endParaRPr lang="en-US" dirty="0" smtClean="0"/>
          </a:p>
          <a:p>
            <a:pPr marL="0" indent="207258">
              <a:lnSpc>
                <a:spcPct val="100000"/>
              </a:lnSpc>
            </a:pP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(2)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도구를</a:t>
            </a:r>
            <a:r>
              <a:rPr lang="en-US" altLang="zh-CN" sz="11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선정한다.</a:t>
            </a:r>
          </a:p>
          <a:p>
            <a:pPr>
              <a:lnSpc>
                <a:spcPts val="440"/>
              </a:lnSpc>
            </a:pPr>
            <a:endParaRPr lang="en-US" dirty="0" smtClean="0"/>
          </a:p>
          <a:p>
            <a:pPr hangingPunct="0" marL="397755">
              <a:lnSpc>
                <a:spcPct val="150000"/>
              </a:lnSpc>
            </a:pP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ea typeface="Malgun Gothic"/>
              </a:rPr>
              <a:t>빌드,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스크립트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작성을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위한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도구를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선정한다.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도구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는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일반적으로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도입된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개발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도구상에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임베디드되어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제공되는데,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프로젝트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차원의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전체적인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통합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수행을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위해서는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별도의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도구를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사용해야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한다.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개발언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어,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개발도구별로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표준적으로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사용하는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도구가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정의되어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ea typeface="Malgun Gothic"/>
              </a:rPr>
              <a:t>있으며,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해당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기준에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맞추어서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도구를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선정한다(예: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Java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Eclipse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개발환경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Ant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도구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내장).</a:t>
            </a:r>
          </a:p>
          <a:p>
            <a:pPr>
              <a:lnSpc>
                <a:spcPts val="630"/>
              </a:lnSpc>
            </a:pPr>
            <a:endParaRPr lang="en-US" dirty="0" smtClean="0"/>
          </a:p>
          <a:p>
            <a:pPr marL="0" indent="207258">
              <a:lnSpc>
                <a:spcPct val="100000"/>
              </a:lnSpc>
            </a:pPr>
            <a:r>
              <a:rPr lang="en-US" altLang="zh-CN" sz="1100" spc="-44" b="1" dirty="0">
                <a:solidFill>
                  <a:srgbClr val="000000"/>
                </a:solidFill>
                <a:latin typeface="Malgun Gothic"/>
                <a:ea typeface="Malgun Gothic"/>
              </a:rPr>
              <a:t>(3)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스케줄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관리도구를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선정한다.</a:t>
            </a:r>
          </a:p>
          <a:p>
            <a:pPr>
              <a:lnSpc>
                <a:spcPts val="434"/>
              </a:lnSpc>
            </a:pPr>
            <a:endParaRPr lang="en-US" dirty="0" smtClean="0"/>
          </a:p>
          <a:p>
            <a:pPr hangingPunct="0" marL="397755">
              <a:lnSpc>
                <a:spcPct val="150000"/>
              </a:lnSpc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지속적인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통합,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환경을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구성이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필요한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경우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스케줄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도구를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사용한다.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스케줄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도구도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도구에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맞추어서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표준적으로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사용되는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도구가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있으며,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해당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도구를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선정한다.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상용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형상관리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도구의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경우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내부에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스케줄</a:t>
            </a:r>
            <a:r>
              <a:rPr lang="en-US" altLang="zh-CN" sz="1100" spc="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기능을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내장하고</a:t>
            </a:r>
            <a:r>
              <a:rPr lang="en-US" altLang="zh-CN" sz="1100" spc="12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있다.</a:t>
            </a:r>
          </a:p>
          <a:p>
            <a:pPr>
              <a:lnSpc>
                <a:spcPts val="630"/>
              </a:lnSpc>
            </a:pPr>
            <a:endParaRPr lang="en-US" dirty="0" smtClean="0"/>
          </a:p>
          <a:p>
            <a:pPr marL="0" indent="207258">
              <a:lnSpc>
                <a:spcPct val="100000"/>
              </a:lnSpc>
            </a:pPr>
            <a:r>
              <a:rPr lang="en-US" altLang="zh-CN" sz="1100" spc="-45" b="1" dirty="0">
                <a:solidFill>
                  <a:srgbClr val="000000"/>
                </a:solidFill>
                <a:latin typeface="Malgun Gothic"/>
                <a:ea typeface="Malgun Gothic"/>
              </a:rPr>
              <a:t>(4)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도구를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선정한다.</a:t>
            </a:r>
          </a:p>
          <a:p>
            <a:pPr>
              <a:lnSpc>
                <a:spcPts val="440"/>
              </a:lnSpc>
            </a:pPr>
            <a:endParaRPr lang="en-US" dirty="0" smtClean="0"/>
          </a:p>
          <a:p>
            <a:pPr hangingPunct="0" marL="397755">
              <a:lnSpc>
                <a:spcPct val="150000"/>
              </a:lnSpc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통합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빌드,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과정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중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자동화된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수행이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필요한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경우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도구를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선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정한다.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도구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선정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시에는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해당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도구가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사용하는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도구,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형상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관리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도구와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연계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가능한지,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호환성을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제공하는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버전인지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확인한다.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도구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는</a:t>
            </a:r>
            <a:r>
              <a:rPr lang="en-US" altLang="zh-CN" sz="1100" spc="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대상별로(화면</a:t>
            </a:r>
            <a:r>
              <a:rPr lang="en-US" altLang="zh-CN" sz="1100" spc="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모듈,</a:t>
            </a:r>
            <a:r>
              <a:rPr lang="en-US" altLang="zh-CN" sz="1100" spc="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서버</a:t>
            </a:r>
            <a:r>
              <a:rPr lang="en-US" altLang="zh-CN" sz="1100" spc="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모듈,</a:t>
            </a:r>
            <a:r>
              <a:rPr lang="en-US" altLang="zh-CN" sz="1100" spc="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DB</a:t>
            </a:r>
            <a:r>
              <a:rPr lang="en-US" altLang="zh-CN" sz="1100" spc="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처리</a:t>
            </a:r>
            <a:r>
              <a:rPr lang="en-US" altLang="zh-CN" sz="1100" spc="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모듈,</a:t>
            </a:r>
            <a:r>
              <a:rPr lang="en-US" altLang="zh-CN" sz="1100" spc="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인터페이스</a:t>
            </a:r>
            <a:r>
              <a:rPr lang="en-US" altLang="zh-CN" sz="1100" spc="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모듈</a:t>
            </a:r>
            <a:r>
              <a:rPr lang="en-US" altLang="zh-CN" sz="1100" spc="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등)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여러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유형이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존재하며,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반영하고자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하는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범위에서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선정한다.</a:t>
            </a:r>
          </a:p>
          <a:p>
            <a:pPr>
              <a:lnSpc>
                <a:spcPts val="630"/>
              </a:lnSpc>
            </a:pPr>
            <a:endParaRPr lang="en-US" dirty="0" smtClean="0"/>
          </a:p>
          <a:p>
            <a:pPr marL="0" indent="207258">
              <a:lnSpc>
                <a:spcPct val="100000"/>
              </a:lnSpc>
            </a:pP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(5)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b="1" dirty="0">
                <a:solidFill>
                  <a:srgbClr val="000000"/>
                </a:solidFill>
                <a:latin typeface="Malgun Gothic"/>
                <a:ea typeface="Malgun Gothic"/>
              </a:rPr>
              <a:t>검토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대상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b="1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인스펙션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도구를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파악한다.</a:t>
            </a:r>
          </a:p>
          <a:p>
            <a:pPr>
              <a:lnSpc>
                <a:spcPts val="440"/>
              </a:lnSpc>
            </a:pPr>
            <a:endParaRPr lang="en-US" dirty="0" smtClean="0"/>
          </a:p>
          <a:p>
            <a:pPr hangingPunct="0" marL="397755">
              <a:lnSpc>
                <a:spcPct val="150000"/>
              </a:lnSpc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프로젝트에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적용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가능한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인스펙션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도구를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조사한다.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발주사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또는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운영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중인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시스템에서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사용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중인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인스펙션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도구가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있거나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RFP(Request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fo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r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Proposal)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상에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명시된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도구가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있다면,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해당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도구를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우선적으로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사용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가능한지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확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인한다.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75"/>
              </a:lnSpc>
            </a:pPr>
            <a:endParaRPr lang="en-US" dirty="0" smtClean="0"/>
          </a:p>
          <a:p>
            <a:pPr marL="0" indent="5103113">
              <a:lnSpc>
                <a:spcPct val="100000"/>
              </a:lnSpc>
            </a:pPr>
            <a:r>
              <a:rPr lang="en-US" altLang="zh-CN" sz="1100" spc="94" dirty="0">
                <a:solidFill>
                  <a:srgbClr val="000000"/>
                </a:solidFill>
                <a:latin typeface="Times New Roman"/>
                <a:ea typeface="Times New Roman"/>
              </a:rPr>
              <a:t>11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Picture 183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460" y="3985260"/>
            <a:ext cx="4892040" cy="2560320"/>
          </a:xfrm>
          <a:prstGeom prst="rect">
            <a:avLst/>
          </a:prstGeom>
        </p:spPr>
      </p:pic>
      <p:sp>
        <p:nvSpPr>
          <p:cNvPr id="183" name="TextBox 183"/>
          <p:cNvSpPr txBox="1"/>
          <p:nvPr/>
        </p:nvSpPr>
        <p:spPr>
          <a:xfrm>
            <a:off x="1408178" y="1111068"/>
            <a:ext cx="5313569" cy="8045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90497">
              <a:lnSpc>
                <a:spcPct val="100000"/>
              </a:lnSpc>
            </a:pPr>
            <a:r>
              <a:rPr lang="en-US" altLang="zh-CN" sz="1100" spc="-45" b="1" dirty="0">
                <a:solidFill>
                  <a:srgbClr val="000000"/>
                </a:solidFill>
                <a:latin typeface="Malgun Gothic"/>
                <a:ea typeface="Malgun Gothic"/>
              </a:rPr>
              <a:t>(6)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개발에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적합한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인스펙션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도구를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선정한다.</a:t>
            </a:r>
          </a:p>
          <a:p>
            <a:pPr>
              <a:lnSpc>
                <a:spcPts val="440"/>
              </a:lnSpc>
            </a:pPr>
            <a:endParaRPr lang="en-US" dirty="0" smtClean="0"/>
          </a:p>
          <a:p>
            <a:pPr hangingPunct="0" marL="380994">
              <a:lnSpc>
                <a:spcPct val="150000"/>
              </a:lnSpc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프로젝트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상황에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맞는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인스펙션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도구를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선정한다.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오픈소스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기반의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도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구를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사용하고자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하는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경우에는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해당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도구의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기술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지원이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가능한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인력의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존재</a:t>
            </a:r>
            <a:r>
              <a:rPr lang="en-US" altLang="zh-CN" sz="1100" spc="-10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여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부를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판단해야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한다.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상용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제품을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도입하는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경우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프로젝트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기간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중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적절한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지원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이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가능하도록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기술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지원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사항을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포함하여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선정한다.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804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2.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빌드·배포환경을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정의하고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선정된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도구를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설치한다.</a:t>
            </a:r>
          </a:p>
          <a:p>
            <a:pPr>
              <a:lnSpc>
                <a:spcPts val="955"/>
              </a:lnSpc>
            </a:pPr>
            <a:endParaRPr lang="en-US" dirty="0" smtClean="0"/>
          </a:p>
          <a:p>
            <a:pPr marL="0" indent="190497">
              <a:lnSpc>
                <a:spcPct val="100000"/>
              </a:lnSpc>
            </a:pPr>
            <a:r>
              <a:rPr lang="en-US" altLang="zh-CN" sz="1100" spc="-45" b="1" dirty="0">
                <a:solidFill>
                  <a:srgbClr val="000000"/>
                </a:solidFill>
                <a:latin typeface="Malgun Gothic"/>
                <a:ea typeface="Malgun Gothic"/>
              </a:rPr>
              <a:t>(1)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빌드·배포환경을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정의한다.</a:t>
            </a:r>
          </a:p>
          <a:p>
            <a:pPr hangingPunct="0" marL="380994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프로젝트의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요건,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인프라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환경,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선정된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빌드·배포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도구를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바탕으로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빌드·배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포환경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구성을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ea typeface="Malgun Gothic"/>
              </a:rPr>
              <a:t>정의한다.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기정의된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프로젝트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개발환경과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연계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ea typeface="Malgun Gothic"/>
              </a:rPr>
              <a:t>방식,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ea typeface="Malgun Gothic"/>
              </a:rPr>
              <a:t>빌드·배포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도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구의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역할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및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빌드,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배포작업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참여자를</a:t>
            </a:r>
            <a:r>
              <a:rPr lang="en-US" altLang="zh-CN" sz="1100" spc="-11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정의한다.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30"/>
              </a:lnSpc>
            </a:pPr>
            <a:endParaRPr lang="en-US" dirty="0" smtClean="0"/>
          </a:p>
          <a:p>
            <a:pPr marL="0" indent="380997">
              <a:lnSpc>
                <a:spcPct val="100000"/>
              </a:lnSpc>
            </a:pP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ea typeface="Malgun Gothic"/>
              </a:rPr>
              <a:t>[</a:t>
            </a:r>
            <a:r>
              <a:rPr lang="en-US" altLang="zh-CN" sz="9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그림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69" b="1" dirty="0">
                <a:solidFill>
                  <a:srgbClr val="000000"/>
                </a:solidFill>
                <a:latin typeface="Malgun Gothic"/>
                <a:ea typeface="Malgun Gothic"/>
              </a:rPr>
              <a:t>1-7</a:t>
            </a:r>
            <a:r>
              <a:rPr lang="en-US" altLang="zh-CN" sz="900" spc="-50" b="1" dirty="0">
                <a:solidFill>
                  <a:srgbClr val="000000"/>
                </a:solidFill>
                <a:latin typeface="Malgun Gothic"/>
                <a:ea typeface="Malgun Gothic"/>
              </a:rPr>
              <a:t>]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배포환경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구성</a:t>
            </a:r>
            <a:r>
              <a:rPr lang="en-US" altLang="zh-CN" sz="9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50" b="1" dirty="0">
                <a:solidFill>
                  <a:srgbClr val="000000"/>
                </a:solidFill>
                <a:latin typeface="Malgun Gothic"/>
                <a:ea typeface="Malgun Gothic"/>
              </a:rPr>
              <a:t>(</a:t>
            </a:r>
            <a:r>
              <a:rPr lang="en-US" altLang="zh-CN" sz="9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예시</a:t>
            </a:r>
            <a:r>
              <a:rPr lang="en-US" altLang="zh-CN" sz="900" spc="-50" b="1" dirty="0">
                <a:solidFill>
                  <a:srgbClr val="000000"/>
                </a:solidFill>
                <a:latin typeface="Malgun Gothic"/>
                <a:ea typeface="Malgun Gothic"/>
              </a:rPr>
              <a:t>)</a:t>
            </a:r>
          </a:p>
          <a:p>
            <a:pPr>
              <a:lnSpc>
                <a:spcPts val="989"/>
              </a:lnSpc>
            </a:pPr>
            <a:endParaRPr lang="en-US" dirty="0" smtClean="0"/>
          </a:p>
          <a:p>
            <a:pPr marL="0" indent="190497">
              <a:lnSpc>
                <a:spcPct val="100000"/>
              </a:lnSpc>
            </a:pPr>
            <a:r>
              <a:rPr lang="en-US" altLang="zh-CN" sz="1100" spc="-44" b="1" dirty="0">
                <a:solidFill>
                  <a:srgbClr val="000000"/>
                </a:solidFill>
                <a:latin typeface="Malgun Gothic"/>
                <a:ea typeface="Malgun Gothic"/>
              </a:rPr>
              <a:t>(2)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선정된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b="1" dirty="0">
                <a:solidFill>
                  <a:srgbClr val="000000"/>
                </a:solidFill>
                <a:latin typeface="Malgun Gothic"/>
                <a:ea typeface="Malgun Gothic"/>
              </a:rPr>
              <a:t>빌드·배포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도구를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설치한다(서버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b="1" dirty="0">
                <a:solidFill>
                  <a:srgbClr val="000000"/>
                </a:solidFill>
                <a:latin typeface="Malgun Gothic"/>
                <a:ea typeface="Malgun Gothic"/>
              </a:rPr>
              <a:t>단).</a:t>
            </a:r>
          </a:p>
          <a:p>
            <a:pPr hangingPunct="0" marL="380994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빌드·배포</a:t>
            </a:r>
            <a:r>
              <a:rPr lang="en-US" altLang="zh-CN" sz="1100" spc="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서버로</a:t>
            </a:r>
            <a:r>
              <a:rPr lang="en-US" altLang="zh-CN" sz="1100" spc="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정의된</a:t>
            </a:r>
            <a:r>
              <a:rPr lang="en-US" altLang="zh-CN" sz="1100" spc="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서버에</a:t>
            </a:r>
            <a:r>
              <a:rPr lang="en-US" altLang="zh-CN" sz="1100" spc="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선정된</a:t>
            </a:r>
            <a:r>
              <a:rPr lang="en-US" altLang="zh-CN" sz="1100" spc="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빌드·배포</a:t>
            </a:r>
            <a:r>
              <a:rPr lang="en-US" altLang="zh-CN" sz="1100" spc="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도구를</a:t>
            </a:r>
            <a:r>
              <a:rPr lang="en-US" altLang="zh-CN" sz="1100" spc="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설치하고,</a:t>
            </a:r>
            <a:r>
              <a:rPr lang="en-US" altLang="zh-CN" sz="1100" spc="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연결</a:t>
            </a:r>
            <a:r>
              <a:rPr lang="en-US" altLang="zh-CN" sz="1100" spc="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URL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을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통해서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정상적으로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동작하는지를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확인한다.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스케줄러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도구의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경우,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별도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웹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서버를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기동시켜야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하는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경우가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있으므로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웹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서버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기동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후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관리자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접근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가능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여부를</a:t>
            </a:r>
            <a:r>
              <a:rPr lang="en-US" altLang="zh-CN" sz="1100" spc="11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확인한다.</a:t>
            </a:r>
          </a:p>
          <a:p>
            <a:pPr>
              <a:lnSpc>
                <a:spcPts val="630"/>
              </a:lnSpc>
            </a:pPr>
            <a:endParaRPr lang="en-US" dirty="0" smtClean="0"/>
          </a:p>
          <a:p>
            <a:pPr marL="0" indent="190497">
              <a:lnSpc>
                <a:spcPct val="100000"/>
              </a:lnSpc>
            </a:pPr>
            <a:r>
              <a:rPr lang="en-US" altLang="zh-CN" sz="1100" spc="-50" b="1" dirty="0">
                <a:solidFill>
                  <a:srgbClr val="000000"/>
                </a:solidFill>
                <a:latin typeface="Malgun Gothic"/>
                <a:ea typeface="Malgun Gothic"/>
              </a:rPr>
              <a:t>(3)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선정된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빌드·배포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도구를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설치한다(클라이언트</a:t>
            </a:r>
            <a:r>
              <a:rPr lang="en-US" altLang="zh-CN" sz="11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단)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ea typeface="Malgun Gothic"/>
              </a:rPr>
              <a:t>.</a:t>
            </a:r>
          </a:p>
          <a:p>
            <a:pPr hangingPunct="0" marL="380994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개발자의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개발환경에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배포되어야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하는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Agent,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플러그인이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있는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경우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해당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도구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를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배포하고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모든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개발자가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설치하도록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한다.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설치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시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발생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가능한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주요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오류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사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항은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조치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ea typeface="Malgun Gothic"/>
              </a:rPr>
              <a:t>가능한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가이드를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작성하여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제공한다.</a:t>
            </a:r>
          </a:p>
        </p:txBody>
      </p:sp>
      <p:sp>
        <p:nvSpPr>
          <p:cNvPr id="184" name="TextBox 184"/>
          <p:cNvSpPr txBox="1"/>
          <p:nvPr/>
        </p:nvSpPr>
        <p:spPr>
          <a:xfrm>
            <a:off x="899922" y="10069379"/>
            <a:ext cx="292920" cy="167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94" dirty="0">
                <a:solidFill>
                  <a:srgbClr val="000000"/>
                </a:solidFill>
                <a:latin typeface="Times New Roman"/>
                <a:ea typeface="Times New Roman"/>
              </a:rPr>
              <a:t>12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Freeform 185"> 
				</p:cNvPr>
          <p:cNvSpPr/>
          <p:nvPr/>
        </p:nvSpPr>
        <p:spPr>
          <a:xfrm>
            <a:off x="1580261" y="2570860"/>
            <a:ext cx="4947539" cy="19938"/>
          </a:xfrm>
          <a:custGeom>
            <a:avLst/>
            <a:gdLst>
              <a:gd name="connsiteX0" fmla="*/ 16128 w 4947539"/>
              <a:gd name="connsiteY0" fmla="*/ 10032 h 19938"/>
              <a:gd name="connsiteX1" fmla="*/ 4949317 w 4947539"/>
              <a:gd name="connsiteY1" fmla="*/ 10032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47539" h="19938">
                <a:moveTo>
                  <a:pt x="16128" y="10032"/>
                </a:moveTo>
                <a:lnTo>
                  <a:pt x="4949317" y="10032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Freeform 186"> 
				</p:cNvPr>
          <p:cNvSpPr/>
          <p:nvPr/>
        </p:nvSpPr>
        <p:spPr>
          <a:xfrm>
            <a:off x="1580261" y="2786760"/>
            <a:ext cx="4947539" cy="19938"/>
          </a:xfrm>
          <a:custGeom>
            <a:avLst/>
            <a:gdLst>
              <a:gd name="connsiteX0" fmla="*/ 16128 w 4947539"/>
              <a:gd name="connsiteY0" fmla="*/ 7492 h 19938"/>
              <a:gd name="connsiteX1" fmla="*/ 4954651 w 4947539"/>
              <a:gd name="connsiteY1" fmla="*/ 7492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47539" h="19938">
                <a:moveTo>
                  <a:pt x="16128" y="7492"/>
                </a:moveTo>
                <a:lnTo>
                  <a:pt x="4954651" y="7492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Freeform 187"> 
				</p:cNvPr>
          <p:cNvSpPr/>
          <p:nvPr/>
        </p:nvSpPr>
        <p:spPr>
          <a:xfrm>
            <a:off x="1580261" y="4488560"/>
            <a:ext cx="4947539" cy="19938"/>
          </a:xfrm>
          <a:custGeom>
            <a:avLst/>
            <a:gdLst>
              <a:gd name="connsiteX0" fmla="*/ 11557 w 4947539"/>
              <a:gd name="connsiteY0" fmla="*/ 8763 h 19938"/>
              <a:gd name="connsiteX1" fmla="*/ 4954651 w 4947539"/>
              <a:gd name="connsiteY1" fmla="*/ 8763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47539" h="19938">
                <a:moveTo>
                  <a:pt x="11557" y="8763"/>
                </a:moveTo>
                <a:lnTo>
                  <a:pt x="4954651" y="8763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Freeform 188"> 
				</p:cNvPr>
          <p:cNvSpPr/>
          <p:nvPr/>
        </p:nvSpPr>
        <p:spPr>
          <a:xfrm>
            <a:off x="1580261" y="2570860"/>
            <a:ext cx="4947539" cy="19938"/>
          </a:xfrm>
          <a:custGeom>
            <a:avLst/>
            <a:gdLst>
              <a:gd name="connsiteX0" fmla="*/ 16128 w 4947539"/>
              <a:gd name="connsiteY0" fmla="*/ 10032 h 19938"/>
              <a:gd name="connsiteX1" fmla="*/ 4949317 w 4947539"/>
              <a:gd name="connsiteY1" fmla="*/ 10032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47539" h="19938">
                <a:moveTo>
                  <a:pt x="16128" y="10032"/>
                </a:moveTo>
                <a:lnTo>
                  <a:pt x="4949317" y="10032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0" name="Picture 190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960" y="5783580"/>
            <a:ext cx="5036820" cy="2781300"/>
          </a:xfrm>
          <a:prstGeom prst="rect">
            <a:avLst/>
          </a:prstGeom>
        </p:spPr>
      </p:pic>
      <p:sp>
        <p:nvSpPr>
          <p:cNvPr id="190" name="TextBox 190"/>
          <p:cNvSpPr txBox="1"/>
          <p:nvPr/>
        </p:nvSpPr>
        <p:spPr>
          <a:xfrm>
            <a:off x="1391411" y="1200222"/>
            <a:ext cx="5329588" cy="128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개발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기간(개발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프로젝트)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중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적용할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절차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및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역할을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정의한다.</a:t>
            </a:r>
          </a:p>
          <a:p>
            <a:pPr>
              <a:lnSpc>
                <a:spcPts val="1155"/>
              </a:lnSpc>
            </a:pPr>
            <a:endParaRPr lang="en-US" dirty="0" smtClean="0"/>
          </a:p>
          <a:p>
            <a:pPr marL="0" indent="16761">
              <a:lnSpc>
                <a:spcPct val="100000"/>
              </a:lnSpc>
            </a:pP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ea typeface="Malgun Gothic"/>
              </a:rPr>
              <a:t>1.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개발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기간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중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사용할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유형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및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기준을</a:t>
            </a: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정의한다.</a:t>
            </a:r>
          </a:p>
          <a:p>
            <a:pPr hangingPunct="0" marL="207258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개발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중에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프로젝트에서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사용할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유형을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정의하고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유형별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관리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기준,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수행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절차를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정의한다.</a:t>
            </a:r>
          </a:p>
          <a:p>
            <a:pPr>
              <a:lnSpc>
                <a:spcPts val="985"/>
              </a:lnSpc>
            </a:pPr>
            <a:endParaRPr lang="en-US" dirty="0" smtClean="0"/>
          </a:p>
          <a:p>
            <a:pPr marL="0" indent="207264">
              <a:lnSpc>
                <a:spcPct val="100000"/>
              </a:lnSpc>
            </a:pPr>
            <a:r>
              <a:rPr lang="en-US" altLang="zh-CN" sz="9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&lt;표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80" b="1" dirty="0">
                <a:solidFill>
                  <a:srgbClr val="000000"/>
                </a:solidFill>
                <a:latin typeface="Malgun Gothic"/>
                <a:ea typeface="Malgun Gothic"/>
              </a:rPr>
              <a:t>1-2&gt;</a:t>
            </a:r>
            <a:r>
              <a:rPr lang="en-US" altLang="zh-CN" sz="9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35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9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9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35" b="1" dirty="0">
                <a:solidFill>
                  <a:srgbClr val="000000"/>
                </a:solidFill>
                <a:latin typeface="Malgun Gothic"/>
                <a:ea typeface="Malgun Gothic"/>
              </a:rPr>
              <a:t>유형</a:t>
            </a:r>
            <a:r>
              <a:rPr lang="en-US" altLang="zh-CN" sz="9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35" b="1" dirty="0">
                <a:solidFill>
                  <a:srgbClr val="000000"/>
                </a:solidFill>
                <a:latin typeface="Malgun Gothic"/>
                <a:ea typeface="Malgun Gothic"/>
              </a:rPr>
              <a:t>사례</a:t>
            </a:r>
          </a:p>
        </p:txBody>
      </p:sp>
      <p:sp>
        <p:nvSpPr>
          <p:cNvPr id="191" name="TextBox 191"/>
          <p:cNvSpPr txBox="1"/>
          <p:nvPr/>
        </p:nvSpPr>
        <p:spPr>
          <a:xfrm>
            <a:off x="1661922" y="2617389"/>
            <a:ext cx="2915948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749818" algn="l"/>
                <a:tab pos="2318025" algn="l"/>
              </a:tabLst>
            </a:pP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구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분	</a:t>
            </a:r>
            <a:r>
              <a:rPr lang="en-US" altLang="zh-CN" sz="1000" spc="-145" b="1" dirty="0">
                <a:solidFill>
                  <a:srgbClr val="000000"/>
                </a:solidFill>
                <a:latin typeface="Malgun Gothic"/>
                <a:ea typeface="Malgun Gothic"/>
              </a:rPr>
              <a:t>적용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상황	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수행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절차</a:t>
            </a:r>
          </a:p>
        </p:txBody>
      </p:sp>
      <p:sp>
        <p:nvSpPr>
          <p:cNvPr id="192" name="TextBox 192"/>
          <p:cNvSpPr txBox="1"/>
          <p:nvPr/>
        </p:nvSpPr>
        <p:spPr>
          <a:xfrm>
            <a:off x="1661922" y="2954956"/>
            <a:ext cx="483622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긴급</a:t>
            </a:r>
            <a:r>
              <a:rPr lang="en-US" altLang="zh-CN" sz="1000" spc="6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적용</a:t>
            </a:r>
          </a:p>
        </p:txBody>
      </p:sp>
      <p:sp>
        <p:nvSpPr>
          <p:cNvPr id="193" name="TextBox 193"/>
          <p:cNvSpPr txBox="1"/>
          <p:nvPr/>
        </p:nvSpPr>
        <p:spPr>
          <a:xfrm>
            <a:off x="2411728" y="2954956"/>
            <a:ext cx="1006374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35" b="1" dirty="0">
                <a:solidFill>
                  <a:srgbClr val="000000"/>
                </a:solidFill>
                <a:latin typeface="Malgun Gothic"/>
                <a:ea typeface="Malgun Gothic"/>
              </a:rPr>
              <a:t>장애나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오류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5" b="1" dirty="0">
                <a:solidFill>
                  <a:srgbClr val="000000"/>
                </a:solidFill>
                <a:latin typeface="Malgun Gothic"/>
                <a:ea typeface="Malgun Gothic"/>
              </a:rPr>
              <a:t>발생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시</a:t>
            </a:r>
          </a:p>
        </p:txBody>
      </p:sp>
      <p:sp>
        <p:nvSpPr>
          <p:cNvPr id="194" name="TextBox 194"/>
          <p:cNvSpPr txBox="1"/>
          <p:nvPr/>
        </p:nvSpPr>
        <p:spPr>
          <a:xfrm>
            <a:off x="3979922" y="2840657"/>
            <a:ext cx="2540740" cy="380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24583"/>
              </a:lnSpc>
            </a:pPr>
            <a:r>
              <a:rPr lang="en-US" altLang="zh-CN" sz="10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개발자가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직접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즉시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또는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5" b="1" dirty="0">
                <a:solidFill>
                  <a:srgbClr val="000000"/>
                </a:solidFill>
                <a:latin typeface="Malgun Gothic"/>
                <a:ea typeface="Malgun Gothic"/>
              </a:rPr>
              <a:t>관리자,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0" b="1" dirty="0">
                <a:solidFill>
                  <a:srgbClr val="000000"/>
                </a:solidFill>
                <a:latin typeface="Malgun Gothic"/>
                <a:ea typeface="Malgun Gothic"/>
              </a:rPr>
              <a:t>PL의</a:t>
            </a:r>
            <a:r>
              <a:rPr lang="en-US" altLang="zh-CN" sz="10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최소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한의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확인만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45" b="1" dirty="0">
                <a:solidFill>
                  <a:srgbClr val="000000"/>
                </a:solidFill>
                <a:latin typeface="Malgun Gothic"/>
                <a:ea typeface="Malgun Gothic"/>
              </a:rPr>
              <a:t>수행</a:t>
            </a:r>
          </a:p>
        </p:txBody>
      </p:sp>
      <p:sp>
        <p:nvSpPr>
          <p:cNvPr id="195" name="TextBox 195"/>
          <p:cNvSpPr txBox="1"/>
          <p:nvPr/>
        </p:nvSpPr>
        <p:spPr>
          <a:xfrm>
            <a:off x="1661921" y="3415959"/>
            <a:ext cx="483622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일반</a:t>
            </a:r>
            <a:r>
              <a:rPr lang="en-US" altLang="zh-CN" sz="1000" spc="6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적용</a:t>
            </a:r>
          </a:p>
        </p:txBody>
      </p:sp>
      <p:sp>
        <p:nvSpPr>
          <p:cNvPr id="196" name="TextBox 196"/>
          <p:cNvSpPr txBox="1"/>
          <p:nvPr/>
        </p:nvSpPr>
        <p:spPr>
          <a:xfrm>
            <a:off x="2411727" y="3301659"/>
            <a:ext cx="1498340" cy="380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24583"/>
              </a:lnSpc>
            </a:pP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개발,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수정된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프로그램에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9" b="1" dirty="0">
                <a:solidFill>
                  <a:srgbClr val="000000"/>
                </a:solidFill>
                <a:latin typeface="Malgun Gothic"/>
                <a:ea typeface="Malgun Gothic"/>
              </a:rPr>
              <a:t>대한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85" b="1" dirty="0">
                <a:solidFill>
                  <a:srgbClr val="000000"/>
                </a:solidFill>
                <a:latin typeface="Malgun Gothic"/>
                <a:ea typeface="Malgun Gothic"/>
              </a:rPr>
              <a:t>일반적인</a:t>
            </a:r>
            <a:r>
              <a:rPr lang="en-US" altLang="zh-CN" sz="1000" spc="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89" b="1" dirty="0">
                <a:solidFill>
                  <a:srgbClr val="000000"/>
                </a:solidFill>
                <a:latin typeface="Malgun Gothic"/>
                <a:ea typeface="Malgun Gothic"/>
              </a:rPr>
              <a:t>적용</a:t>
            </a:r>
          </a:p>
        </p:txBody>
      </p:sp>
      <p:sp>
        <p:nvSpPr>
          <p:cNvPr id="197" name="TextBox 197"/>
          <p:cNvSpPr txBox="1"/>
          <p:nvPr/>
        </p:nvSpPr>
        <p:spPr>
          <a:xfrm>
            <a:off x="3979922" y="3301659"/>
            <a:ext cx="2541516" cy="380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24583"/>
              </a:lnSpc>
            </a:pPr>
            <a:r>
              <a:rPr lang="en-US" altLang="zh-CN" sz="1000" spc="-94" b="1" dirty="0">
                <a:solidFill>
                  <a:srgbClr val="000000"/>
                </a:solidFill>
                <a:latin typeface="Malgun Gothic"/>
                <a:ea typeface="Malgun Gothic"/>
              </a:rPr>
              <a:t>관리자,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9" b="1" dirty="0">
                <a:solidFill>
                  <a:srgbClr val="000000"/>
                </a:solidFill>
                <a:latin typeface="Malgun Gothic"/>
                <a:ea typeface="Malgun Gothic"/>
              </a:rPr>
              <a:t>PL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확인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및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배포관리자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4" b="1" dirty="0">
                <a:solidFill>
                  <a:srgbClr val="000000"/>
                </a:solidFill>
                <a:latin typeface="Malgun Gothic"/>
                <a:ea typeface="Malgun Gothic"/>
              </a:rPr>
              <a:t>확인,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0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수행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84" b="1" dirty="0">
                <a:solidFill>
                  <a:srgbClr val="000000"/>
                </a:solidFill>
                <a:latin typeface="Malgun Gothic"/>
                <a:ea typeface="Malgun Gothic"/>
              </a:rPr>
              <a:t>결과물</a:t>
            </a:r>
            <a:r>
              <a:rPr lang="en-US" altLang="zh-CN" sz="1000" spc="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확인</a:t>
            </a:r>
          </a:p>
        </p:txBody>
      </p:sp>
      <p:sp>
        <p:nvSpPr>
          <p:cNvPr id="198" name="TextBox 198"/>
          <p:cNvSpPr txBox="1"/>
          <p:nvPr/>
        </p:nvSpPr>
        <p:spPr>
          <a:xfrm>
            <a:off x="1661921" y="4036984"/>
            <a:ext cx="483622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통합</a:t>
            </a:r>
            <a:r>
              <a:rPr lang="en-US" altLang="zh-CN" sz="1000" spc="6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</a:p>
        </p:txBody>
      </p:sp>
      <p:sp>
        <p:nvSpPr>
          <p:cNvPr id="199" name="TextBox 199"/>
          <p:cNvSpPr txBox="1"/>
          <p:nvPr/>
        </p:nvSpPr>
        <p:spPr>
          <a:xfrm>
            <a:off x="2411727" y="3828058"/>
            <a:ext cx="1498328" cy="5518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24583"/>
              </a:lnSpc>
            </a:pPr>
            <a:r>
              <a:rPr lang="en-US" altLang="zh-CN" sz="10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주기적으로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전체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개발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내역을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200" b="1" dirty="0">
                <a:solidFill>
                  <a:srgbClr val="000000"/>
                </a:solidFill>
                <a:latin typeface="Malgun Gothic"/>
                <a:ea typeface="Malgun Gothic"/>
              </a:rPr>
              <a:t>확인</a:t>
            </a:r>
            <a:r>
              <a:rPr lang="en-US" altLang="zh-CN" sz="1000" spc="-129" dirty="0">
                <a:solidFill>
                  <a:srgbClr val="000000"/>
                </a:solidFill>
                <a:latin typeface="Malgun Gothic"/>
                <a:ea typeface="Malgun Gothic"/>
              </a:rPr>
              <a:t>･</a:t>
            </a:r>
            <a:r>
              <a:rPr lang="en-US" altLang="zh-CN" sz="1000" spc="-200" b="1" dirty="0">
                <a:solidFill>
                  <a:srgbClr val="000000"/>
                </a:solidFill>
                <a:latin typeface="Malgun Gothic"/>
                <a:ea typeface="Malgun Gothic"/>
              </a:rPr>
              <a:t>점검하는</a:t>
            </a:r>
            <a:r>
              <a:rPr lang="en-US" altLang="zh-CN" sz="1000" spc="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95" b="1" dirty="0">
                <a:solidFill>
                  <a:srgbClr val="000000"/>
                </a:solidFill>
                <a:latin typeface="Malgun Gothic"/>
                <a:ea typeface="Malgun Gothic"/>
              </a:rPr>
              <a:t>경우</a:t>
            </a:r>
          </a:p>
          <a:p>
            <a:pPr marL="0">
              <a:lnSpc>
                <a:spcPct val="100000"/>
              </a:lnSpc>
              <a:spcBef>
                <a:spcPts val="154"/>
              </a:spcBef>
            </a:pP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(2주~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1개월)</a:t>
            </a:r>
          </a:p>
        </p:txBody>
      </p:sp>
      <p:sp>
        <p:nvSpPr>
          <p:cNvPr id="200" name="TextBox 200"/>
          <p:cNvSpPr txBox="1"/>
          <p:nvPr/>
        </p:nvSpPr>
        <p:spPr>
          <a:xfrm>
            <a:off x="3979926" y="3923324"/>
            <a:ext cx="2541517" cy="3799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24583"/>
              </a:lnSpc>
            </a:pP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배포관리자가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000" spc="-64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84" b="1" dirty="0">
                <a:solidFill>
                  <a:srgbClr val="000000"/>
                </a:solidFill>
                <a:latin typeface="Malgun Gothic"/>
                <a:ea typeface="Malgun Gothic"/>
              </a:rPr>
              <a:t>전체</a:t>
            </a:r>
            <a:r>
              <a:rPr lang="en-US" altLang="zh-CN" sz="1000" spc="-64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소스를</a:t>
            </a:r>
            <a:r>
              <a:rPr lang="en-US" altLang="zh-CN" sz="1000" spc="-69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일괄하여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000" spc="-104" dirty="0">
                <a:solidFill>
                  <a:srgbClr val="000000"/>
                </a:solidFill>
                <a:latin typeface="Malgun Gothic"/>
                <a:ea typeface="Malgun Gothic"/>
              </a:rPr>
              <a:t>･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후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보고서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추출</a:t>
            </a:r>
          </a:p>
        </p:txBody>
      </p:sp>
      <p:sp>
        <p:nvSpPr>
          <p:cNvPr id="201" name="TextBox 201"/>
          <p:cNvSpPr txBox="1"/>
          <p:nvPr/>
        </p:nvSpPr>
        <p:spPr>
          <a:xfrm>
            <a:off x="1408175" y="4745046"/>
            <a:ext cx="5313565" cy="54919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2.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개발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기간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중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사용할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절차를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정의한다.</a:t>
            </a:r>
          </a:p>
          <a:p>
            <a:pPr hangingPunct="0" marL="190497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절차를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정의하고,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각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단계에서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수행할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작업을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상세화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한다.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일반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적으로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절차는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개발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단계별로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변경되므로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구현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단계,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6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단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계,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안정화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단계,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운영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단계로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구분하여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정리한다.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00"/>
              </a:lnSpc>
            </a:pPr>
            <a:endParaRPr lang="en-US" dirty="0" smtClean="0"/>
          </a:p>
          <a:p>
            <a:pPr marL="0" indent="190500">
              <a:lnSpc>
                <a:spcPct val="100000"/>
              </a:lnSpc>
            </a:pPr>
            <a:r>
              <a:rPr lang="en-US" altLang="zh-CN" sz="900" spc="-45" b="1" dirty="0">
                <a:solidFill>
                  <a:srgbClr val="000000"/>
                </a:solidFill>
                <a:latin typeface="Malgun Gothic"/>
                <a:ea typeface="Malgun Gothic"/>
              </a:rPr>
              <a:t>[</a:t>
            </a:r>
            <a:r>
              <a:rPr lang="en-US" altLang="zh-CN" sz="9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그림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65" b="1" dirty="0">
                <a:solidFill>
                  <a:srgbClr val="000000"/>
                </a:solidFill>
                <a:latin typeface="Malgun Gothic"/>
                <a:ea typeface="Malgun Gothic"/>
              </a:rPr>
              <a:t>1-8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ea typeface="Malgun Gothic"/>
              </a:rPr>
              <a:t>]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절</a:t>
            </a:r>
            <a:r>
              <a:rPr lang="en-US" altLang="zh-CN" sz="900" spc="-120" b="1" dirty="0">
                <a:solidFill>
                  <a:srgbClr val="000000"/>
                </a:solidFill>
                <a:latin typeface="Malgun Gothic"/>
                <a:ea typeface="Malgun Gothic"/>
              </a:rPr>
              <a:t>차</a:t>
            </a:r>
            <a:r>
              <a:rPr lang="en-US" altLang="zh-CN" sz="9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ea typeface="Malgun Gothic"/>
              </a:rPr>
              <a:t>(</a:t>
            </a:r>
            <a:r>
              <a:rPr lang="en-US" altLang="zh-CN" sz="9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예시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ea typeface="Malgun Gothic"/>
              </a:rPr>
              <a:t>)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50"/>
              </a:lnSpc>
            </a:pPr>
            <a:endParaRPr lang="en-US" dirty="0" smtClean="0"/>
          </a:p>
          <a:p>
            <a:pPr marL="0" indent="5086348">
              <a:lnSpc>
                <a:spcPct val="100000"/>
              </a:lnSpc>
            </a:pPr>
            <a:r>
              <a:rPr lang="en-US" altLang="zh-CN" sz="1100" spc="94" dirty="0">
                <a:solidFill>
                  <a:srgbClr val="000000"/>
                </a:solidFill>
                <a:latin typeface="Times New Roman"/>
                <a:ea typeface="Times New Roman"/>
              </a:rPr>
              <a:t>13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Freeform 202"> 
				</p:cNvPr>
          <p:cNvSpPr/>
          <p:nvPr/>
        </p:nvSpPr>
        <p:spPr>
          <a:xfrm>
            <a:off x="1580261" y="1605661"/>
            <a:ext cx="5036439" cy="19938"/>
          </a:xfrm>
          <a:custGeom>
            <a:avLst/>
            <a:gdLst>
              <a:gd name="connsiteX0" fmla="*/ 11557 w 5036439"/>
              <a:gd name="connsiteY0" fmla="*/ 11303 h 19938"/>
              <a:gd name="connsiteX1" fmla="*/ 5039233 w 5036439"/>
              <a:gd name="connsiteY1" fmla="*/ 11303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36439" h="19938">
                <a:moveTo>
                  <a:pt x="11557" y="11303"/>
                </a:moveTo>
                <a:lnTo>
                  <a:pt x="5039233" y="11303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Freeform 203"> 
				</p:cNvPr>
          <p:cNvSpPr/>
          <p:nvPr/>
        </p:nvSpPr>
        <p:spPr>
          <a:xfrm>
            <a:off x="1580261" y="1859660"/>
            <a:ext cx="5036439" cy="19938"/>
          </a:xfrm>
          <a:custGeom>
            <a:avLst/>
            <a:gdLst>
              <a:gd name="connsiteX0" fmla="*/ 11557 w 5036439"/>
              <a:gd name="connsiteY0" fmla="*/ 16383 h 19938"/>
              <a:gd name="connsiteX1" fmla="*/ 5039233 w 5036439"/>
              <a:gd name="connsiteY1" fmla="*/ 16383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36439" h="19938">
                <a:moveTo>
                  <a:pt x="11557" y="16383"/>
                </a:moveTo>
                <a:lnTo>
                  <a:pt x="5039233" y="16383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Freeform 204"> 
				</p:cNvPr>
          <p:cNvSpPr/>
          <p:nvPr/>
        </p:nvSpPr>
        <p:spPr>
          <a:xfrm>
            <a:off x="1580261" y="4767960"/>
            <a:ext cx="5023739" cy="19938"/>
          </a:xfrm>
          <a:custGeom>
            <a:avLst/>
            <a:gdLst>
              <a:gd name="connsiteX0" fmla="*/ 16128 w 5023739"/>
              <a:gd name="connsiteY0" fmla="*/ 15113 h 19938"/>
              <a:gd name="connsiteX1" fmla="*/ 5033898 w 5023739"/>
              <a:gd name="connsiteY1" fmla="*/ 15113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23739" h="19938">
                <a:moveTo>
                  <a:pt x="16128" y="15113"/>
                </a:moveTo>
                <a:lnTo>
                  <a:pt x="5033898" y="15113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Freeform 205"> 
				</p:cNvPr>
          <p:cNvSpPr/>
          <p:nvPr/>
        </p:nvSpPr>
        <p:spPr>
          <a:xfrm>
            <a:off x="1580261" y="1605661"/>
            <a:ext cx="5036439" cy="19938"/>
          </a:xfrm>
          <a:custGeom>
            <a:avLst/>
            <a:gdLst>
              <a:gd name="connsiteX0" fmla="*/ 11557 w 5036439"/>
              <a:gd name="connsiteY0" fmla="*/ 11303 h 19938"/>
              <a:gd name="connsiteX1" fmla="*/ 5039233 w 5036439"/>
              <a:gd name="connsiteY1" fmla="*/ 11303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36439" h="19938">
                <a:moveTo>
                  <a:pt x="11557" y="11303"/>
                </a:moveTo>
                <a:lnTo>
                  <a:pt x="5039233" y="11303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Freeform 206"> 
				</p:cNvPr>
          <p:cNvSpPr/>
          <p:nvPr/>
        </p:nvSpPr>
        <p:spPr>
          <a:xfrm>
            <a:off x="6647560" y="5860160"/>
            <a:ext cx="19938" cy="273938"/>
          </a:xfrm>
          <a:custGeom>
            <a:avLst/>
            <a:gdLst>
              <a:gd name="connsiteX0" fmla="*/ 12319 w 19938"/>
              <a:gd name="connsiteY0" fmla="*/ 17907 h 273938"/>
              <a:gd name="connsiteX1" fmla="*/ 12319 w 19938"/>
              <a:gd name="connsiteY1" fmla="*/ 285369 h 273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938" h="273938">
                <a:moveTo>
                  <a:pt x="12319" y="17907"/>
                </a:moveTo>
                <a:lnTo>
                  <a:pt x="12319" y="285369"/>
                </a:lnTo>
              </a:path>
            </a:pathLst>
          </a:custGeom>
          <a:ln w="14477">
            <a:solidFill>
              <a:srgbClr val="e0a4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Freeform 207"> 
				</p:cNvPr>
          <p:cNvSpPr/>
          <p:nvPr/>
        </p:nvSpPr>
        <p:spPr>
          <a:xfrm>
            <a:off x="3510660" y="5860160"/>
            <a:ext cx="3144139" cy="19938"/>
          </a:xfrm>
          <a:custGeom>
            <a:avLst/>
            <a:gdLst>
              <a:gd name="connsiteX0" fmla="*/ 11303 w 3144139"/>
              <a:gd name="connsiteY0" fmla="*/ 17907 h 19938"/>
              <a:gd name="connsiteX1" fmla="*/ 3151505 w 3144139"/>
              <a:gd name="connsiteY1" fmla="*/ 17907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44139" h="19938">
                <a:moveTo>
                  <a:pt x="11303" y="17907"/>
                </a:moveTo>
                <a:lnTo>
                  <a:pt x="3151505" y="17907"/>
                </a:lnTo>
              </a:path>
            </a:pathLst>
          </a:custGeom>
          <a:ln w="14477">
            <a:solidFill>
              <a:srgbClr val="e0a4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Freeform 208"> 
				</p:cNvPr>
          <p:cNvSpPr/>
          <p:nvPr/>
        </p:nvSpPr>
        <p:spPr>
          <a:xfrm>
            <a:off x="3510660" y="5860160"/>
            <a:ext cx="3144139" cy="19938"/>
          </a:xfrm>
          <a:custGeom>
            <a:avLst/>
            <a:gdLst>
              <a:gd name="connsiteX0" fmla="*/ 11303 w 3144139"/>
              <a:gd name="connsiteY0" fmla="*/ 17907 h 19938"/>
              <a:gd name="connsiteX1" fmla="*/ 3151505 w 3144139"/>
              <a:gd name="connsiteY1" fmla="*/ 17907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44139" h="19938">
                <a:moveTo>
                  <a:pt x="11303" y="17907"/>
                </a:moveTo>
                <a:lnTo>
                  <a:pt x="3151505" y="17907"/>
                </a:lnTo>
              </a:path>
            </a:pathLst>
          </a:custGeom>
          <a:ln w="14477">
            <a:solidFill>
              <a:srgbClr val="e0a4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9"/>
          <p:cNvSpPr txBox="1"/>
          <p:nvPr/>
        </p:nvSpPr>
        <p:spPr>
          <a:xfrm>
            <a:off x="1408175" y="1136214"/>
            <a:ext cx="4554297" cy="3900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3.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개발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기간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중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배포를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위한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관계자들의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역할과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책임을</a:t>
            </a: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정의한다.</a:t>
            </a:r>
          </a:p>
          <a:p>
            <a:pPr>
              <a:lnSpc>
                <a:spcPts val="669"/>
              </a:lnSpc>
            </a:pPr>
            <a:endParaRPr lang="en-US" dirty="0" smtClean="0"/>
          </a:p>
          <a:p>
            <a:pPr marL="0" indent="190500">
              <a:lnSpc>
                <a:spcPct val="100000"/>
              </a:lnSpc>
            </a:pPr>
            <a:r>
              <a:rPr lang="en-US" altLang="zh-CN" sz="9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&lt;표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64" b="1" dirty="0">
                <a:solidFill>
                  <a:srgbClr val="000000"/>
                </a:solidFill>
                <a:latin typeface="Malgun Gothic"/>
                <a:ea typeface="Malgun Gothic"/>
              </a:rPr>
              <a:t>1-3&gt;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관계자의</a:t>
            </a:r>
            <a:r>
              <a:rPr lang="en-US" altLang="zh-CN" sz="9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80" b="1" dirty="0">
                <a:solidFill>
                  <a:srgbClr val="000000"/>
                </a:solidFill>
                <a:latin typeface="Malgun Gothic"/>
                <a:ea typeface="Malgun Gothic"/>
              </a:rPr>
              <a:t>R&amp;R(예시)</a:t>
            </a:r>
          </a:p>
        </p:txBody>
      </p:sp>
      <p:sp>
        <p:nvSpPr>
          <p:cNvPr id="210" name="TextBox 210"/>
          <p:cNvSpPr txBox="1"/>
          <p:nvPr/>
        </p:nvSpPr>
        <p:spPr>
          <a:xfrm>
            <a:off x="1661922" y="1676319"/>
            <a:ext cx="1830095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1130809" algn="l"/>
              </a:tabLst>
            </a:pPr>
            <a:r>
              <a:rPr lang="en-US" altLang="zh-CN" sz="1000" spc="-184" b="1" dirty="0">
                <a:solidFill>
                  <a:srgbClr val="000000"/>
                </a:solidFill>
                <a:latin typeface="Malgun Gothic"/>
                <a:ea typeface="Malgun Gothic"/>
              </a:rPr>
              <a:t>담당자	</a:t>
            </a:r>
            <a:r>
              <a:rPr lang="en-US" altLang="zh-CN" sz="10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역할과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책임</a:t>
            </a:r>
          </a:p>
        </p:txBody>
      </p:sp>
      <p:sp>
        <p:nvSpPr>
          <p:cNvPr id="211" name="TextBox 211"/>
          <p:cNvSpPr txBox="1"/>
          <p:nvPr/>
        </p:nvSpPr>
        <p:spPr>
          <a:xfrm>
            <a:off x="1907289" y="2322490"/>
            <a:ext cx="526311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200" b="1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000" spc="-189" b="1" dirty="0">
                <a:solidFill>
                  <a:srgbClr val="000000"/>
                </a:solidFill>
                <a:latin typeface="Malgun Gothic"/>
                <a:ea typeface="Malgun Gothic"/>
              </a:rPr>
              <a:t>관리자</a:t>
            </a:r>
          </a:p>
        </p:txBody>
      </p:sp>
      <p:sp>
        <p:nvSpPr>
          <p:cNvPr id="212" name="TextBox 212"/>
          <p:cNvSpPr txBox="1"/>
          <p:nvPr/>
        </p:nvSpPr>
        <p:spPr>
          <a:xfrm>
            <a:off x="2792729" y="1940961"/>
            <a:ext cx="1851888" cy="9334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35" dirty="0">
                <a:solidFill>
                  <a:srgbClr val="000000"/>
                </a:solidFill>
                <a:latin typeface="Malgun Gothic"/>
                <a:ea typeface="Malgun Gothic"/>
              </a:rPr>
              <a:t>∙</a:t>
            </a:r>
            <a:r>
              <a:rPr lang="en-US" altLang="zh-CN" sz="10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5" b="1" dirty="0">
                <a:solidFill>
                  <a:srgbClr val="000000"/>
                </a:solidFill>
                <a:latin typeface="Malgun Gothic"/>
                <a:ea typeface="Malgun Gothic"/>
              </a:rPr>
              <a:t>빌드,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배포환경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구성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및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운영</a:t>
            </a:r>
          </a:p>
          <a:p>
            <a:pPr hangingPunct="0" marL="0">
              <a:lnSpc>
                <a:spcPct val="124583"/>
              </a:lnSpc>
              <a:spcBef>
                <a:spcPts val="150"/>
              </a:spcBef>
            </a:pPr>
            <a:r>
              <a:rPr lang="en-US" altLang="zh-CN" sz="1000" spc="-40" dirty="0">
                <a:solidFill>
                  <a:srgbClr val="000000"/>
                </a:solidFill>
                <a:latin typeface="Malgun Gothic"/>
                <a:ea typeface="Malgun Gothic"/>
              </a:rPr>
              <a:t>∙</a:t>
            </a:r>
            <a:r>
              <a:rPr lang="en-US" altLang="zh-CN" sz="10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0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0" b="1" dirty="0">
                <a:solidFill>
                  <a:srgbClr val="000000"/>
                </a:solidFill>
                <a:latin typeface="Malgun Gothic"/>
                <a:ea typeface="Malgun Gothic"/>
              </a:rPr>
              <a:t>스크립트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작성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및</a:t>
            </a:r>
            <a:r>
              <a:rPr lang="en-US" altLang="zh-CN" sz="10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0" b="1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br/>
            <a:r>
              <a:rPr lang="en-US" altLang="zh-CN" sz="1000" spc="-30" dirty="0">
                <a:solidFill>
                  <a:srgbClr val="000000"/>
                </a:solidFill>
                <a:latin typeface="Malgun Gothic"/>
                <a:ea typeface="Malgun Gothic"/>
              </a:rPr>
              <a:t>∙</a:t>
            </a:r>
            <a:r>
              <a:rPr lang="en-US" altLang="zh-CN" sz="10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0" b="1" dirty="0">
                <a:solidFill>
                  <a:srgbClr val="000000"/>
                </a:solidFill>
                <a:latin typeface="Malgun Gothic"/>
                <a:ea typeface="Malgun Gothic"/>
              </a:rPr>
              <a:t>빌드,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내역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오류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확인</a:t>
            </a:r>
          </a:p>
          <a:p>
            <a:pPr hangingPunct="0" marL="0">
              <a:lnSpc>
                <a:spcPct val="124583"/>
              </a:lnSpc>
            </a:pPr>
            <a:r>
              <a:rPr lang="en-US" altLang="zh-CN" sz="1000" spc="-35" dirty="0">
                <a:solidFill>
                  <a:srgbClr val="000000"/>
                </a:solidFill>
                <a:latin typeface="Malgun Gothic"/>
                <a:ea typeface="Malgun Gothic"/>
              </a:rPr>
              <a:t>∙</a:t>
            </a:r>
            <a:r>
              <a:rPr lang="en-US" altLang="zh-CN" sz="10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요청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내역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검토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및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오류</a:t>
            </a:r>
            <a:r>
              <a:rPr lang="en-US" altLang="zh-CN" sz="10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확인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35" dirty="0">
                <a:solidFill>
                  <a:srgbClr val="000000"/>
                </a:solidFill>
                <a:latin typeface="Malgun Gothic"/>
                <a:ea typeface="Malgun Gothic"/>
              </a:rPr>
              <a:t>∙</a:t>
            </a:r>
            <a:r>
              <a:rPr lang="en-US" altLang="zh-CN" sz="10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주기적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통합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및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수행</a:t>
            </a:r>
          </a:p>
        </p:txBody>
      </p:sp>
      <p:sp>
        <p:nvSpPr>
          <p:cNvPr id="213" name="TextBox 213"/>
          <p:cNvSpPr txBox="1"/>
          <p:nvPr/>
        </p:nvSpPr>
        <p:spPr>
          <a:xfrm>
            <a:off x="1728974" y="3259761"/>
            <a:ext cx="882720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프로젝트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5" b="1" dirty="0">
                <a:solidFill>
                  <a:srgbClr val="000000"/>
                </a:solidFill>
                <a:latin typeface="Malgun Gothic"/>
                <a:ea typeface="Malgun Gothic"/>
              </a:rPr>
              <a:t>PM,</a:t>
            </a:r>
            <a:r>
              <a:rPr lang="en-US" altLang="zh-CN" sz="10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ea typeface="Malgun Gothic"/>
              </a:rPr>
              <a:t>PL</a:t>
            </a:r>
          </a:p>
        </p:txBody>
      </p:sp>
      <p:sp>
        <p:nvSpPr>
          <p:cNvPr id="214" name="TextBox 214"/>
          <p:cNvSpPr txBox="1"/>
          <p:nvPr/>
        </p:nvSpPr>
        <p:spPr>
          <a:xfrm>
            <a:off x="2792729" y="2973471"/>
            <a:ext cx="3522626" cy="723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35" dirty="0">
                <a:solidFill>
                  <a:srgbClr val="000000"/>
                </a:solidFill>
                <a:latin typeface="Malgun Gothic"/>
                <a:ea typeface="Malgun Gothic"/>
              </a:rPr>
              <a:t>∙</a:t>
            </a:r>
            <a:r>
              <a:rPr lang="en-US" altLang="zh-CN" sz="10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0" b="1" dirty="0">
                <a:solidFill>
                  <a:srgbClr val="000000"/>
                </a:solidFill>
                <a:latin typeface="Malgun Gothic"/>
                <a:ea typeface="Malgun Gothic"/>
              </a:rPr>
              <a:t>빌드,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보고서</a:t>
            </a:r>
            <a:r>
              <a:rPr lang="en-US" altLang="zh-CN" sz="10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확인</a:t>
            </a:r>
          </a:p>
          <a:p>
            <a:pPr marL="0" indent="117348">
              <a:lnSpc>
                <a:spcPct val="100000"/>
              </a:lnSpc>
              <a:spcBef>
                <a:spcPts val="300"/>
              </a:spcBef>
            </a:pP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(테스트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수행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결과,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5" b="1" dirty="0">
                <a:solidFill>
                  <a:srgbClr val="000000"/>
                </a:solidFill>
                <a:latin typeface="Malgun Gothic"/>
                <a:ea typeface="Malgun Gothic"/>
              </a:rPr>
              <a:t>소스코드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품질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결과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확인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후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오류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사항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조치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요청)</a:t>
            </a:r>
          </a:p>
          <a:p>
            <a:pPr marL="0">
              <a:lnSpc>
                <a:spcPct val="100000"/>
              </a:lnSpc>
              <a:spcBef>
                <a:spcPts val="295"/>
              </a:spcBef>
            </a:pPr>
            <a:r>
              <a:rPr lang="en-US" altLang="zh-CN" sz="1000" spc="-35" dirty="0">
                <a:solidFill>
                  <a:srgbClr val="000000"/>
                </a:solidFill>
                <a:latin typeface="Malgun Gothic"/>
                <a:ea typeface="Malgun Gothic"/>
              </a:rPr>
              <a:t>∙</a:t>
            </a:r>
            <a:r>
              <a:rPr lang="en-US" altLang="zh-CN" sz="10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개발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진척도</a:t>
            </a:r>
            <a:r>
              <a:rPr lang="en-US" altLang="zh-CN" sz="10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관리</a:t>
            </a:r>
          </a:p>
          <a:p>
            <a:pPr marL="0">
              <a:lnSpc>
                <a:spcPct val="100000"/>
              </a:lnSpc>
              <a:spcBef>
                <a:spcPts val="300"/>
              </a:spcBef>
            </a:pPr>
            <a:r>
              <a:rPr lang="en-US" altLang="zh-CN" sz="1000" spc="-34" dirty="0">
                <a:solidFill>
                  <a:srgbClr val="000000"/>
                </a:solidFill>
                <a:latin typeface="Malgun Gothic"/>
                <a:ea typeface="Malgun Gothic"/>
              </a:rPr>
              <a:t>∙</a:t>
            </a:r>
            <a:r>
              <a:rPr lang="en-US" altLang="zh-CN" sz="10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케이스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작성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0" b="1" dirty="0">
                <a:solidFill>
                  <a:srgbClr val="000000"/>
                </a:solidFill>
                <a:latin typeface="Malgun Gothic"/>
                <a:ea typeface="Malgun Gothic"/>
              </a:rPr>
              <a:t>내역</a:t>
            </a:r>
            <a:r>
              <a:rPr lang="en-US" altLang="zh-CN" sz="10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0" b="1" dirty="0">
                <a:solidFill>
                  <a:srgbClr val="000000"/>
                </a:solidFill>
                <a:latin typeface="Malgun Gothic"/>
                <a:ea typeface="Malgun Gothic"/>
              </a:rPr>
              <a:t>검토</a:t>
            </a:r>
          </a:p>
        </p:txBody>
      </p:sp>
      <p:sp>
        <p:nvSpPr>
          <p:cNvPr id="215" name="TextBox 215"/>
          <p:cNvSpPr txBox="1"/>
          <p:nvPr/>
        </p:nvSpPr>
        <p:spPr>
          <a:xfrm>
            <a:off x="2008627" y="4197020"/>
            <a:ext cx="323609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89" b="1" dirty="0">
                <a:solidFill>
                  <a:srgbClr val="000000"/>
                </a:solidFill>
                <a:latin typeface="Malgun Gothic"/>
                <a:ea typeface="Malgun Gothic"/>
              </a:rPr>
              <a:t>개발자</a:t>
            </a:r>
          </a:p>
        </p:txBody>
      </p:sp>
      <p:sp>
        <p:nvSpPr>
          <p:cNvPr id="216" name="TextBox 216"/>
          <p:cNvSpPr txBox="1"/>
          <p:nvPr/>
        </p:nvSpPr>
        <p:spPr>
          <a:xfrm>
            <a:off x="2792729" y="3815481"/>
            <a:ext cx="3328950" cy="9149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34" dirty="0">
                <a:solidFill>
                  <a:srgbClr val="000000"/>
                </a:solidFill>
                <a:latin typeface="Malgun Gothic"/>
                <a:ea typeface="Malgun Gothic"/>
              </a:rPr>
              <a:t>∙</a:t>
            </a:r>
            <a:r>
              <a:rPr lang="en-US" altLang="zh-CN" sz="10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케이스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작성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및</a:t>
            </a:r>
            <a:r>
              <a:rPr lang="en-US" altLang="zh-CN" sz="10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관리</a:t>
            </a:r>
          </a:p>
          <a:p>
            <a:pPr marL="0">
              <a:lnSpc>
                <a:spcPct val="100000"/>
              </a:lnSpc>
              <a:spcBef>
                <a:spcPts val="300"/>
              </a:spcBef>
            </a:pPr>
            <a:r>
              <a:rPr lang="en-US" altLang="zh-CN" sz="1000" spc="-30" dirty="0">
                <a:solidFill>
                  <a:srgbClr val="000000"/>
                </a:solidFill>
                <a:latin typeface="Malgun Gothic"/>
                <a:ea typeface="Malgun Gothic"/>
              </a:rPr>
              <a:t>∙</a:t>
            </a:r>
            <a:r>
              <a:rPr lang="en-US" altLang="zh-CN" sz="10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개별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모듈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수시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및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</a:p>
          <a:p>
            <a:pPr marL="0">
              <a:lnSpc>
                <a:spcPct val="100000"/>
              </a:lnSpc>
              <a:spcBef>
                <a:spcPts val="300"/>
              </a:spcBef>
            </a:pPr>
            <a:r>
              <a:rPr lang="en-US" altLang="zh-CN" sz="1000" spc="-35" dirty="0">
                <a:solidFill>
                  <a:srgbClr val="000000"/>
                </a:solidFill>
                <a:latin typeface="Malgun Gothic"/>
                <a:ea typeface="Malgun Gothic"/>
              </a:rPr>
              <a:t>∙</a:t>
            </a:r>
            <a:r>
              <a:rPr lang="en-US" altLang="zh-CN" sz="10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0" b="1" dirty="0">
                <a:solidFill>
                  <a:srgbClr val="000000"/>
                </a:solidFill>
                <a:latin typeface="Malgun Gothic"/>
                <a:ea typeface="Malgun Gothic"/>
              </a:rPr>
              <a:t>빌드,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내역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정상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여부</a:t>
            </a:r>
            <a:r>
              <a:rPr lang="en-US" altLang="zh-CN" sz="10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확인</a:t>
            </a:r>
          </a:p>
          <a:p>
            <a:pPr marL="0">
              <a:lnSpc>
                <a:spcPct val="100000"/>
              </a:lnSpc>
              <a:spcBef>
                <a:spcPts val="300"/>
              </a:spcBef>
            </a:pPr>
            <a:r>
              <a:rPr lang="en-US" altLang="zh-CN" sz="1000" spc="-40" dirty="0">
                <a:solidFill>
                  <a:srgbClr val="000000"/>
                </a:solidFill>
                <a:latin typeface="Malgun Gothic"/>
                <a:ea typeface="Malgun Gothic"/>
              </a:rPr>
              <a:t>∙</a:t>
            </a:r>
            <a:r>
              <a:rPr lang="en-US" altLang="zh-CN" sz="10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9" b="1" dirty="0">
                <a:solidFill>
                  <a:srgbClr val="000000"/>
                </a:solidFill>
                <a:latin typeface="Malgun Gothic"/>
                <a:ea typeface="Malgun Gothic"/>
              </a:rPr>
              <a:t>빌드,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보고서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0" b="1" dirty="0">
                <a:solidFill>
                  <a:srgbClr val="000000"/>
                </a:solidFill>
                <a:latin typeface="Malgun Gothic"/>
                <a:ea typeface="Malgun Gothic"/>
              </a:rPr>
              <a:t>내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0" b="1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오류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9" b="1" dirty="0">
                <a:solidFill>
                  <a:srgbClr val="000000"/>
                </a:solidFill>
                <a:latin typeface="Malgun Gothic"/>
                <a:ea typeface="Malgun Gothic"/>
              </a:rPr>
              <a:t>내역,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0" b="1" dirty="0">
                <a:solidFill>
                  <a:srgbClr val="000000"/>
                </a:solidFill>
                <a:latin typeface="Malgun Gothic"/>
                <a:ea typeface="Malgun Gothic"/>
              </a:rPr>
              <a:t>소스코드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품질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0" b="1" dirty="0">
                <a:solidFill>
                  <a:srgbClr val="000000"/>
                </a:solidFill>
                <a:latin typeface="Malgun Gothic"/>
                <a:ea typeface="Malgun Gothic"/>
              </a:rPr>
              <a:t>수정</a:t>
            </a:r>
            <a:r>
              <a:rPr lang="en-US" altLang="zh-CN" sz="10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0" b="1" dirty="0">
                <a:solidFill>
                  <a:srgbClr val="000000"/>
                </a:solidFill>
                <a:latin typeface="Malgun Gothic"/>
                <a:ea typeface="Malgun Gothic"/>
              </a:rPr>
              <a:t>내역</a:t>
            </a:r>
          </a:p>
          <a:p>
            <a:pPr marL="0" indent="117348">
              <a:lnSpc>
                <a:spcPct val="100000"/>
              </a:lnSpc>
              <a:spcBef>
                <a:spcPts val="300"/>
              </a:spcBef>
            </a:pP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확인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후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오류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수정</a:t>
            </a:r>
          </a:p>
        </p:txBody>
      </p:sp>
      <p:sp>
        <p:nvSpPr>
          <p:cNvPr id="217" name="TextBox 217"/>
          <p:cNvSpPr txBox="1"/>
          <p:nvPr/>
        </p:nvSpPr>
        <p:spPr>
          <a:xfrm>
            <a:off x="3601975" y="5659751"/>
            <a:ext cx="2972090" cy="36759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50" spc="-204" b="1" dirty="0">
                <a:solidFill>
                  <a:srgbClr val="e0a400"/>
                </a:solidFill>
                <a:latin typeface="Malgun Gothic"/>
                <a:ea typeface="Malgun Gothic"/>
              </a:rPr>
              <a:t>수행</a:t>
            </a:r>
            <a:r>
              <a:rPr lang="en-US" altLang="zh-CN" sz="1050" spc="55" b="1" dirty="0">
                <a:solidFill>
                  <a:srgbClr val="e0a4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50" spc="-85" b="1" dirty="0">
                <a:solidFill>
                  <a:srgbClr val="e0a400"/>
                </a:solidFill>
                <a:latin typeface="Malgun Gothic"/>
                <a:ea typeface="Malgun Gothic"/>
              </a:rPr>
              <a:t>tip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64"/>
              </a:lnSpc>
            </a:pPr>
            <a:endParaRPr lang="en-US" dirty="0" smtClean="0"/>
          </a:p>
          <a:p>
            <a:pPr hangingPunct="0" marL="186684" indent="-120391">
              <a:lnSpc>
                <a:spcPct val="133333"/>
              </a:lnSpc>
            </a:pPr>
            <a:r>
              <a:rPr lang="en-US" altLang="zh-CN" sz="1000" spc="-40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0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0" b="1" dirty="0">
                <a:solidFill>
                  <a:srgbClr val="000000"/>
                </a:solidFill>
                <a:latin typeface="Malgun Gothic"/>
                <a:ea typeface="Malgun Gothic"/>
              </a:rPr>
              <a:t>개발자의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0" b="1" dirty="0">
                <a:solidFill>
                  <a:srgbClr val="000000"/>
                </a:solidFill>
                <a:latin typeface="Malgun Gothic"/>
                <a:ea typeface="Malgun Gothic"/>
              </a:rPr>
              <a:t>소스코드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0" b="1" dirty="0">
                <a:solidFill>
                  <a:srgbClr val="000000"/>
                </a:solidFill>
                <a:latin typeface="Malgun Gothic"/>
                <a:ea typeface="Malgun Gothic"/>
              </a:rPr>
              <a:t>작성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0" b="1" dirty="0">
                <a:solidFill>
                  <a:srgbClr val="000000"/>
                </a:solidFill>
                <a:latin typeface="Malgun Gothic"/>
                <a:ea typeface="Malgun Gothic"/>
              </a:rPr>
              <a:t>품질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0" b="1" dirty="0">
                <a:solidFill>
                  <a:srgbClr val="000000"/>
                </a:solidFill>
                <a:latin typeface="Malgun Gothic"/>
                <a:ea typeface="Malgun Gothic"/>
              </a:rPr>
              <a:t>향상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5" b="1" dirty="0">
                <a:solidFill>
                  <a:srgbClr val="000000"/>
                </a:solidFill>
                <a:latin typeface="Malgun Gothic"/>
                <a:ea typeface="Malgun Gothic"/>
              </a:rPr>
              <a:t>및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9" b="1" dirty="0">
                <a:solidFill>
                  <a:srgbClr val="000000"/>
                </a:solidFill>
                <a:latin typeface="Malgun Gothic"/>
                <a:ea typeface="Malgun Gothic"/>
              </a:rPr>
              <a:t>개발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9" b="1" dirty="0">
                <a:solidFill>
                  <a:srgbClr val="000000"/>
                </a:solidFill>
                <a:latin typeface="Malgun Gothic"/>
                <a:ea typeface="Malgun Gothic"/>
              </a:rPr>
              <a:t>생산성</a:t>
            </a:r>
            <a:r>
              <a:rPr lang="en-US" altLang="zh-CN" sz="10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9" b="1" dirty="0">
                <a:solidFill>
                  <a:srgbClr val="000000"/>
                </a:solidFill>
                <a:latin typeface="Malgun Gothic"/>
                <a:ea typeface="Malgun Gothic"/>
              </a:rPr>
              <a:t>향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상을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위해서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개발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초기부터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통합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5" b="1" dirty="0">
                <a:solidFill>
                  <a:srgbClr val="000000"/>
                </a:solidFill>
                <a:latin typeface="Malgun Gothic"/>
                <a:ea typeface="Malgun Gothic"/>
              </a:rPr>
              <a:t>빌드,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체계를</a:t>
            </a:r>
            <a:r>
              <a:rPr lang="en-US" altLang="zh-CN" sz="10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구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성하여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진행하는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44" b="1" dirty="0">
                <a:solidFill>
                  <a:srgbClr val="000000"/>
                </a:solidFill>
                <a:latin typeface="Malgun Gothic"/>
                <a:ea typeface="Malgun Gothic"/>
              </a:rPr>
              <a:t>것이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0" b="1" dirty="0">
                <a:solidFill>
                  <a:srgbClr val="000000"/>
                </a:solidFill>
                <a:latin typeface="Malgun Gothic"/>
                <a:ea typeface="Malgun Gothic"/>
              </a:rPr>
              <a:t>효과적이다.</a:t>
            </a:r>
          </a:p>
          <a:p>
            <a:pPr hangingPunct="0" marL="186688" indent="-120396">
              <a:lnSpc>
                <a:spcPct val="133333"/>
              </a:lnSpc>
            </a:pPr>
            <a:r>
              <a:rPr lang="en-US" altLang="zh-CN" sz="1000" spc="-40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0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0" b="1" dirty="0">
                <a:solidFill>
                  <a:srgbClr val="000000"/>
                </a:solidFill>
                <a:latin typeface="Malgun Gothic"/>
                <a:ea typeface="Malgun Gothic"/>
              </a:rPr>
              <a:t>통합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0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5" b="1" dirty="0">
                <a:solidFill>
                  <a:srgbClr val="000000"/>
                </a:solidFill>
                <a:latin typeface="Malgun Gothic"/>
                <a:ea typeface="Malgun Gothic"/>
              </a:rPr>
              <a:t>및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9" b="1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9" b="1" dirty="0">
                <a:solidFill>
                  <a:srgbClr val="000000"/>
                </a:solidFill>
                <a:latin typeface="Malgun Gothic"/>
                <a:ea typeface="Malgun Gothic"/>
              </a:rPr>
              <a:t>주기는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9" b="1" dirty="0">
                <a:solidFill>
                  <a:srgbClr val="000000"/>
                </a:solidFill>
                <a:latin typeface="Malgun Gothic"/>
                <a:ea typeface="Malgun Gothic"/>
              </a:rPr>
              <a:t>프로젝트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9" b="1" dirty="0">
                <a:solidFill>
                  <a:srgbClr val="000000"/>
                </a:solidFill>
                <a:latin typeface="Malgun Gothic"/>
                <a:ea typeface="Malgun Gothic"/>
              </a:rPr>
              <a:t>상황에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0" b="1" dirty="0">
                <a:solidFill>
                  <a:srgbClr val="000000"/>
                </a:solidFill>
                <a:latin typeface="Malgun Gothic"/>
                <a:ea typeface="Malgun Gothic"/>
              </a:rPr>
              <a:t>따라</a:t>
            </a:r>
            <a:r>
              <a:rPr lang="en-US" altLang="zh-CN" sz="10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0" b="1" dirty="0">
                <a:solidFill>
                  <a:srgbClr val="000000"/>
                </a:solidFill>
                <a:latin typeface="Malgun Gothic"/>
                <a:ea typeface="Malgun Gothic"/>
              </a:rPr>
              <a:t>지정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가능한데,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60" b="1" dirty="0">
                <a:solidFill>
                  <a:srgbClr val="000000"/>
                </a:solidFill>
                <a:latin typeface="Malgun Gothic"/>
                <a:ea typeface="Malgun Gothic"/>
              </a:rPr>
              <a:t>보통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2주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0" b="1" dirty="0">
                <a:solidFill>
                  <a:srgbClr val="000000"/>
                </a:solidFill>
                <a:latin typeface="Malgun Gothic"/>
                <a:ea typeface="Malgun Gothic"/>
              </a:rPr>
              <a:t>~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1개월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이내로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정하며,</a:t>
            </a:r>
            <a:r>
              <a:rPr lang="en-US" altLang="zh-CN" sz="1000" spc="-65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60" b="1" dirty="0">
                <a:solidFill>
                  <a:srgbClr val="000000"/>
                </a:solidFill>
                <a:latin typeface="Malgun Gothic"/>
                <a:ea typeface="Malgun Gothic"/>
              </a:rPr>
              <a:t>프로젝트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75" b="1" dirty="0">
                <a:solidFill>
                  <a:srgbClr val="000000"/>
                </a:solidFill>
                <a:latin typeface="Malgun Gothic"/>
                <a:ea typeface="Malgun Gothic"/>
              </a:rPr>
              <a:t>기간이</a:t>
            </a:r>
            <a:r>
              <a:rPr lang="en-US" altLang="zh-CN" sz="10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75" b="1" dirty="0">
                <a:solidFill>
                  <a:srgbClr val="000000"/>
                </a:solidFill>
                <a:latin typeface="Malgun Gothic"/>
                <a:ea typeface="Malgun Gothic"/>
              </a:rPr>
              <a:t>짧은</a:t>
            </a:r>
            <a:r>
              <a:rPr lang="en-US" altLang="zh-CN" sz="10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75" b="1" dirty="0">
                <a:solidFill>
                  <a:srgbClr val="000000"/>
                </a:solidFill>
                <a:latin typeface="Malgun Gothic"/>
                <a:ea typeface="Malgun Gothic"/>
              </a:rPr>
              <a:t>경우</a:t>
            </a:r>
            <a:r>
              <a:rPr lang="en-US" altLang="zh-CN" sz="10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75" b="1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75" b="1" dirty="0">
                <a:solidFill>
                  <a:srgbClr val="000000"/>
                </a:solidFill>
                <a:latin typeface="Malgun Gothic"/>
                <a:ea typeface="Malgun Gothic"/>
              </a:rPr>
              <a:t>주기를</a:t>
            </a:r>
            <a:r>
              <a:rPr lang="en-US" altLang="zh-CN" sz="10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75" b="1" dirty="0">
                <a:solidFill>
                  <a:srgbClr val="000000"/>
                </a:solidFill>
                <a:latin typeface="Malgun Gothic"/>
                <a:ea typeface="Malgun Gothic"/>
              </a:rPr>
              <a:t>좀</a:t>
            </a:r>
            <a:r>
              <a:rPr lang="en-US" altLang="zh-CN" sz="10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75" b="1" dirty="0">
                <a:solidFill>
                  <a:srgbClr val="000000"/>
                </a:solidFill>
                <a:latin typeface="Malgun Gothic"/>
                <a:ea typeface="Malgun Gothic"/>
              </a:rPr>
              <a:t>더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75" b="1" dirty="0">
                <a:solidFill>
                  <a:srgbClr val="000000"/>
                </a:solidFill>
                <a:latin typeface="Malgun Gothic"/>
                <a:ea typeface="Malgun Gothic"/>
              </a:rPr>
              <a:t>짧게</a:t>
            </a:r>
            <a:r>
              <a:rPr lang="en-US" altLang="zh-CN" sz="10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75" b="1" dirty="0">
                <a:solidFill>
                  <a:srgbClr val="000000"/>
                </a:solidFill>
                <a:latin typeface="Malgun Gothic"/>
                <a:ea typeface="Malgun Gothic"/>
              </a:rPr>
              <a:t>가져갈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75" b="1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있다.</a:t>
            </a:r>
          </a:p>
          <a:p>
            <a:pPr hangingPunct="0" marL="199642" indent="-133350">
              <a:lnSpc>
                <a:spcPct val="133333"/>
              </a:lnSpc>
            </a:pPr>
            <a:r>
              <a:rPr lang="en-US" altLang="zh-CN" sz="1000" spc="-64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000" spc="-55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59" b="1" dirty="0">
                <a:solidFill>
                  <a:srgbClr val="000000"/>
                </a:solidFill>
                <a:latin typeface="Malgun Gothic"/>
                <a:ea typeface="Malgun Gothic"/>
              </a:rPr>
              <a:t>대형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59" b="1" dirty="0">
                <a:solidFill>
                  <a:srgbClr val="000000"/>
                </a:solidFill>
                <a:latin typeface="Malgun Gothic"/>
                <a:ea typeface="Malgun Gothic"/>
              </a:rPr>
              <a:t>프로젝트의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경우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빌드,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59" b="1" dirty="0">
                <a:solidFill>
                  <a:srgbClr val="000000"/>
                </a:solidFill>
                <a:latin typeface="Malgun Gothic"/>
                <a:ea typeface="Malgun Gothic"/>
              </a:rPr>
              <a:t>배포작업에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많은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59" b="1" dirty="0">
                <a:solidFill>
                  <a:srgbClr val="000000"/>
                </a:solidFill>
                <a:latin typeface="Malgun Gothic"/>
                <a:ea typeface="Malgun Gothic"/>
              </a:rPr>
              <a:t>공수가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소요되며,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진행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시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이슈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발생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가능성이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높으므로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구현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단계에서는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별도의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담당자의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공수를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확보하는</a:t>
            </a:r>
            <a:r>
              <a:rPr lang="en-US" altLang="zh-CN" sz="10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것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이</a:t>
            </a:r>
            <a:r>
              <a:rPr lang="en-US" altLang="zh-CN" sz="1000" spc="11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필요하다.</a:t>
            </a:r>
          </a:p>
          <a:p>
            <a:pPr hangingPunct="0" marL="194304" indent="-128011">
              <a:lnSpc>
                <a:spcPct val="133333"/>
              </a:lnSpc>
            </a:pPr>
            <a:r>
              <a:rPr lang="en-US" altLang="zh-CN" sz="1000" spc="-25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0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ea typeface="Malgun Gothic"/>
              </a:rPr>
              <a:t>빌드,</a:t>
            </a:r>
            <a:r>
              <a:rPr lang="en-US" altLang="zh-CN" sz="1000" spc="-2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5" b="1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000" spc="-2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ea typeface="Malgun Gothic"/>
              </a:rPr>
              <a:t>도구</a:t>
            </a:r>
            <a:r>
              <a:rPr lang="en-US" altLang="zh-CN" sz="1000" spc="-2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5" b="1" dirty="0">
                <a:solidFill>
                  <a:srgbClr val="000000"/>
                </a:solidFill>
                <a:latin typeface="Malgun Gothic"/>
                <a:ea typeface="Malgun Gothic"/>
              </a:rPr>
              <a:t>선정</a:t>
            </a:r>
            <a:r>
              <a:rPr lang="en-US" altLang="zh-CN" sz="1000" spc="-2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ea typeface="Malgun Gothic"/>
              </a:rPr>
              <a:t>시</a:t>
            </a:r>
            <a:r>
              <a:rPr lang="en-US" altLang="zh-CN" sz="1000" spc="-2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5" b="1" dirty="0">
                <a:solidFill>
                  <a:srgbClr val="000000"/>
                </a:solidFill>
                <a:latin typeface="Malgun Gothic"/>
                <a:ea typeface="Malgun Gothic"/>
              </a:rPr>
              <a:t>사용</a:t>
            </a:r>
            <a:r>
              <a:rPr lang="en-US" altLang="zh-CN" sz="1000" spc="-2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ea typeface="Malgun Gothic"/>
              </a:rPr>
              <a:t>사례가</a:t>
            </a:r>
            <a:r>
              <a:rPr lang="en-US" altLang="zh-CN" sz="10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ea typeface="Malgun Gothic"/>
              </a:rPr>
              <a:t>많고</a:t>
            </a:r>
            <a:r>
              <a:rPr lang="en-US" altLang="zh-CN" sz="10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5" b="1" dirty="0">
                <a:solidFill>
                  <a:srgbClr val="000000"/>
                </a:solidFill>
                <a:latin typeface="Malgun Gothic"/>
                <a:ea typeface="Malgun Gothic"/>
              </a:rPr>
              <a:t>안정적인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도구를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사용하는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것이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필요하며,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상용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75" b="1" dirty="0">
                <a:solidFill>
                  <a:srgbClr val="000000"/>
                </a:solidFill>
                <a:latin typeface="Malgun Gothic"/>
                <a:ea typeface="Malgun Gothic"/>
              </a:rPr>
              <a:t>솔루션(solution)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0" b="1" dirty="0">
                <a:solidFill>
                  <a:srgbClr val="000000"/>
                </a:solidFill>
                <a:latin typeface="Malgun Gothic"/>
                <a:ea typeface="Malgun Gothic"/>
              </a:rPr>
              <a:t>을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60" b="1" dirty="0">
                <a:solidFill>
                  <a:srgbClr val="000000"/>
                </a:solidFill>
                <a:latin typeface="Malgun Gothic"/>
                <a:ea typeface="Malgun Gothic"/>
              </a:rPr>
              <a:t>도입했다고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하더라도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59" b="1" dirty="0">
                <a:solidFill>
                  <a:srgbClr val="000000"/>
                </a:solidFill>
                <a:latin typeface="Malgun Gothic"/>
                <a:ea typeface="Malgun Gothic"/>
              </a:rPr>
              <a:t>프로젝트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20" b="1" dirty="0">
                <a:solidFill>
                  <a:srgbClr val="000000"/>
                </a:solidFill>
                <a:latin typeface="Malgun Gothic"/>
                <a:ea typeface="Malgun Gothic"/>
              </a:rPr>
              <a:t>요건,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60" b="1" dirty="0">
                <a:solidFill>
                  <a:srgbClr val="000000"/>
                </a:solidFill>
                <a:latin typeface="Malgun Gothic"/>
                <a:ea typeface="Malgun Gothic"/>
              </a:rPr>
              <a:t>상황에</a:t>
            </a:r>
            <a:r>
              <a:rPr lang="en-US" altLang="zh-CN" sz="1000" spc="-65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맞지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않는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부분이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있으므로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0" b="1" dirty="0">
                <a:solidFill>
                  <a:srgbClr val="000000"/>
                </a:solidFill>
                <a:latin typeface="Malgun Gothic"/>
                <a:ea typeface="Malgun Gothic"/>
              </a:rPr>
              <a:t>세부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내용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확인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후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커스터마이징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0" b="1" dirty="0">
                <a:solidFill>
                  <a:srgbClr val="000000"/>
                </a:solidFill>
                <a:latin typeface="Malgun Gothic"/>
                <a:ea typeface="Malgun Gothic"/>
              </a:rPr>
              <a:t>을</a:t>
            </a:r>
            <a:r>
              <a:rPr lang="en-US" altLang="zh-CN" sz="1000" spc="89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진행한다.</a:t>
            </a:r>
          </a:p>
        </p:txBody>
      </p:sp>
      <p:sp>
        <p:nvSpPr>
          <p:cNvPr id="218" name="TextBox 218"/>
          <p:cNvSpPr txBox="1"/>
          <p:nvPr/>
        </p:nvSpPr>
        <p:spPr>
          <a:xfrm>
            <a:off x="899922" y="10069379"/>
            <a:ext cx="292920" cy="167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94" dirty="0">
                <a:solidFill>
                  <a:srgbClr val="000000"/>
                </a:solidFill>
                <a:latin typeface="Times New Roman"/>
                <a:ea typeface="Times New Roman"/>
              </a:rPr>
              <a:t>14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Freeform 219"> 
				</p:cNvPr>
          <p:cNvSpPr/>
          <p:nvPr/>
        </p:nvSpPr>
        <p:spPr>
          <a:xfrm>
            <a:off x="908050" y="1085850"/>
            <a:ext cx="819150" cy="577850"/>
          </a:xfrm>
          <a:custGeom>
            <a:avLst/>
            <a:gdLst>
              <a:gd name="connsiteX0" fmla="*/ 10160 w 819150"/>
              <a:gd name="connsiteY0" fmla="*/ 588263 h 577850"/>
              <a:gd name="connsiteX1" fmla="*/ 824738 w 819150"/>
              <a:gd name="connsiteY1" fmla="*/ 588263 h 577850"/>
              <a:gd name="connsiteX2" fmla="*/ 824738 w 819150"/>
              <a:gd name="connsiteY2" fmla="*/ 12191 h 577850"/>
              <a:gd name="connsiteX3" fmla="*/ 10160 w 819150"/>
              <a:gd name="connsiteY3" fmla="*/ 12191 h 577850"/>
              <a:gd name="connsiteX4" fmla="*/ 10160 w 819150"/>
              <a:gd name="connsiteY4" fmla="*/ 588263 h 57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150" h="577850">
                <a:moveTo>
                  <a:pt x="10160" y="588263"/>
                </a:moveTo>
                <a:lnTo>
                  <a:pt x="824738" y="588263"/>
                </a:lnTo>
                <a:lnTo>
                  <a:pt x="824738" y="12191"/>
                </a:lnTo>
                <a:lnTo>
                  <a:pt x="10160" y="12191"/>
                </a:lnTo>
                <a:lnTo>
                  <a:pt x="10160" y="588263"/>
                </a:lnTo>
                <a:close/>
              </a:path>
            </a:pathLst>
          </a:custGeom>
          <a:solidFill>
            <a:srgbClr val="6490c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Freeform 220"> 
				</p:cNvPr>
          <p:cNvSpPr/>
          <p:nvPr/>
        </p:nvSpPr>
        <p:spPr>
          <a:xfrm>
            <a:off x="1720850" y="1085850"/>
            <a:ext cx="4895850" cy="577850"/>
          </a:xfrm>
          <a:custGeom>
            <a:avLst/>
            <a:gdLst>
              <a:gd name="connsiteX0" fmla="*/ 11938 w 4895850"/>
              <a:gd name="connsiteY0" fmla="*/ 588263 h 577850"/>
              <a:gd name="connsiteX1" fmla="*/ 4906264 w 4895850"/>
              <a:gd name="connsiteY1" fmla="*/ 588263 h 577850"/>
              <a:gd name="connsiteX2" fmla="*/ 4906264 w 4895850"/>
              <a:gd name="connsiteY2" fmla="*/ 12191 h 577850"/>
              <a:gd name="connsiteX3" fmla="*/ 11938 w 4895850"/>
              <a:gd name="connsiteY3" fmla="*/ 12191 h 577850"/>
              <a:gd name="connsiteX4" fmla="*/ 11938 w 4895850"/>
              <a:gd name="connsiteY4" fmla="*/ 588263 h 57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5850" h="577850">
                <a:moveTo>
                  <a:pt x="11938" y="588263"/>
                </a:moveTo>
                <a:lnTo>
                  <a:pt x="4906264" y="588263"/>
                </a:lnTo>
                <a:lnTo>
                  <a:pt x="4906264" y="12191"/>
                </a:lnTo>
                <a:lnTo>
                  <a:pt x="11938" y="12191"/>
                </a:lnTo>
                <a:lnTo>
                  <a:pt x="11938" y="588263"/>
                </a:lnTo>
                <a:close/>
              </a:path>
            </a:pathLst>
          </a:custGeom>
          <a:solidFill>
            <a:srgbClr val="fcf4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TextBox 221"/>
          <p:cNvSpPr txBox="1"/>
          <p:nvPr/>
        </p:nvSpPr>
        <p:spPr>
          <a:xfrm>
            <a:off x="1046225" y="1273984"/>
            <a:ext cx="2118817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814578" algn="l"/>
              </a:tabLst>
            </a:pPr>
            <a:r>
              <a:rPr lang="en-US" altLang="zh-CN" sz="1600" spc="-200" b="1" dirty="0">
                <a:solidFill>
                  <a:srgbClr val="fefefe"/>
                </a:solidFill>
                <a:latin typeface="Malgun Gothic"/>
                <a:ea typeface="Malgun Gothic"/>
              </a:rPr>
              <a:t>학습</a:t>
            </a:r>
            <a:r>
              <a:rPr lang="en-US" altLang="zh-CN" sz="1600" spc="-75" b="1" dirty="0">
                <a:solidFill>
                  <a:srgbClr val="fefefe"/>
                </a:solidFill>
                <a:latin typeface="Malgun Gothic"/>
                <a:cs typeface="Malgun Gothic"/>
              </a:rPr>
              <a:t> </a:t>
            </a:r>
            <a:r>
              <a:rPr lang="en-US" altLang="zh-CN" sz="1600" spc="-120" b="1" dirty="0">
                <a:solidFill>
                  <a:srgbClr val="fefefe"/>
                </a:solidFill>
                <a:latin typeface="Malgun Gothic"/>
                <a:ea typeface="Malgun Gothic"/>
              </a:rPr>
              <a:t>1	</a:t>
            </a:r>
            <a:r>
              <a:rPr lang="en-US" altLang="zh-CN" sz="1500" spc="-85" b="1" dirty="0">
                <a:solidFill>
                  <a:srgbClr val="000000"/>
                </a:solidFill>
                <a:latin typeface="Malgun Gothic"/>
                <a:ea typeface="Malgun Gothic"/>
              </a:rPr>
              <a:t>교수·학습</a:t>
            </a:r>
            <a:r>
              <a:rPr lang="en-US" altLang="zh-CN" sz="15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5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방법</a:t>
            </a:r>
          </a:p>
        </p:txBody>
      </p:sp>
      <p:sp>
        <p:nvSpPr>
          <p:cNvPr id="222" name="TextBox 222"/>
          <p:cNvSpPr txBox="1"/>
          <p:nvPr/>
        </p:nvSpPr>
        <p:spPr>
          <a:xfrm>
            <a:off x="1217675" y="2047490"/>
            <a:ext cx="5504907" cy="81895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200" spc="-179" b="1" dirty="0">
                <a:solidFill>
                  <a:srgbClr val="6491cb"/>
                </a:solidFill>
                <a:latin typeface="Malgun Gothic"/>
                <a:ea typeface="Malgun Gothic"/>
              </a:rPr>
              <a:t>교수</a:t>
            </a:r>
            <a:r>
              <a:rPr lang="en-US" altLang="zh-CN" sz="1200" spc="94" b="1" dirty="0">
                <a:solidFill>
                  <a:srgbClr val="6491cb"/>
                </a:solidFill>
                <a:latin typeface="Malgun Gothic"/>
                <a:cs typeface="Malgun Gothic"/>
              </a:rPr>
              <a:t> </a:t>
            </a:r>
            <a:r>
              <a:rPr lang="en-US" altLang="zh-CN" sz="1200" spc="-184" b="1" dirty="0">
                <a:solidFill>
                  <a:srgbClr val="6491cb"/>
                </a:solidFill>
                <a:latin typeface="Malgun Gothic"/>
                <a:ea typeface="Malgun Gothic"/>
              </a:rPr>
              <a:t>방법</a:t>
            </a:r>
          </a:p>
          <a:p>
            <a:pPr>
              <a:lnSpc>
                <a:spcPts val="1714"/>
              </a:lnSpc>
            </a:pPr>
            <a:endParaRPr lang="en-US" dirty="0" smtClean="0"/>
          </a:p>
          <a:p>
            <a:pPr marL="0" indent="240791">
              <a:lnSpc>
                <a:spcPct val="100000"/>
              </a:lnSpc>
            </a:pP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프로젝트의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기술적인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특성에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따라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방식을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달리함을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비교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설명한다.</a:t>
            </a:r>
          </a:p>
          <a:p>
            <a:pPr>
              <a:lnSpc>
                <a:spcPts val="1660"/>
              </a:lnSpc>
            </a:pPr>
            <a:endParaRPr lang="en-US" dirty="0" smtClean="0"/>
          </a:p>
          <a:p>
            <a:pPr marL="0" indent="240791">
              <a:lnSpc>
                <a:spcPct val="100000"/>
              </a:lnSpc>
            </a:pPr>
            <a:r>
              <a:rPr lang="en-US" altLang="zh-CN" sz="1100" spc="-25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빌드,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배포를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위해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요구되는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형상관리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도구,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도구,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도구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등을</a:t>
            </a:r>
          </a:p>
          <a:p>
            <a:pPr>
              <a:lnSpc>
                <a:spcPts val="659"/>
              </a:lnSpc>
            </a:pPr>
            <a:endParaRPr lang="en-US" dirty="0" smtClean="0"/>
          </a:p>
          <a:p>
            <a:pPr marL="0" indent="377190">
              <a:lnSpc>
                <a:spcPct val="100000"/>
              </a:lnSpc>
            </a:pPr>
            <a:r>
              <a:rPr lang="en-US" altLang="zh-CN" sz="1100" spc="-114" dirty="0">
                <a:solidFill>
                  <a:srgbClr val="000000"/>
                </a:solidFill>
                <a:latin typeface="Malgun Gothic"/>
                <a:ea typeface="Malgun Gothic"/>
              </a:rPr>
              <a:t>기능별로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9" dirty="0">
                <a:solidFill>
                  <a:srgbClr val="000000"/>
                </a:solidFill>
                <a:latin typeface="Malgun Gothic"/>
                <a:ea typeface="Malgun Gothic"/>
              </a:rPr>
              <a:t>분류하여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설명한다.</a:t>
            </a:r>
          </a:p>
          <a:p>
            <a:pPr>
              <a:lnSpc>
                <a:spcPts val="1654"/>
              </a:lnSpc>
            </a:pPr>
            <a:endParaRPr lang="en-US" dirty="0" smtClean="0"/>
          </a:p>
          <a:p>
            <a:pPr marL="0" indent="240791">
              <a:lnSpc>
                <a:spcPct val="100000"/>
              </a:lnSpc>
            </a:pPr>
            <a:r>
              <a:rPr lang="en-US" altLang="zh-CN" sz="1100" spc="-15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형상관리의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범위와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형상관리시스템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기능에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대한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이해를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돕기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위해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관련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상용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솔루션</a:t>
            </a:r>
          </a:p>
          <a:p>
            <a:pPr>
              <a:lnSpc>
                <a:spcPts val="659"/>
              </a:lnSpc>
            </a:pPr>
            <a:endParaRPr lang="en-US" dirty="0" smtClean="0"/>
          </a:p>
          <a:p>
            <a:pPr marL="0" indent="392430">
              <a:lnSpc>
                <a:spcPct val="100000"/>
              </a:lnSpc>
            </a:pP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(solution)을</a:t>
            </a:r>
            <a:r>
              <a:rPr lang="en-US" altLang="zh-CN" sz="1100" spc="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ea typeface="Malgun Gothic"/>
              </a:rPr>
              <a:t>시연한다.</a:t>
            </a:r>
          </a:p>
          <a:p>
            <a:pPr>
              <a:lnSpc>
                <a:spcPts val="1314"/>
              </a:lnSpc>
            </a:pPr>
            <a:endParaRPr lang="en-US" dirty="0" smtClean="0"/>
          </a:p>
          <a:p>
            <a:pPr hangingPunct="0" marL="368808" indent="-128016">
              <a:lnSpc>
                <a:spcPct val="150000"/>
              </a:lnSpc>
            </a:pP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절차를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정의하고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배포를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위한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프로젝트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관계자들의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역할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과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책임을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설정한다.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19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200" spc="-179" b="1" dirty="0">
                <a:solidFill>
                  <a:srgbClr val="6491cb"/>
                </a:solidFill>
                <a:latin typeface="Malgun Gothic"/>
                <a:ea typeface="Malgun Gothic"/>
              </a:rPr>
              <a:t>학습</a:t>
            </a:r>
            <a:r>
              <a:rPr lang="en-US" altLang="zh-CN" sz="1200" spc="94" b="1" dirty="0">
                <a:solidFill>
                  <a:srgbClr val="6491cb"/>
                </a:solidFill>
                <a:latin typeface="Malgun Gothic"/>
                <a:cs typeface="Malgun Gothic"/>
              </a:rPr>
              <a:t> </a:t>
            </a:r>
            <a:r>
              <a:rPr lang="en-US" altLang="zh-CN" sz="1200" spc="-184" b="1" dirty="0">
                <a:solidFill>
                  <a:srgbClr val="6491cb"/>
                </a:solidFill>
                <a:latin typeface="Malgun Gothic"/>
                <a:ea typeface="Malgun Gothic"/>
              </a:rPr>
              <a:t>방법</a:t>
            </a:r>
          </a:p>
          <a:p>
            <a:pPr>
              <a:lnSpc>
                <a:spcPts val="1714"/>
              </a:lnSpc>
            </a:pPr>
            <a:endParaRPr lang="en-US" dirty="0" smtClean="0"/>
          </a:p>
          <a:p>
            <a:pPr marL="0" indent="240791">
              <a:lnSpc>
                <a:spcPct val="100000"/>
              </a:lnSpc>
            </a:pP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프로젝트의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기술적인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특성에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따라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상이한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방식을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ea typeface="Malgun Gothic"/>
              </a:rPr>
              <a:t>비교·분석한다.</a:t>
            </a:r>
          </a:p>
          <a:p>
            <a:pPr>
              <a:lnSpc>
                <a:spcPts val="1660"/>
              </a:lnSpc>
            </a:pPr>
            <a:endParaRPr lang="en-US" dirty="0" smtClean="0"/>
          </a:p>
          <a:p>
            <a:pPr marL="0" indent="240791">
              <a:lnSpc>
                <a:spcPct val="100000"/>
              </a:lnSpc>
            </a:pPr>
            <a:r>
              <a:rPr lang="en-US" altLang="zh-CN" sz="1100" spc="-25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빌드,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배포를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위해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요구되는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형상관리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도구,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도구,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도구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등의</a:t>
            </a:r>
          </a:p>
          <a:p>
            <a:pPr>
              <a:lnSpc>
                <a:spcPts val="659"/>
              </a:lnSpc>
            </a:pPr>
            <a:endParaRPr lang="en-US" dirty="0" smtClean="0"/>
          </a:p>
          <a:p>
            <a:pPr marL="0" indent="377190">
              <a:lnSpc>
                <a:spcPct val="100000"/>
              </a:lnSpc>
            </a:pP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기능을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숙지하고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ea typeface="Malgun Gothic"/>
              </a:rPr>
              <a:t>관련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오픈소스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솔루션(solution)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5" dirty="0">
                <a:solidFill>
                  <a:srgbClr val="000000"/>
                </a:solidFill>
                <a:latin typeface="Malgun Gothic"/>
                <a:ea typeface="Malgun Gothic"/>
              </a:rPr>
              <a:t>및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상용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솔루션을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ea typeface="Malgun Gothic"/>
              </a:rPr>
              <a:t>조사한다.</a:t>
            </a:r>
          </a:p>
          <a:p>
            <a:pPr>
              <a:lnSpc>
                <a:spcPts val="1650"/>
              </a:lnSpc>
            </a:pPr>
            <a:endParaRPr lang="en-US" dirty="0" smtClean="0"/>
          </a:p>
          <a:p>
            <a:pPr marL="0" indent="240791">
              <a:lnSpc>
                <a:spcPct val="100000"/>
              </a:lnSpc>
            </a:pP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ea typeface="Malgun Gothic"/>
              </a:rPr>
              <a:t>형상관리시스템에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사용되는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용어를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ea typeface="Malgun Gothic"/>
              </a:rPr>
              <a:t>정확히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ea typeface="Malgun Gothic"/>
              </a:rPr>
              <a:t>이해하고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형상관리의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ea typeface="Malgun Gothic"/>
              </a:rPr>
              <a:t>범위와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ea typeface="Malgun Gothic"/>
              </a:rPr>
              <a:t>형상관리시스템</a:t>
            </a:r>
          </a:p>
          <a:p>
            <a:pPr>
              <a:lnSpc>
                <a:spcPts val="659"/>
              </a:lnSpc>
            </a:pPr>
            <a:endParaRPr lang="en-US" dirty="0" smtClean="0"/>
          </a:p>
          <a:p>
            <a:pPr marL="0" indent="377952">
              <a:lnSpc>
                <a:spcPct val="100000"/>
              </a:lnSpc>
            </a:pP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기능에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대해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ea typeface="Malgun Gothic"/>
              </a:rPr>
              <a:t>숙지한다.</a:t>
            </a:r>
          </a:p>
          <a:p>
            <a:pPr>
              <a:lnSpc>
                <a:spcPts val="1319"/>
              </a:lnSpc>
            </a:pPr>
            <a:endParaRPr lang="en-US" dirty="0" smtClean="0"/>
          </a:p>
          <a:p>
            <a:pPr hangingPunct="0" marL="368808" indent="-128016">
              <a:lnSpc>
                <a:spcPct val="150000"/>
              </a:lnSpc>
            </a:pP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절차를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이해하고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배포를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위한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프로젝트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관계자들의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역할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과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책임을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정리한다.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80"/>
              </a:lnSpc>
            </a:pPr>
            <a:endParaRPr lang="en-US" dirty="0" smtClean="0"/>
          </a:p>
          <a:p>
            <a:pPr marL="0" indent="5276848">
              <a:lnSpc>
                <a:spcPct val="100000"/>
              </a:lnSpc>
            </a:pPr>
            <a:r>
              <a:rPr lang="en-US" altLang="zh-CN" sz="1100" spc="94" dirty="0">
                <a:solidFill>
                  <a:srgbClr val="000000"/>
                </a:solidFill>
                <a:latin typeface="Times New Roman"/>
                <a:ea typeface="Times New Roman"/>
              </a:rPr>
              <a:t>15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659" cy="1069848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Freeform 223"> 
				</p:cNvPr>
          <p:cNvSpPr/>
          <p:nvPr/>
        </p:nvSpPr>
        <p:spPr>
          <a:xfrm>
            <a:off x="908050" y="1085850"/>
            <a:ext cx="819150" cy="577850"/>
          </a:xfrm>
          <a:custGeom>
            <a:avLst/>
            <a:gdLst>
              <a:gd name="connsiteX0" fmla="*/ 10160 w 819150"/>
              <a:gd name="connsiteY0" fmla="*/ 588263 h 577850"/>
              <a:gd name="connsiteX1" fmla="*/ 824738 w 819150"/>
              <a:gd name="connsiteY1" fmla="*/ 588263 h 577850"/>
              <a:gd name="connsiteX2" fmla="*/ 824738 w 819150"/>
              <a:gd name="connsiteY2" fmla="*/ 12191 h 577850"/>
              <a:gd name="connsiteX3" fmla="*/ 10160 w 819150"/>
              <a:gd name="connsiteY3" fmla="*/ 12191 h 577850"/>
              <a:gd name="connsiteX4" fmla="*/ 10160 w 819150"/>
              <a:gd name="connsiteY4" fmla="*/ 588263 h 57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150" h="577850">
                <a:moveTo>
                  <a:pt x="10160" y="588263"/>
                </a:moveTo>
                <a:lnTo>
                  <a:pt x="824738" y="588263"/>
                </a:lnTo>
                <a:lnTo>
                  <a:pt x="824738" y="12191"/>
                </a:lnTo>
                <a:lnTo>
                  <a:pt x="10160" y="12191"/>
                </a:lnTo>
                <a:lnTo>
                  <a:pt x="10160" y="588263"/>
                </a:lnTo>
                <a:close/>
              </a:path>
            </a:pathLst>
          </a:custGeom>
          <a:solidFill>
            <a:srgbClr val="6490c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Freeform 224"> 
				</p:cNvPr>
          <p:cNvSpPr/>
          <p:nvPr/>
        </p:nvSpPr>
        <p:spPr>
          <a:xfrm>
            <a:off x="1720850" y="1085850"/>
            <a:ext cx="4933950" cy="577850"/>
          </a:xfrm>
          <a:custGeom>
            <a:avLst/>
            <a:gdLst>
              <a:gd name="connsiteX0" fmla="*/ 11938 w 4933950"/>
              <a:gd name="connsiteY0" fmla="*/ 588263 h 577850"/>
              <a:gd name="connsiteX1" fmla="*/ 4942078 w 4933950"/>
              <a:gd name="connsiteY1" fmla="*/ 588263 h 577850"/>
              <a:gd name="connsiteX2" fmla="*/ 4942078 w 4933950"/>
              <a:gd name="connsiteY2" fmla="*/ 12191 h 577850"/>
              <a:gd name="connsiteX3" fmla="*/ 11938 w 4933950"/>
              <a:gd name="connsiteY3" fmla="*/ 12191 h 577850"/>
              <a:gd name="connsiteX4" fmla="*/ 11938 w 4933950"/>
              <a:gd name="connsiteY4" fmla="*/ 588263 h 57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950" h="577850">
                <a:moveTo>
                  <a:pt x="11938" y="588263"/>
                </a:moveTo>
                <a:lnTo>
                  <a:pt x="4942078" y="588263"/>
                </a:lnTo>
                <a:lnTo>
                  <a:pt x="4942078" y="12191"/>
                </a:lnTo>
                <a:lnTo>
                  <a:pt x="11938" y="12191"/>
                </a:lnTo>
                <a:lnTo>
                  <a:pt x="11938" y="588263"/>
                </a:lnTo>
                <a:close/>
              </a:path>
            </a:pathLst>
          </a:custGeom>
          <a:solidFill>
            <a:srgbClr val="fcf4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Freeform 225"> 
				</p:cNvPr>
          <p:cNvSpPr/>
          <p:nvPr/>
        </p:nvSpPr>
        <p:spPr>
          <a:xfrm>
            <a:off x="1454150" y="3067050"/>
            <a:ext cx="1073150" cy="488950"/>
          </a:xfrm>
          <a:custGeom>
            <a:avLst/>
            <a:gdLst>
              <a:gd name="connsiteX0" fmla="*/ 6603 w 1073150"/>
              <a:gd name="connsiteY0" fmla="*/ 489203 h 488950"/>
              <a:gd name="connsiteX1" fmla="*/ 1074165 w 1073150"/>
              <a:gd name="connsiteY1" fmla="*/ 489203 h 488950"/>
              <a:gd name="connsiteX2" fmla="*/ 1074165 w 1073150"/>
              <a:gd name="connsiteY2" fmla="*/ 19049 h 488950"/>
              <a:gd name="connsiteX3" fmla="*/ 6603 w 1073150"/>
              <a:gd name="connsiteY3" fmla="*/ 19049 h 488950"/>
              <a:gd name="connsiteX4" fmla="*/ 6603 w 1073150"/>
              <a:gd name="connsiteY4" fmla="*/ 489203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3150" h="488950">
                <a:moveTo>
                  <a:pt x="6603" y="489203"/>
                </a:moveTo>
                <a:lnTo>
                  <a:pt x="1074165" y="489203"/>
                </a:lnTo>
                <a:lnTo>
                  <a:pt x="1074165" y="19049"/>
                </a:lnTo>
                <a:lnTo>
                  <a:pt x="6603" y="19049"/>
                </a:lnTo>
                <a:lnTo>
                  <a:pt x="6603" y="489203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Freeform 226"> 
				</p:cNvPr>
          <p:cNvSpPr/>
          <p:nvPr/>
        </p:nvSpPr>
        <p:spPr>
          <a:xfrm>
            <a:off x="2520950" y="3067050"/>
            <a:ext cx="3117850" cy="488950"/>
          </a:xfrm>
          <a:custGeom>
            <a:avLst/>
            <a:gdLst>
              <a:gd name="connsiteX0" fmla="*/ 7366 w 3117850"/>
              <a:gd name="connsiteY0" fmla="*/ 489203 h 488950"/>
              <a:gd name="connsiteX1" fmla="*/ 3117850 w 3117850"/>
              <a:gd name="connsiteY1" fmla="*/ 489203 h 488950"/>
              <a:gd name="connsiteX2" fmla="*/ 3117850 w 3117850"/>
              <a:gd name="connsiteY2" fmla="*/ 19049 h 488950"/>
              <a:gd name="connsiteX3" fmla="*/ 7366 w 3117850"/>
              <a:gd name="connsiteY3" fmla="*/ 19049 h 488950"/>
              <a:gd name="connsiteX4" fmla="*/ 7366 w 3117850"/>
              <a:gd name="connsiteY4" fmla="*/ 489203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7850" h="488950">
                <a:moveTo>
                  <a:pt x="7366" y="489203"/>
                </a:moveTo>
                <a:lnTo>
                  <a:pt x="3117850" y="489203"/>
                </a:lnTo>
                <a:lnTo>
                  <a:pt x="3117850" y="19049"/>
                </a:lnTo>
                <a:lnTo>
                  <a:pt x="7366" y="19049"/>
                </a:lnTo>
                <a:lnTo>
                  <a:pt x="7366" y="489203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Freeform 227"> 
				</p:cNvPr>
          <p:cNvSpPr/>
          <p:nvPr/>
        </p:nvSpPr>
        <p:spPr>
          <a:xfrm>
            <a:off x="5632450" y="3067050"/>
            <a:ext cx="1022350" cy="247650"/>
          </a:xfrm>
          <a:custGeom>
            <a:avLst/>
            <a:gdLst>
              <a:gd name="connsiteX0" fmla="*/ 6350 w 1022350"/>
              <a:gd name="connsiteY0" fmla="*/ 253745 h 247650"/>
              <a:gd name="connsiteX1" fmla="*/ 1027430 w 1022350"/>
              <a:gd name="connsiteY1" fmla="*/ 253745 h 247650"/>
              <a:gd name="connsiteX2" fmla="*/ 1027430 w 1022350"/>
              <a:gd name="connsiteY2" fmla="*/ 19049 h 247650"/>
              <a:gd name="connsiteX3" fmla="*/ 6350 w 1022350"/>
              <a:gd name="connsiteY3" fmla="*/ 19049 h 247650"/>
              <a:gd name="connsiteX4" fmla="*/ 6350 w 1022350"/>
              <a:gd name="connsiteY4" fmla="*/ 253745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2350" h="247650">
                <a:moveTo>
                  <a:pt x="6350" y="253745"/>
                </a:moveTo>
                <a:lnTo>
                  <a:pt x="1027430" y="253745"/>
                </a:lnTo>
                <a:lnTo>
                  <a:pt x="1027430" y="19049"/>
                </a:lnTo>
                <a:lnTo>
                  <a:pt x="6350" y="19049"/>
                </a:lnTo>
                <a:lnTo>
                  <a:pt x="6350" y="253745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Freeform 228"> 
				</p:cNvPr>
          <p:cNvSpPr/>
          <p:nvPr/>
        </p:nvSpPr>
        <p:spPr>
          <a:xfrm>
            <a:off x="5632450" y="3308350"/>
            <a:ext cx="336550" cy="247650"/>
          </a:xfrm>
          <a:custGeom>
            <a:avLst/>
            <a:gdLst>
              <a:gd name="connsiteX0" fmla="*/ 6350 w 336550"/>
              <a:gd name="connsiteY0" fmla="*/ 247903 h 247650"/>
              <a:gd name="connsiteX1" fmla="*/ 346964 w 336550"/>
              <a:gd name="connsiteY1" fmla="*/ 247903 h 247650"/>
              <a:gd name="connsiteX2" fmla="*/ 346964 w 336550"/>
              <a:gd name="connsiteY2" fmla="*/ 12446 h 247650"/>
              <a:gd name="connsiteX3" fmla="*/ 6350 w 336550"/>
              <a:gd name="connsiteY3" fmla="*/ 12446 h 247650"/>
              <a:gd name="connsiteX4" fmla="*/ 6350 w 336550"/>
              <a:gd name="connsiteY4" fmla="*/ 247903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550" h="247650">
                <a:moveTo>
                  <a:pt x="6350" y="247903"/>
                </a:moveTo>
                <a:lnTo>
                  <a:pt x="346964" y="247903"/>
                </a:lnTo>
                <a:lnTo>
                  <a:pt x="346964" y="12446"/>
                </a:lnTo>
                <a:lnTo>
                  <a:pt x="6350" y="12446"/>
                </a:lnTo>
                <a:lnTo>
                  <a:pt x="6350" y="247903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Freeform 229"> 
				</p:cNvPr>
          <p:cNvSpPr/>
          <p:nvPr/>
        </p:nvSpPr>
        <p:spPr>
          <a:xfrm>
            <a:off x="5962650" y="3308350"/>
            <a:ext cx="349250" cy="247650"/>
          </a:xfrm>
          <a:custGeom>
            <a:avLst/>
            <a:gdLst>
              <a:gd name="connsiteX0" fmla="*/ 16764 w 349250"/>
              <a:gd name="connsiteY0" fmla="*/ 247903 h 247650"/>
              <a:gd name="connsiteX1" fmla="*/ 356616 w 349250"/>
              <a:gd name="connsiteY1" fmla="*/ 247903 h 247650"/>
              <a:gd name="connsiteX2" fmla="*/ 356616 w 349250"/>
              <a:gd name="connsiteY2" fmla="*/ 12446 h 247650"/>
              <a:gd name="connsiteX3" fmla="*/ 16764 w 349250"/>
              <a:gd name="connsiteY3" fmla="*/ 12446 h 247650"/>
              <a:gd name="connsiteX4" fmla="*/ 16764 w 349250"/>
              <a:gd name="connsiteY4" fmla="*/ 247903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250" h="247650">
                <a:moveTo>
                  <a:pt x="16764" y="247903"/>
                </a:moveTo>
                <a:lnTo>
                  <a:pt x="356616" y="247903"/>
                </a:lnTo>
                <a:lnTo>
                  <a:pt x="356616" y="12446"/>
                </a:lnTo>
                <a:lnTo>
                  <a:pt x="16764" y="12446"/>
                </a:lnTo>
                <a:lnTo>
                  <a:pt x="16764" y="247903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Freeform 230"> 
				</p:cNvPr>
          <p:cNvSpPr/>
          <p:nvPr/>
        </p:nvSpPr>
        <p:spPr>
          <a:xfrm>
            <a:off x="6305550" y="3308350"/>
            <a:ext cx="349250" cy="247650"/>
          </a:xfrm>
          <a:custGeom>
            <a:avLst/>
            <a:gdLst>
              <a:gd name="connsiteX0" fmla="*/ 13715 w 349250"/>
              <a:gd name="connsiteY0" fmla="*/ 247903 h 247650"/>
              <a:gd name="connsiteX1" fmla="*/ 354329 w 349250"/>
              <a:gd name="connsiteY1" fmla="*/ 247903 h 247650"/>
              <a:gd name="connsiteX2" fmla="*/ 354329 w 349250"/>
              <a:gd name="connsiteY2" fmla="*/ 12446 h 247650"/>
              <a:gd name="connsiteX3" fmla="*/ 13715 w 349250"/>
              <a:gd name="connsiteY3" fmla="*/ 12446 h 247650"/>
              <a:gd name="connsiteX4" fmla="*/ 13715 w 349250"/>
              <a:gd name="connsiteY4" fmla="*/ 247903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250" h="247650">
                <a:moveTo>
                  <a:pt x="13715" y="247903"/>
                </a:moveTo>
                <a:lnTo>
                  <a:pt x="354329" y="247903"/>
                </a:lnTo>
                <a:lnTo>
                  <a:pt x="354329" y="12446"/>
                </a:lnTo>
                <a:lnTo>
                  <a:pt x="13715" y="12446"/>
                </a:lnTo>
                <a:lnTo>
                  <a:pt x="13715" y="247903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Freeform 231"> 
				</p:cNvPr>
          <p:cNvSpPr/>
          <p:nvPr/>
        </p:nvSpPr>
        <p:spPr>
          <a:xfrm>
            <a:off x="1440561" y="3078860"/>
            <a:ext cx="5226939" cy="19938"/>
          </a:xfrm>
          <a:custGeom>
            <a:avLst/>
            <a:gdLst>
              <a:gd name="connsiteX0" fmla="*/ 13335 w 5226939"/>
              <a:gd name="connsiteY0" fmla="*/ 7239 h 19938"/>
              <a:gd name="connsiteX1" fmla="*/ 5226939 w 5226939"/>
              <a:gd name="connsiteY1" fmla="*/ 7239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6939" h="19938">
                <a:moveTo>
                  <a:pt x="13335" y="7239"/>
                </a:moveTo>
                <a:lnTo>
                  <a:pt x="5226939" y="7239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Freeform 232"> 
				</p:cNvPr>
          <p:cNvSpPr/>
          <p:nvPr/>
        </p:nvSpPr>
        <p:spPr>
          <a:xfrm>
            <a:off x="1440561" y="3078860"/>
            <a:ext cx="5226939" cy="19938"/>
          </a:xfrm>
          <a:custGeom>
            <a:avLst/>
            <a:gdLst>
              <a:gd name="connsiteX0" fmla="*/ 13335 w 5226939"/>
              <a:gd name="connsiteY0" fmla="*/ 7239 h 19938"/>
              <a:gd name="connsiteX1" fmla="*/ 5226939 w 5226939"/>
              <a:gd name="connsiteY1" fmla="*/ 7239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6939" h="19938">
                <a:moveTo>
                  <a:pt x="13335" y="7239"/>
                </a:moveTo>
                <a:lnTo>
                  <a:pt x="5226939" y="7239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Freeform 233"> 
				</p:cNvPr>
          <p:cNvSpPr/>
          <p:nvPr/>
        </p:nvSpPr>
        <p:spPr>
          <a:xfrm>
            <a:off x="1453261" y="6545960"/>
            <a:ext cx="1074038" cy="477138"/>
          </a:xfrm>
          <a:custGeom>
            <a:avLst/>
            <a:gdLst>
              <a:gd name="connsiteX0" fmla="*/ 7492 w 1074038"/>
              <a:gd name="connsiteY0" fmla="*/ 484251 h 477138"/>
              <a:gd name="connsiteX1" fmla="*/ 1075054 w 1074038"/>
              <a:gd name="connsiteY1" fmla="*/ 484251 h 477138"/>
              <a:gd name="connsiteX2" fmla="*/ 1075054 w 1074038"/>
              <a:gd name="connsiteY2" fmla="*/ 14858 h 477138"/>
              <a:gd name="connsiteX3" fmla="*/ 7492 w 1074038"/>
              <a:gd name="connsiteY3" fmla="*/ 14858 h 477138"/>
              <a:gd name="connsiteX4" fmla="*/ 7492 w 1074038"/>
              <a:gd name="connsiteY4" fmla="*/ 484251 h 47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038" h="477138">
                <a:moveTo>
                  <a:pt x="7492" y="484251"/>
                </a:moveTo>
                <a:lnTo>
                  <a:pt x="1075054" y="484251"/>
                </a:lnTo>
                <a:lnTo>
                  <a:pt x="1075054" y="14858"/>
                </a:lnTo>
                <a:lnTo>
                  <a:pt x="7492" y="14858"/>
                </a:lnTo>
                <a:lnTo>
                  <a:pt x="7492" y="484251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Freeform 234"> 
				</p:cNvPr>
          <p:cNvSpPr/>
          <p:nvPr/>
        </p:nvSpPr>
        <p:spPr>
          <a:xfrm>
            <a:off x="2520060" y="6545960"/>
            <a:ext cx="3118739" cy="477138"/>
          </a:xfrm>
          <a:custGeom>
            <a:avLst/>
            <a:gdLst>
              <a:gd name="connsiteX0" fmla="*/ 8255 w 3118739"/>
              <a:gd name="connsiteY0" fmla="*/ 484251 h 477138"/>
              <a:gd name="connsiteX1" fmla="*/ 3118739 w 3118739"/>
              <a:gd name="connsiteY1" fmla="*/ 484251 h 477138"/>
              <a:gd name="connsiteX2" fmla="*/ 3118739 w 3118739"/>
              <a:gd name="connsiteY2" fmla="*/ 14858 h 477138"/>
              <a:gd name="connsiteX3" fmla="*/ 8255 w 3118739"/>
              <a:gd name="connsiteY3" fmla="*/ 14858 h 477138"/>
              <a:gd name="connsiteX4" fmla="*/ 8255 w 3118739"/>
              <a:gd name="connsiteY4" fmla="*/ 484251 h 47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8739" h="477138">
                <a:moveTo>
                  <a:pt x="8255" y="484251"/>
                </a:moveTo>
                <a:lnTo>
                  <a:pt x="3118739" y="484251"/>
                </a:lnTo>
                <a:lnTo>
                  <a:pt x="3118739" y="14858"/>
                </a:lnTo>
                <a:lnTo>
                  <a:pt x="8255" y="14858"/>
                </a:lnTo>
                <a:lnTo>
                  <a:pt x="8255" y="484251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Freeform 235"> 
				</p:cNvPr>
          <p:cNvSpPr/>
          <p:nvPr/>
        </p:nvSpPr>
        <p:spPr>
          <a:xfrm>
            <a:off x="5631560" y="6545960"/>
            <a:ext cx="1023238" cy="248538"/>
          </a:xfrm>
          <a:custGeom>
            <a:avLst/>
            <a:gdLst>
              <a:gd name="connsiteX0" fmla="*/ 7239 w 1023238"/>
              <a:gd name="connsiteY0" fmla="*/ 249554 h 248538"/>
              <a:gd name="connsiteX1" fmla="*/ 1028319 w 1023238"/>
              <a:gd name="connsiteY1" fmla="*/ 249554 h 248538"/>
              <a:gd name="connsiteX2" fmla="*/ 1028319 w 1023238"/>
              <a:gd name="connsiteY2" fmla="*/ 14858 h 248538"/>
              <a:gd name="connsiteX3" fmla="*/ 7239 w 1023238"/>
              <a:gd name="connsiteY3" fmla="*/ 14858 h 248538"/>
              <a:gd name="connsiteX4" fmla="*/ 7239 w 1023238"/>
              <a:gd name="connsiteY4" fmla="*/ 249554 h 248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3238" h="248538">
                <a:moveTo>
                  <a:pt x="7239" y="249554"/>
                </a:moveTo>
                <a:lnTo>
                  <a:pt x="1028319" y="249554"/>
                </a:lnTo>
                <a:lnTo>
                  <a:pt x="1028319" y="14858"/>
                </a:lnTo>
                <a:lnTo>
                  <a:pt x="7239" y="14858"/>
                </a:lnTo>
                <a:lnTo>
                  <a:pt x="7239" y="249554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Freeform 236"> 
				</p:cNvPr>
          <p:cNvSpPr/>
          <p:nvPr/>
        </p:nvSpPr>
        <p:spPr>
          <a:xfrm>
            <a:off x="5631560" y="6787260"/>
            <a:ext cx="337438" cy="235838"/>
          </a:xfrm>
          <a:custGeom>
            <a:avLst/>
            <a:gdLst>
              <a:gd name="connsiteX0" fmla="*/ 7239 w 337438"/>
              <a:gd name="connsiteY0" fmla="*/ 242951 h 235838"/>
              <a:gd name="connsiteX1" fmla="*/ 347853 w 337438"/>
              <a:gd name="connsiteY1" fmla="*/ 242951 h 235838"/>
              <a:gd name="connsiteX2" fmla="*/ 347853 w 337438"/>
              <a:gd name="connsiteY2" fmla="*/ 8254 h 235838"/>
              <a:gd name="connsiteX3" fmla="*/ 7239 w 337438"/>
              <a:gd name="connsiteY3" fmla="*/ 8254 h 235838"/>
              <a:gd name="connsiteX4" fmla="*/ 7239 w 337438"/>
              <a:gd name="connsiteY4" fmla="*/ 242951 h 235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438" h="235838">
                <a:moveTo>
                  <a:pt x="7239" y="242951"/>
                </a:moveTo>
                <a:lnTo>
                  <a:pt x="347853" y="242951"/>
                </a:lnTo>
                <a:lnTo>
                  <a:pt x="347853" y="8254"/>
                </a:lnTo>
                <a:lnTo>
                  <a:pt x="7239" y="8254"/>
                </a:lnTo>
                <a:lnTo>
                  <a:pt x="7239" y="242951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Freeform 237"> 
				</p:cNvPr>
          <p:cNvSpPr/>
          <p:nvPr/>
        </p:nvSpPr>
        <p:spPr>
          <a:xfrm>
            <a:off x="5961760" y="6787260"/>
            <a:ext cx="350138" cy="235838"/>
          </a:xfrm>
          <a:custGeom>
            <a:avLst/>
            <a:gdLst>
              <a:gd name="connsiteX0" fmla="*/ 17653 w 350138"/>
              <a:gd name="connsiteY0" fmla="*/ 242951 h 235838"/>
              <a:gd name="connsiteX1" fmla="*/ 357505 w 350138"/>
              <a:gd name="connsiteY1" fmla="*/ 242951 h 235838"/>
              <a:gd name="connsiteX2" fmla="*/ 357505 w 350138"/>
              <a:gd name="connsiteY2" fmla="*/ 8254 h 235838"/>
              <a:gd name="connsiteX3" fmla="*/ 17653 w 350138"/>
              <a:gd name="connsiteY3" fmla="*/ 8254 h 235838"/>
              <a:gd name="connsiteX4" fmla="*/ 17653 w 350138"/>
              <a:gd name="connsiteY4" fmla="*/ 242951 h 235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138" h="235838">
                <a:moveTo>
                  <a:pt x="17653" y="242951"/>
                </a:moveTo>
                <a:lnTo>
                  <a:pt x="357505" y="242951"/>
                </a:lnTo>
                <a:lnTo>
                  <a:pt x="357505" y="8254"/>
                </a:lnTo>
                <a:lnTo>
                  <a:pt x="17653" y="8254"/>
                </a:lnTo>
                <a:lnTo>
                  <a:pt x="17653" y="242951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Freeform 238"> 
				</p:cNvPr>
          <p:cNvSpPr/>
          <p:nvPr/>
        </p:nvSpPr>
        <p:spPr>
          <a:xfrm>
            <a:off x="6304660" y="6787260"/>
            <a:ext cx="350138" cy="235838"/>
          </a:xfrm>
          <a:custGeom>
            <a:avLst/>
            <a:gdLst>
              <a:gd name="connsiteX0" fmla="*/ 14604 w 350138"/>
              <a:gd name="connsiteY0" fmla="*/ 242951 h 235838"/>
              <a:gd name="connsiteX1" fmla="*/ 355218 w 350138"/>
              <a:gd name="connsiteY1" fmla="*/ 242951 h 235838"/>
              <a:gd name="connsiteX2" fmla="*/ 355218 w 350138"/>
              <a:gd name="connsiteY2" fmla="*/ 8254 h 235838"/>
              <a:gd name="connsiteX3" fmla="*/ 14604 w 350138"/>
              <a:gd name="connsiteY3" fmla="*/ 8254 h 235838"/>
              <a:gd name="connsiteX4" fmla="*/ 14604 w 350138"/>
              <a:gd name="connsiteY4" fmla="*/ 242951 h 235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138" h="235838">
                <a:moveTo>
                  <a:pt x="14604" y="242951"/>
                </a:moveTo>
                <a:lnTo>
                  <a:pt x="355218" y="242951"/>
                </a:lnTo>
                <a:lnTo>
                  <a:pt x="355218" y="8254"/>
                </a:lnTo>
                <a:lnTo>
                  <a:pt x="14604" y="8254"/>
                </a:lnTo>
                <a:lnTo>
                  <a:pt x="14604" y="242951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Freeform 239"> 
				</p:cNvPr>
          <p:cNvSpPr/>
          <p:nvPr/>
        </p:nvSpPr>
        <p:spPr>
          <a:xfrm>
            <a:off x="1440561" y="6545960"/>
            <a:ext cx="5226939" cy="19938"/>
          </a:xfrm>
          <a:custGeom>
            <a:avLst/>
            <a:gdLst>
              <a:gd name="connsiteX0" fmla="*/ 13335 w 5226939"/>
              <a:gd name="connsiteY0" fmla="*/ 14858 h 19938"/>
              <a:gd name="connsiteX1" fmla="*/ 5226939 w 5226939"/>
              <a:gd name="connsiteY1" fmla="*/ 14858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6939" h="19938">
                <a:moveTo>
                  <a:pt x="13335" y="14858"/>
                </a:moveTo>
                <a:lnTo>
                  <a:pt x="5226939" y="14858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Freeform 240"> 
				</p:cNvPr>
          <p:cNvSpPr/>
          <p:nvPr/>
        </p:nvSpPr>
        <p:spPr>
          <a:xfrm>
            <a:off x="1440561" y="6545960"/>
            <a:ext cx="5226939" cy="19938"/>
          </a:xfrm>
          <a:custGeom>
            <a:avLst/>
            <a:gdLst>
              <a:gd name="connsiteX0" fmla="*/ 13335 w 5226939"/>
              <a:gd name="connsiteY0" fmla="*/ 14858 h 19938"/>
              <a:gd name="connsiteX1" fmla="*/ 5226939 w 5226939"/>
              <a:gd name="connsiteY1" fmla="*/ 14858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6939" h="19938">
                <a:moveTo>
                  <a:pt x="13335" y="14858"/>
                </a:moveTo>
                <a:lnTo>
                  <a:pt x="5226939" y="14858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TextBox 241"/>
          <p:cNvSpPr txBox="1"/>
          <p:nvPr/>
        </p:nvSpPr>
        <p:spPr>
          <a:xfrm>
            <a:off x="1046225" y="1273984"/>
            <a:ext cx="1463535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814578" algn="l"/>
              </a:tabLst>
            </a:pPr>
            <a:r>
              <a:rPr lang="en-US" altLang="zh-CN" sz="1600" spc="-200" b="1" dirty="0">
                <a:solidFill>
                  <a:srgbClr val="fefefe"/>
                </a:solidFill>
                <a:latin typeface="Malgun Gothic"/>
                <a:ea typeface="Malgun Gothic"/>
              </a:rPr>
              <a:t>학습</a:t>
            </a:r>
            <a:r>
              <a:rPr lang="en-US" altLang="zh-CN" sz="1600" spc="-75" b="1" dirty="0">
                <a:solidFill>
                  <a:srgbClr val="fefefe"/>
                </a:solidFill>
                <a:latin typeface="Malgun Gothic"/>
                <a:cs typeface="Malgun Gothic"/>
              </a:rPr>
              <a:t> </a:t>
            </a:r>
            <a:r>
              <a:rPr lang="en-US" altLang="zh-CN" sz="1600" spc="-120" b="1" dirty="0">
                <a:solidFill>
                  <a:srgbClr val="fefefe"/>
                </a:solidFill>
                <a:latin typeface="Malgun Gothic"/>
                <a:ea typeface="Malgun Gothic"/>
              </a:rPr>
              <a:t>1	</a:t>
            </a:r>
            <a:r>
              <a:rPr lang="en-US" altLang="zh-CN" sz="15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평</a:t>
            </a:r>
            <a:r>
              <a:rPr lang="en-US" altLang="zh-CN" sz="15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  </a:t>
            </a:r>
            <a:r>
              <a:rPr lang="en-US" altLang="zh-CN" sz="1500" spc="-170" b="1" dirty="0">
                <a:solidFill>
                  <a:srgbClr val="000000"/>
                </a:solidFill>
                <a:latin typeface="Malgun Gothic"/>
                <a:ea typeface="Malgun Gothic"/>
              </a:rPr>
              <a:t>가</a:t>
            </a:r>
          </a:p>
        </p:txBody>
      </p:sp>
      <p:sp>
        <p:nvSpPr>
          <p:cNvPr id="242" name="TextBox 242"/>
          <p:cNvSpPr txBox="1"/>
          <p:nvPr/>
        </p:nvSpPr>
        <p:spPr>
          <a:xfrm>
            <a:off x="1217675" y="2047490"/>
            <a:ext cx="4599815" cy="9474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200" spc="-179" b="1" dirty="0">
                <a:solidFill>
                  <a:srgbClr val="6491cb"/>
                </a:solidFill>
                <a:latin typeface="Malgun Gothic"/>
                <a:ea typeface="Malgun Gothic"/>
              </a:rPr>
              <a:t>평가</a:t>
            </a:r>
            <a:r>
              <a:rPr lang="en-US" altLang="zh-CN" sz="1200" spc="94" b="1" dirty="0">
                <a:solidFill>
                  <a:srgbClr val="6491cb"/>
                </a:solidFill>
                <a:latin typeface="Malgun Gothic"/>
                <a:cs typeface="Malgun Gothic"/>
              </a:rPr>
              <a:t> </a:t>
            </a:r>
            <a:r>
              <a:rPr lang="en-US" altLang="zh-CN" sz="1200" spc="-184" b="1" dirty="0">
                <a:solidFill>
                  <a:srgbClr val="6491cb"/>
                </a:solidFill>
                <a:latin typeface="Malgun Gothic"/>
                <a:ea typeface="Malgun Gothic"/>
              </a:rPr>
              <a:t>준거</a:t>
            </a:r>
          </a:p>
          <a:p>
            <a:pPr>
              <a:lnSpc>
                <a:spcPts val="1714"/>
              </a:lnSpc>
            </a:pPr>
            <a:endParaRPr lang="en-US" dirty="0" smtClean="0"/>
          </a:p>
          <a:p>
            <a:pPr marL="0" indent="240791">
              <a:lnSpc>
                <a:spcPct val="100000"/>
              </a:lnSpc>
            </a:pP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평가자는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9" dirty="0">
                <a:solidFill>
                  <a:srgbClr val="000000"/>
                </a:solidFill>
                <a:latin typeface="Malgun Gothic"/>
                <a:ea typeface="Malgun Gothic"/>
              </a:rPr>
              <a:t>학습자가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학습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목표를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9" dirty="0">
                <a:solidFill>
                  <a:srgbClr val="000000"/>
                </a:solidFill>
                <a:latin typeface="Malgun Gothic"/>
                <a:ea typeface="Malgun Gothic"/>
              </a:rPr>
              <a:t>성공적으로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달성하였는지를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평가해야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ea typeface="Malgun Gothic"/>
              </a:rPr>
              <a:t>한다.</a:t>
            </a:r>
          </a:p>
          <a:p>
            <a:pPr>
              <a:lnSpc>
                <a:spcPts val="1660"/>
              </a:lnSpc>
            </a:pPr>
            <a:endParaRPr lang="en-US" dirty="0" smtClean="0"/>
          </a:p>
          <a:p>
            <a:pPr marL="0" indent="240791">
              <a:lnSpc>
                <a:spcPct val="100000"/>
              </a:lnSpc>
            </a:pP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ea typeface="Malgun Gothic"/>
              </a:rPr>
              <a:t>평가자는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다음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ea typeface="Malgun Gothic"/>
              </a:rPr>
              <a:t>사항을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평가해야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ea typeface="Malgun Gothic"/>
              </a:rPr>
              <a:t>한다.</a:t>
            </a:r>
          </a:p>
        </p:txBody>
      </p:sp>
      <p:sp>
        <p:nvSpPr>
          <p:cNvPr id="243" name="TextBox 243"/>
          <p:cNvSpPr txBox="1"/>
          <p:nvPr/>
        </p:nvSpPr>
        <p:spPr>
          <a:xfrm>
            <a:off x="1759457" y="3251374"/>
            <a:ext cx="482882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학습</a:t>
            </a:r>
            <a:r>
              <a:rPr lang="en-US" altLang="zh-CN" sz="1000" spc="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내용</a:t>
            </a:r>
          </a:p>
        </p:txBody>
      </p:sp>
      <p:sp>
        <p:nvSpPr>
          <p:cNvPr id="244" name="TextBox 244"/>
          <p:cNvSpPr txBox="1"/>
          <p:nvPr/>
        </p:nvSpPr>
        <p:spPr>
          <a:xfrm>
            <a:off x="3848100" y="3251374"/>
            <a:ext cx="483634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학습</a:t>
            </a:r>
            <a:r>
              <a:rPr lang="en-US" altLang="zh-CN" sz="1000" spc="6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목표</a:t>
            </a:r>
          </a:p>
        </p:txBody>
      </p:sp>
      <p:sp>
        <p:nvSpPr>
          <p:cNvPr id="245" name="TextBox 245"/>
          <p:cNvSpPr txBox="1"/>
          <p:nvPr/>
        </p:nvSpPr>
        <p:spPr>
          <a:xfrm>
            <a:off x="5755385" y="3134026"/>
            <a:ext cx="800620" cy="3870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88214">
              <a:lnSpc>
                <a:spcPct val="100000"/>
              </a:lnSpc>
            </a:pPr>
            <a:r>
              <a:rPr lang="en-US" altLang="zh-CN" sz="1000" spc="-194" b="1" dirty="0">
                <a:solidFill>
                  <a:srgbClr val="000000"/>
                </a:solidFill>
                <a:latin typeface="Malgun Gothic"/>
                <a:ea typeface="Malgun Gothic"/>
              </a:rPr>
              <a:t>성</a:t>
            </a:r>
            <a:r>
              <a:rPr lang="en-US" altLang="zh-CN" sz="1000" spc="-189" b="1" dirty="0">
                <a:solidFill>
                  <a:srgbClr val="000000"/>
                </a:solidFill>
                <a:latin typeface="Malgun Gothic"/>
                <a:ea typeface="Malgun Gothic"/>
              </a:rPr>
              <a:t>취수준</a:t>
            </a:r>
          </a:p>
          <a:p>
            <a:pPr>
              <a:lnSpc>
                <a:spcPts val="644"/>
              </a:lnSpc>
            </a:pPr>
            <a:endParaRPr lang="en-US" dirty="0" smtClean="0"/>
          </a:p>
          <a:p>
            <a:pPr marL="0">
              <a:lnSpc>
                <a:spcPct val="100000"/>
              </a:lnSpc>
              <a:tabLst>
                <a:tab pos="340614" algn="l"/>
                <a:tab pos="680464" algn="l"/>
              </a:tabLst>
            </a:pP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상	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중	</a:t>
            </a:r>
            <a:r>
              <a:rPr lang="en-US" altLang="zh-CN" sz="1000" spc="-194" b="1" dirty="0">
                <a:solidFill>
                  <a:srgbClr val="000000"/>
                </a:solidFill>
                <a:latin typeface="Malgun Gothic"/>
                <a:ea typeface="Malgun Gothic"/>
              </a:rPr>
              <a:t>하</a:t>
            </a:r>
          </a:p>
        </p:txBody>
      </p:sp>
      <p:sp>
        <p:nvSpPr>
          <p:cNvPr id="246" name="TextBox 246"/>
          <p:cNvSpPr txBox="1"/>
          <p:nvPr/>
        </p:nvSpPr>
        <p:spPr>
          <a:xfrm>
            <a:off x="1217675" y="5900161"/>
            <a:ext cx="1049679" cy="977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200" spc="-179" b="1" dirty="0">
                <a:solidFill>
                  <a:srgbClr val="6491cb"/>
                </a:solidFill>
                <a:latin typeface="Malgun Gothic"/>
                <a:ea typeface="Malgun Gothic"/>
              </a:rPr>
              <a:t>평가</a:t>
            </a:r>
            <a:r>
              <a:rPr lang="en-US" altLang="zh-CN" sz="1200" spc="94" b="1" dirty="0">
                <a:solidFill>
                  <a:srgbClr val="6491cb"/>
                </a:solidFill>
                <a:latin typeface="Malgun Gothic"/>
                <a:cs typeface="Malgun Gothic"/>
              </a:rPr>
              <a:t> </a:t>
            </a:r>
            <a:r>
              <a:rPr lang="en-US" altLang="zh-CN" sz="1200" spc="-184" b="1" dirty="0">
                <a:solidFill>
                  <a:srgbClr val="6491cb"/>
                </a:solidFill>
                <a:latin typeface="Malgun Gothic"/>
                <a:ea typeface="Malgun Gothic"/>
              </a:rPr>
              <a:t>방법</a:t>
            </a:r>
          </a:p>
          <a:p>
            <a:pPr>
              <a:lnSpc>
                <a:spcPts val="1720"/>
              </a:lnSpc>
            </a:pPr>
            <a:endParaRPr lang="en-US" dirty="0" smtClean="0"/>
          </a:p>
          <a:p>
            <a:pPr marL="0" indent="240791">
              <a:lnSpc>
                <a:spcPct val="100000"/>
              </a:lnSpc>
            </a:pP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ea typeface="Malgun Gothic"/>
              </a:rPr>
              <a:t>서술형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시험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10"/>
              </a:lnSpc>
            </a:pPr>
            <a:endParaRPr lang="en-US" dirty="0" smtClean="0"/>
          </a:p>
          <a:p>
            <a:pPr marL="0" indent="541781">
              <a:lnSpc>
                <a:spcPct val="100000"/>
              </a:lnSpc>
            </a:pP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학습</a:t>
            </a:r>
            <a:r>
              <a:rPr lang="en-US" altLang="zh-CN" sz="1000" spc="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내용</a:t>
            </a:r>
          </a:p>
        </p:txBody>
      </p:sp>
      <p:sp>
        <p:nvSpPr>
          <p:cNvPr id="247" name="TextBox 247"/>
          <p:cNvSpPr txBox="1"/>
          <p:nvPr/>
        </p:nvSpPr>
        <p:spPr>
          <a:xfrm>
            <a:off x="3848100" y="6725332"/>
            <a:ext cx="483634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평가</a:t>
            </a:r>
            <a:r>
              <a:rPr lang="en-US" altLang="zh-CN" sz="1000" spc="6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항목</a:t>
            </a:r>
          </a:p>
        </p:txBody>
      </p:sp>
      <p:sp>
        <p:nvSpPr>
          <p:cNvPr id="248" name="TextBox 248"/>
          <p:cNvSpPr txBox="1"/>
          <p:nvPr/>
        </p:nvSpPr>
        <p:spPr>
          <a:xfrm>
            <a:off x="5755385" y="6607982"/>
            <a:ext cx="800620" cy="3870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88214">
              <a:lnSpc>
                <a:spcPct val="100000"/>
              </a:lnSpc>
            </a:pPr>
            <a:r>
              <a:rPr lang="en-US" altLang="zh-CN" sz="1000" spc="-194" b="1" dirty="0">
                <a:solidFill>
                  <a:srgbClr val="000000"/>
                </a:solidFill>
                <a:latin typeface="Malgun Gothic"/>
                <a:ea typeface="Malgun Gothic"/>
              </a:rPr>
              <a:t>성</a:t>
            </a:r>
            <a:r>
              <a:rPr lang="en-US" altLang="zh-CN" sz="1000" spc="-189" b="1" dirty="0">
                <a:solidFill>
                  <a:srgbClr val="000000"/>
                </a:solidFill>
                <a:latin typeface="Malgun Gothic"/>
                <a:ea typeface="Malgun Gothic"/>
              </a:rPr>
              <a:t>취수준</a:t>
            </a:r>
          </a:p>
          <a:p>
            <a:pPr>
              <a:lnSpc>
                <a:spcPts val="644"/>
              </a:lnSpc>
            </a:pPr>
            <a:endParaRPr lang="en-US" dirty="0" smtClean="0"/>
          </a:p>
          <a:p>
            <a:pPr marL="0">
              <a:lnSpc>
                <a:spcPct val="100000"/>
              </a:lnSpc>
              <a:tabLst>
                <a:tab pos="340614" algn="l"/>
                <a:tab pos="680464" algn="l"/>
              </a:tabLst>
            </a:pP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상	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중	</a:t>
            </a:r>
            <a:r>
              <a:rPr lang="en-US" altLang="zh-CN" sz="1000" spc="-194" b="1" dirty="0">
                <a:solidFill>
                  <a:srgbClr val="000000"/>
                </a:solidFill>
                <a:latin typeface="Malgun Gothic"/>
                <a:ea typeface="Malgun Gothic"/>
              </a:rPr>
              <a:t>하</a:t>
            </a:r>
          </a:p>
        </p:txBody>
      </p:sp>
      <p:sp>
        <p:nvSpPr>
          <p:cNvPr id="249" name="TextBox 249"/>
          <p:cNvSpPr txBox="1"/>
          <p:nvPr/>
        </p:nvSpPr>
        <p:spPr>
          <a:xfrm>
            <a:off x="899922" y="10069379"/>
            <a:ext cx="292920" cy="167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94" dirty="0">
                <a:solidFill>
                  <a:srgbClr val="000000"/>
                </a:solidFill>
                <a:latin typeface="Times New Roman"/>
                <a:ea typeface="Times New Roman"/>
              </a:rPr>
              <a:t>16</a:t>
            </a: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453896" y="3556253"/>
          <a:ext cx="5228082" cy="20032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4419"/>
                <a:gridCol w="3110484"/>
                <a:gridCol w="340614"/>
                <a:gridCol w="339854"/>
                <a:gridCol w="362709"/>
              </a:tblGrid>
              <a:tr h="496824">
                <a:tc rowSpan="4"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410"/>
                        </a:lnSpc>
                      </a:pPr>
                      <a:endParaRPr lang="en-US" dirty="0" smtClean="0"/>
                    </a:p>
                    <a:p>
                      <a:pPr marL="0" indent="70108">
                        <a:lnSpc>
                          <a:spcPct val="100000"/>
                        </a:lnSpc>
                      </a:pPr>
                      <a:r>
                        <a:rPr lang="en-US" altLang="zh-CN" sz="1000" spc="-20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</a:t>
                      </a:r>
                      <a:r>
                        <a:rPr lang="en-US" altLang="zh-CN" sz="1000" spc="-18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케이션</a:t>
                      </a:r>
                    </a:p>
                    <a:p>
                      <a:pPr marL="0" indent="70108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lang="en-US" altLang="zh-CN" sz="1000" spc="-18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배포환경</a:t>
                      </a:r>
                      <a:r>
                        <a:rPr lang="en-US" altLang="zh-CN" sz="1000" spc="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8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구성</a:t>
                      </a:r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hangingPunct="0" marL="185936" indent="-126491">
                        <a:lnSpc>
                          <a:spcPct val="124583"/>
                        </a:lnSpc>
                        <a:spcBef>
                          <a:spcPts val="384"/>
                        </a:spcBef>
                      </a:pPr>
                      <a:r>
                        <a:rPr lang="en-US" altLang="zh-CN" sz="1000" spc="-6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애플리케이션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빌드와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배포를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위한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환경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구성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방안을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계획할</a:t>
                      </a:r>
                      <a:r>
                        <a:rPr lang="en-US" altLang="zh-CN" sz="100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7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수</a:t>
                      </a:r>
                      <a:r>
                        <a:rPr lang="en-US" altLang="zh-CN" sz="1000" spc="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있다.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14477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9758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369"/>
                        </a:lnSpc>
                      </a:pPr>
                      <a:endParaRPr lang="en-US" dirty="0" smtClean="0"/>
                    </a:p>
                    <a:p>
                      <a:pPr marL="0" indent="59444">
                        <a:lnSpc>
                          <a:spcPct val="100000"/>
                        </a:lnSpc>
                      </a:pPr>
                      <a:r>
                        <a:rPr lang="en-US" altLang="zh-CN" sz="1000" spc="-6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애플리케이션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4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배포를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위한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4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도구와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시스템을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4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결정할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수</a:t>
                      </a:r>
                      <a:r>
                        <a:rPr lang="en-US" altLang="zh-CN" sz="1000" spc="-6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1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있다.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9683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615"/>
                        </a:lnSpc>
                      </a:pPr>
                      <a:endParaRPr lang="en-US" dirty="0" smtClean="0"/>
                    </a:p>
                    <a:p>
                      <a:pPr marL="0" indent="59444">
                        <a:lnSpc>
                          <a:spcPct val="100000"/>
                        </a:lnSpc>
                      </a:pP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결정한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애플리케이션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배포환경을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위한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도구와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시스템을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설</a:t>
                      </a:r>
                    </a:p>
                    <a:p>
                      <a:pPr marL="0" indent="185936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lang="en-US" altLang="zh-CN" sz="1000" spc="-13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치할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수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0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있다.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12052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69"/>
                        </a:lnSpc>
                      </a:pPr>
                      <a:endParaRPr lang="en-US" dirty="0" smtClean="0"/>
                    </a:p>
                    <a:p>
                      <a:pPr hangingPunct="0" marL="185936" indent="-126491">
                        <a:lnSpc>
                          <a:spcPct val="124583"/>
                        </a:lnSpc>
                      </a:pPr>
                      <a:r>
                        <a:rPr lang="en-US" altLang="zh-CN" sz="1000" spc="-3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2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8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설치한</a:t>
                      </a:r>
                      <a:r>
                        <a:rPr lang="en-US" altLang="zh-CN" sz="1000" spc="-3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8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시스템과</a:t>
                      </a:r>
                      <a:r>
                        <a:rPr lang="en-US" altLang="zh-CN" sz="1000" spc="-3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8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도구</a:t>
                      </a:r>
                      <a:r>
                        <a:rPr lang="en-US" altLang="zh-CN" sz="1000" spc="-3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8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운영을</a:t>
                      </a:r>
                      <a:r>
                        <a:rPr lang="en-US" altLang="zh-CN" sz="1000" spc="-3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8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위해</a:t>
                      </a:r>
                      <a:r>
                        <a:rPr lang="en-US" altLang="zh-CN" sz="1000" spc="-3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8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상세</a:t>
                      </a:r>
                      <a:r>
                        <a:rPr lang="en-US" altLang="zh-CN" sz="1000" spc="-3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8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구성</a:t>
                      </a:r>
                      <a:r>
                        <a:rPr lang="en-US" altLang="zh-CN" sz="1000" spc="-3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9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및</a:t>
                      </a:r>
                      <a:r>
                        <a:rPr lang="en-US" altLang="zh-CN" sz="1000" spc="-3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8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설정을</a:t>
                      </a:r>
                      <a:r>
                        <a:rPr lang="en-US" altLang="zh-CN" sz="100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할</a:t>
                      </a:r>
                      <a:r>
                        <a:rPr lang="en-US" altLang="zh-CN" sz="1000" spc="-4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수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8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있다.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4572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453896" y="7030211"/>
          <a:ext cx="5228082" cy="25915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4419"/>
                <a:gridCol w="3110484"/>
                <a:gridCol w="340614"/>
                <a:gridCol w="339876"/>
                <a:gridCol w="362687"/>
              </a:tblGrid>
              <a:tr h="271272">
                <a:tc rowSpan="6"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735"/>
                        </a:lnSpc>
                      </a:pPr>
                      <a:endParaRPr lang="en-US" dirty="0" smtClean="0"/>
                    </a:p>
                    <a:p>
                      <a:pPr marL="0" indent="70108">
                        <a:lnSpc>
                          <a:spcPct val="100000"/>
                        </a:lnSpc>
                      </a:pPr>
                      <a:r>
                        <a:rPr lang="en-US" altLang="zh-CN" sz="1000" spc="-20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</a:t>
                      </a:r>
                      <a:r>
                        <a:rPr lang="en-US" altLang="zh-CN" sz="1000" spc="-18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케이션</a:t>
                      </a:r>
                    </a:p>
                    <a:p>
                      <a:pPr marL="0" indent="70108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lang="en-US" altLang="zh-CN" sz="1000" spc="-18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배포환경</a:t>
                      </a:r>
                      <a:r>
                        <a:rPr lang="en-US" altLang="zh-CN" sz="1000" spc="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8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구성</a:t>
                      </a:r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indent="59444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lang="en-US" altLang="zh-CN" sz="1000" spc="-6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애플리케이션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빌드</a:t>
                      </a:r>
                      <a:r>
                        <a:rPr lang="en-US" altLang="zh-CN" sz="1000" spc="-10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･</a:t>
                      </a:r>
                      <a:r>
                        <a:rPr lang="en-US" altLang="zh-CN" sz="1000" spc="-15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배포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프로세스에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4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대한</a:t>
                      </a:r>
                      <a:r>
                        <a:rPr lang="en-US" altLang="zh-CN" sz="1000" spc="-6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이해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14477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6100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75"/>
                        </a:lnSpc>
                      </a:pPr>
                      <a:endParaRPr lang="en-US" dirty="0" smtClean="0"/>
                    </a:p>
                    <a:p>
                      <a:pPr marL="0" indent="59432">
                        <a:lnSpc>
                          <a:spcPct val="100000"/>
                        </a:lnSpc>
                      </a:pP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 </a:t>
                      </a:r>
                      <a:r>
                        <a:rPr lang="en-US" altLang="zh-CN" sz="1000" spc="-12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프로젝트의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애플리케이션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기술적인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특성에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따른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배포방식</a:t>
                      </a:r>
                    </a:p>
                    <a:p>
                      <a:pPr marL="0" indent="204212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lang="en-US" altLang="zh-CN" sz="1000" spc="-15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차이에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대한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이해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6100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75"/>
                        </a:lnSpc>
                      </a:pPr>
                      <a:endParaRPr lang="en-US" dirty="0" smtClean="0"/>
                    </a:p>
                    <a:p>
                      <a:pPr marL="0" indent="59432">
                        <a:lnSpc>
                          <a:spcPct val="100000"/>
                        </a:lnSpc>
                      </a:pP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애플리케이션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빌드</a:t>
                      </a:r>
                      <a:r>
                        <a:rPr lang="en-US" altLang="zh-CN" sz="1000" spc="-94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･</a:t>
                      </a: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배포를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위해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요구되는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형상관리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  </a:t>
                      </a:r>
                      <a:r>
                        <a:rPr lang="en-US" altLang="zh-CN" sz="1000" spc="-10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도구,</a:t>
                      </a:r>
                    </a:p>
                    <a:p>
                      <a:pPr marL="0" indent="195072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lang="en-US" altLang="zh-CN" sz="1000" spc="-13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테스트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0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도구,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빌드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도구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등에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대한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기능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이해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61771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75"/>
                        </a:lnSpc>
                      </a:pPr>
                      <a:endParaRPr lang="en-US" dirty="0" smtClean="0"/>
                    </a:p>
                    <a:p>
                      <a:pPr marL="0" indent="59435">
                        <a:lnSpc>
                          <a:spcPct val="100000"/>
                        </a:lnSpc>
                      </a:pP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4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형상관리시스템에서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사용되는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9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용어,</a:t>
                      </a:r>
                      <a:r>
                        <a:rPr lang="en-US" altLang="zh-CN" sz="1000" spc="-4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형상관리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범위에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대한</a:t>
                      </a:r>
                    </a:p>
                    <a:p>
                      <a:pPr marL="0" indent="193543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lang="en-US" altLang="zh-CN" sz="1000" spc="-20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이해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6102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hangingPunct="0" marL="192792" indent="-133356">
                        <a:lnSpc>
                          <a:spcPct val="124583"/>
                        </a:lnSpc>
                        <a:spcBef>
                          <a:spcPts val="325"/>
                        </a:spcBef>
                      </a:pP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애플리케이션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배포를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위한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프로젝트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관계자들의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역할과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책</a:t>
                      </a:r>
                      <a:r>
                        <a:rPr lang="en-US" altLang="zh-CN" sz="100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임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판별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정도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75472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75"/>
                        </a:lnSpc>
                      </a:pPr>
                      <a:endParaRPr lang="en-US" dirty="0" smtClean="0"/>
                    </a:p>
                    <a:p>
                      <a:pPr marL="0" indent="59435">
                        <a:lnSpc>
                          <a:spcPct val="100000"/>
                        </a:lnSpc>
                      </a:pP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4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1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애플리케이션</a:t>
                      </a:r>
                      <a:r>
                        <a:rPr lang="en-US" altLang="zh-CN" sz="1000" spc="-4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8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빌드,</a:t>
                      </a:r>
                      <a:r>
                        <a:rPr lang="en-US" altLang="zh-CN" sz="1000" spc="-4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1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배포</a:t>
                      </a:r>
                      <a:r>
                        <a:rPr lang="en-US" altLang="zh-CN" sz="1000" spc="-4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1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과정에서</a:t>
                      </a:r>
                      <a:r>
                        <a:rPr lang="en-US" altLang="zh-CN" sz="1000" spc="-4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1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각</a:t>
                      </a:r>
                      <a:r>
                        <a:rPr lang="en-US" altLang="zh-CN" sz="1000" spc="-4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1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단계별로</a:t>
                      </a:r>
                      <a:r>
                        <a:rPr lang="en-US" altLang="zh-CN" sz="1000" spc="-4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1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작성이</a:t>
                      </a:r>
                      <a:r>
                        <a:rPr lang="en-US" altLang="zh-CN" sz="1000" spc="-4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1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요</a:t>
                      </a:r>
                    </a:p>
                    <a:p>
                      <a:pPr marL="0" indent="192792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lang="en-US" altLang="zh-CN" sz="1000" spc="-1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구되는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문서들에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대한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이해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정도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4572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Freeform 252"> 
				</p:cNvPr>
          <p:cNvSpPr/>
          <p:nvPr/>
        </p:nvSpPr>
        <p:spPr>
          <a:xfrm>
            <a:off x="1454150" y="1441450"/>
            <a:ext cx="1073150" cy="476250"/>
          </a:xfrm>
          <a:custGeom>
            <a:avLst/>
            <a:gdLst>
              <a:gd name="connsiteX0" fmla="*/ 6603 w 1073150"/>
              <a:gd name="connsiteY0" fmla="*/ 486409 h 476250"/>
              <a:gd name="connsiteX1" fmla="*/ 1074165 w 1073150"/>
              <a:gd name="connsiteY1" fmla="*/ 486409 h 476250"/>
              <a:gd name="connsiteX2" fmla="*/ 1074165 w 1073150"/>
              <a:gd name="connsiteY2" fmla="*/ 17017 h 476250"/>
              <a:gd name="connsiteX3" fmla="*/ 6603 w 1073150"/>
              <a:gd name="connsiteY3" fmla="*/ 17017 h 476250"/>
              <a:gd name="connsiteX4" fmla="*/ 6603 w 1073150"/>
              <a:gd name="connsiteY4" fmla="*/ 486409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3150" h="476250">
                <a:moveTo>
                  <a:pt x="6603" y="486409"/>
                </a:moveTo>
                <a:lnTo>
                  <a:pt x="1074165" y="486409"/>
                </a:lnTo>
                <a:lnTo>
                  <a:pt x="1074165" y="17017"/>
                </a:lnTo>
                <a:lnTo>
                  <a:pt x="6603" y="17017"/>
                </a:lnTo>
                <a:lnTo>
                  <a:pt x="6603" y="486409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Freeform 253"> 
				</p:cNvPr>
          <p:cNvSpPr/>
          <p:nvPr/>
        </p:nvSpPr>
        <p:spPr>
          <a:xfrm>
            <a:off x="2520950" y="1441450"/>
            <a:ext cx="3117850" cy="476250"/>
          </a:xfrm>
          <a:custGeom>
            <a:avLst/>
            <a:gdLst>
              <a:gd name="connsiteX0" fmla="*/ 7366 w 3117850"/>
              <a:gd name="connsiteY0" fmla="*/ 486409 h 476250"/>
              <a:gd name="connsiteX1" fmla="*/ 3117850 w 3117850"/>
              <a:gd name="connsiteY1" fmla="*/ 486409 h 476250"/>
              <a:gd name="connsiteX2" fmla="*/ 3117850 w 3117850"/>
              <a:gd name="connsiteY2" fmla="*/ 17017 h 476250"/>
              <a:gd name="connsiteX3" fmla="*/ 7366 w 3117850"/>
              <a:gd name="connsiteY3" fmla="*/ 17017 h 476250"/>
              <a:gd name="connsiteX4" fmla="*/ 7366 w 3117850"/>
              <a:gd name="connsiteY4" fmla="*/ 486409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7850" h="476250">
                <a:moveTo>
                  <a:pt x="7366" y="486409"/>
                </a:moveTo>
                <a:lnTo>
                  <a:pt x="3117850" y="486409"/>
                </a:lnTo>
                <a:lnTo>
                  <a:pt x="3117850" y="17017"/>
                </a:lnTo>
                <a:lnTo>
                  <a:pt x="7366" y="17017"/>
                </a:lnTo>
                <a:lnTo>
                  <a:pt x="7366" y="486409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Freeform 254"> 
				</p:cNvPr>
          <p:cNvSpPr/>
          <p:nvPr/>
        </p:nvSpPr>
        <p:spPr>
          <a:xfrm>
            <a:off x="5632450" y="1441450"/>
            <a:ext cx="1022350" cy="247650"/>
          </a:xfrm>
          <a:custGeom>
            <a:avLst/>
            <a:gdLst>
              <a:gd name="connsiteX0" fmla="*/ 6350 w 1022350"/>
              <a:gd name="connsiteY0" fmla="*/ 251713 h 247650"/>
              <a:gd name="connsiteX1" fmla="*/ 1027430 w 1022350"/>
              <a:gd name="connsiteY1" fmla="*/ 251713 h 247650"/>
              <a:gd name="connsiteX2" fmla="*/ 1027430 w 1022350"/>
              <a:gd name="connsiteY2" fmla="*/ 17017 h 247650"/>
              <a:gd name="connsiteX3" fmla="*/ 6350 w 1022350"/>
              <a:gd name="connsiteY3" fmla="*/ 17017 h 247650"/>
              <a:gd name="connsiteX4" fmla="*/ 6350 w 1022350"/>
              <a:gd name="connsiteY4" fmla="*/ 251713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2350" h="247650">
                <a:moveTo>
                  <a:pt x="6350" y="251713"/>
                </a:moveTo>
                <a:lnTo>
                  <a:pt x="1027430" y="251713"/>
                </a:lnTo>
                <a:lnTo>
                  <a:pt x="1027430" y="17017"/>
                </a:lnTo>
                <a:lnTo>
                  <a:pt x="6350" y="17017"/>
                </a:lnTo>
                <a:lnTo>
                  <a:pt x="6350" y="251713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Freeform 255"> 
				</p:cNvPr>
          <p:cNvSpPr/>
          <p:nvPr/>
        </p:nvSpPr>
        <p:spPr>
          <a:xfrm>
            <a:off x="5632450" y="1682750"/>
            <a:ext cx="336550" cy="234950"/>
          </a:xfrm>
          <a:custGeom>
            <a:avLst/>
            <a:gdLst>
              <a:gd name="connsiteX0" fmla="*/ 6350 w 336550"/>
              <a:gd name="connsiteY0" fmla="*/ 245109 h 234950"/>
              <a:gd name="connsiteX1" fmla="*/ 346964 w 336550"/>
              <a:gd name="connsiteY1" fmla="*/ 245109 h 234950"/>
              <a:gd name="connsiteX2" fmla="*/ 346964 w 336550"/>
              <a:gd name="connsiteY2" fmla="*/ 10413 h 234950"/>
              <a:gd name="connsiteX3" fmla="*/ 6350 w 336550"/>
              <a:gd name="connsiteY3" fmla="*/ 10413 h 234950"/>
              <a:gd name="connsiteX4" fmla="*/ 6350 w 336550"/>
              <a:gd name="connsiteY4" fmla="*/ 245109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550" h="234950">
                <a:moveTo>
                  <a:pt x="6350" y="245109"/>
                </a:moveTo>
                <a:lnTo>
                  <a:pt x="346964" y="245109"/>
                </a:lnTo>
                <a:lnTo>
                  <a:pt x="346964" y="10413"/>
                </a:lnTo>
                <a:lnTo>
                  <a:pt x="6350" y="10413"/>
                </a:lnTo>
                <a:lnTo>
                  <a:pt x="6350" y="245109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reeform 256"> 
				</p:cNvPr>
          <p:cNvSpPr/>
          <p:nvPr/>
        </p:nvSpPr>
        <p:spPr>
          <a:xfrm>
            <a:off x="5962650" y="1682750"/>
            <a:ext cx="349250" cy="234950"/>
          </a:xfrm>
          <a:custGeom>
            <a:avLst/>
            <a:gdLst>
              <a:gd name="connsiteX0" fmla="*/ 16764 w 349250"/>
              <a:gd name="connsiteY0" fmla="*/ 245109 h 234950"/>
              <a:gd name="connsiteX1" fmla="*/ 356616 w 349250"/>
              <a:gd name="connsiteY1" fmla="*/ 245109 h 234950"/>
              <a:gd name="connsiteX2" fmla="*/ 356616 w 349250"/>
              <a:gd name="connsiteY2" fmla="*/ 10413 h 234950"/>
              <a:gd name="connsiteX3" fmla="*/ 16764 w 349250"/>
              <a:gd name="connsiteY3" fmla="*/ 10413 h 234950"/>
              <a:gd name="connsiteX4" fmla="*/ 16764 w 349250"/>
              <a:gd name="connsiteY4" fmla="*/ 245109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250" h="234950">
                <a:moveTo>
                  <a:pt x="16764" y="245109"/>
                </a:moveTo>
                <a:lnTo>
                  <a:pt x="356616" y="245109"/>
                </a:lnTo>
                <a:lnTo>
                  <a:pt x="356616" y="10413"/>
                </a:lnTo>
                <a:lnTo>
                  <a:pt x="16764" y="10413"/>
                </a:lnTo>
                <a:lnTo>
                  <a:pt x="16764" y="245109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Freeform 257"> 
				</p:cNvPr>
          <p:cNvSpPr/>
          <p:nvPr/>
        </p:nvSpPr>
        <p:spPr>
          <a:xfrm>
            <a:off x="6305550" y="1682750"/>
            <a:ext cx="349250" cy="234950"/>
          </a:xfrm>
          <a:custGeom>
            <a:avLst/>
            <a:gdLst>
              <a:gd name="connsiteX0" fmla="*/ 13715 w 349250"/>
              <a:gd name="connsiteY0" fmla="*/ 245109 h 234950"/>
              <a:gd name="connsiteX1" fmla="*/ 354329 w 349250"/>
              <a:gd name="connsiteY1" fmla="*/ 245109 h 234950"/>
              <a:gd name="connsiteX2" fmla="*/ 354329 w 349250"/>
              <a:gd name="connsiteY2" fmla="*/ 10413 h 234950"/>
              <a:gd name="connsiteX3" fmla="*/ 13715 w 349250"/>
              <a:gd name="connsiteY3" fmla="*/ 10413 h 234950"/>
              <a:gd name="connsiteX4" fmla="*/ 13715 w 349250"/>
              <a:gd name="connsiteY4" fmla="*/ 245109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250" h="234950">
                <a:moveTo>
                  <a:pt x="13715" y="245109"/>
                </a:moveTo>
                <a:lnTo>
                  <a:pt x="354329" y="245109"/>
                </a:lnTo>
                <a:lnTo>
                  <a:pt x="354329" y="10413"/>
                </a:lnTo>
                <a:lnTo>
                  <a:pt x="13715" y="10413"/>
                </a:lnTo>
                <a:lnTo>
                  <a:pt x="13715" y="245109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Freeform 258"> 
				</p:cNvPr>
          <p:cNvSpPr/>
          <p:nvPr/>
        </p:nvSpPr>
        <p:spPr>
          <a:xfrm>
            <a:off x="1440561" y="1440561"/>
            <a:ext cx="5226939" cy="19938"/>
          </a:xfrm>
          <a:custGeom>
            <a:avLst/>
            <a:gdLst>
              <a:gd name="connsiteX0" fmla="*/ 13335 w 5226939"/>
              <a:gd name="connsiteY0" fmla="*/ 17907 h 19938"/>
              <a:gd name="connsiteX1" fmla="*/ 5226939 w 5226939"/>
              <a:gd name="connsiteY1" fmla="*/ 17907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6939" h="19938">
                <a:moveTo>
                  <a:pt x="13335" y="17907"/>
                </a:moveTo>
                <a:lnTo>
                  <a:pt x="5226939" y="17907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Freeform 259"> 
				</p:cNvPr>
          <p:cNvSpPr/>
          <p:nvPr/>
        </p:nvSpPr>
        <p:spPr>
          <a:xfrm>
            <a:off x="1440561" y="1440561"/>
            <a:ext cx="5226939" cy="19938"/>
          </a:xfrm>
          <a:custGeom>
            <a:avLst/>
            <a:gdLst>
              <a:gd name="connsiteX0" fmla="*/ 13335 w 5226939"/>
              <a:gd name="connsiteY0" fmla="*/ 17907 h 19938"/>
              <a:gd name="connsiteX1" fmla="*/ 5226939 w 5226939"/>
              <a:gd name="connsiteY1" fmla="*/ 17907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6939" h="19938">
                <a:moveTo>
                  <a:pt x="13335" y="17907"/>
                </a:moveTo>
                <a:lnTo>
                  <a:pt x="5226939" y="17907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Freeform 260"> 
				</p:cNvPr>
          <p:cNvSpPr/>
          <p:nvPr/>
        </p:nvSpPr>
        <p:spPr>
          <a:xfrm>
            <a:off x="1453261" y="5009260"/>
            <a:ext cx="19938" cy="1874139"/>
          </a:xfrm>
          <a:custGeom>
            <a:avLst/>
            <a:gdLst>
              <a:gd name="connsiteX0" fmla="*/ 7493 w 19938"/>
              <a:gd name="connsiteY0" fmla="*/ 11557 h 1874139"/>
              <a:gd name="connsiteX1" fmla="*/ 7493 w 19938"/>
              <a:gd name="connsiteY1" fmla="*/ 1878456 h 1874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938" h="1874139">
                <a:moveTo>
                  <a:pt x="7493" y="11557"/>
                </a:moveTo>
                <a:lnTo>
                  <a:pt x="7493" y="1878456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Freeform 261"> 
				</p:cNvPr>
          <p:cNvSpPr/>
          <p:nvPr/>
        </p:nvSpPr>
        <p:spPr>
          <a:xfrm>
            <a:off x="6647560" y="5009260"/>
            <a:ext cx="19938" cy="1874139"/>
          </a:xfrm>
          <a:custGeom>
            <a:avLst/>
            <a:gdLst>
              <a:gd name="connsiteX0" fmla="*/ 12319 w 19938"/>
              <a:gd name="connsiteY0" fmla="*/ 11557 h 1874139"/>
              <a:gd name="connsiteX1" fmla="*/ 12319 w 19938"/>
              <a:gd name="connsiteY1" fmla="*/ 1878456 h 1874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938" h="1874139">
                <a:moveTo>
                  <a:pt x="12319" y="11557"/>
                </a:moveTo>
                <a:lnTo>
                  <a:pt x="12319" y="1878456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Freeform 262"> 
				</p:cNvPr>
          <p:cNvSpPr/>
          <p:nvPr/>
        </p:nvSpPr>
        <p:spPr>
          <a:xfrm>
            <a:off x="1440561" y="5009260"/>
            <a:ext cx="5226939" cy="19938"/>
          </a:xfrm>
          <a:custGeom>
            <a:avLst/>
            <a:gdLst>
              <a:gd name="connsiteX0" fmla="*/ 13335 w 5226939"/>
              <a:gd name="connsiteY0" fmla="*/ 11557 h 19938"/>
              <a:gd name="connsiteX1" fmla="*/ 5226939 w 5226939"/>
              <a:gd name="connsiteY1" fmla="*/ 11557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6939" h="19938">
                <a:moveTo>
                  <a:pt x="13335" y="11557"/>
                </a:moveTo>
                <a:lnTo>
                  <a:pt x="5226939" y="11557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Freeform 263"> 
				</p:cNvPr>
          <p:cNvSpPr/>
          <p:nvPr/>
        </p:nvSpPr>
        <p:spPr>
          <a:xfrm>
            <a:off x="1440561" y="6876160"/>
            <a:ext cx="5226939" cy="19938"/>
          </a:xfrm>
          <a:custGeom>
            <a:avLst/>
            <a:gdLst>
              <a:gd name="connsiteX0" fmla="*/ 13335 w 5226939"/>
              <a:gd name="connsiteY0" fmla="*/ 11556 h 19938"/>
              <a:gd name="connsiteX1" fmla="*/ 5226939 w 5226939"/>
              <a:gd name="connsiteY1" fmla="*/ 11556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6939" h="19938">
                <a:moveTo>
                  <a:pt x="13335" y="11556"/>
                </a:moveTo>
                <a:lnTo>
                  <a:pt x="5226939" y="11556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Freeform 264"> 
				</p:cNvPr>
          <p:cNvSpPr/>
          <p:nvPr/>
        </p:nvSpPr>
        <p:spPr>
          <a:xfrm>
            <a:off x="6647560" y="5009260"/>
            <a:ext cx="19938" cy="1874139"/>
          </a:xfrm>
          <a:custGeom>
            <a:avLst/>
            <a:gdLst>
              <a:gd name="connsiteX0" fmla="*/ 12319 w 19938"/>
              <a:gd name="connsiteY0" fmla="*/ 11556 h 1874139"/>
              <a:gd name="connsiteX1" fmla="*/ 12319 w 19938"/>
              <a:gd name="connsiteY1" fmla="*/ 1878456 h 1874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938" h="1874139">
                <a:moveTo>
                  <a:pt x="12319" y="11556"/>
                </a:moveTo>
                <a:lnTo>
                  <a:pt x="12319" y="1878456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Freeform 265"> 
				</p:cNvPr>
          <p:cNvSpPr/>
          <p:nvPr/>
        </p:nvSpPr>
        <p:spPr>
          <a:xfrm>
            <a:off x="1453261" y="5009260"/>
            <a:ext cx="19938" cy="1874139"/>
          </a:xfrm>
          <a:custGeom>
            <a:avLst/>
            <a:gdLst>
              <a:gd name="connsiteX0" fmla="*/ 7493 w 19938"/>
              <a:gd name="connsiteY0" fmla="*/ 11556 h 1874139"/>
              <a:gd name="connsiteX1" fmla="*/ 7493 w 19938"/>
              <a:gd name="connsiteY1" fmla="*/ 1878456 h 1874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938" h="1874139">
                <a:moveTo>
                  <a:pt x="7493" y="11556"/>
                </a:moveTo>
                <a:lnTo>
                  <a:pt x="7493" y="1878456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Freeform 266"> 
				</p:cNvPr>
          <p:cNvSpPr/>
          <p:nvPr/>
        </p:nvSpPr>
        <p:spPr>
          <a:xfrm>
            <a:off x="1440561" y="6876160"/>
            <a:ext cx="5226939" cy="19938"/>
          </a:xfrm>
          <a:custGeom>
            <a:avLst/>
            <a:gdLst>
              <a:gd name="connsiteX0" fmla="*/ 13335 w 5226939"/>
              <a:gd name="connsiteY0" fmla="*/ 11556 h 19938"/>
              <a:gd name="connsiteX1" fmla="*/ 5226939 w 5226939"/>
              <a:gd name="connsiteY1" fmla="*/ 11556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6939" h="19938">
                <a:moveTo>
                  <a:pt x="13335" y="11556"/>
                </a:moveTo>
                <a:lnTo>
                  <a:pt x="5226939" y="11556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Freeform 267"> 
				</p:cNvPr>
          <p:cNvSpPr/>
          <p:nvPr/>
        </p:nvSpPr>
        <p:spPr>
          <a:xfrm>
            <a:off x="1440561" y="5009260"/>
            <a:ext cx="5226939" cy="19938"/>
          </a:xfrm>
          <a:custGeom>
            <a:avLst/>
            <a:gdLst>
              <a:gd name="connsiteX0" fmla="*/ 13335 w 5226939"/>
              <a:gd name="connsiteY0" fmla="*/ 11556 h 19938"/>
              <a:gd name="connsiteX1" fmla="*/ 5226939 w 5226939"/>
              <a:gd name="connsiteY1" fmla="*/ 11556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6939" h="19938">
                <a:moveTo>
                  <a:pt x="13335" y="11556"/>
                </a:moveTo>
                <a:lnTo>
                  <a:pt x="5226939" y="11556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TextBox 268"/>
          <p:cNvSpPr txBox="1"/>
          <p:nvPr/>
        </p:nvSpPr>
        <p:spPr>
          <a:xfrm>
            <a:off x="1458467" y="1199637"/>
            <a:ext cx="808887" cy="5757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ea typeface="Malgun Gothic"/>
              </a:rPr>
              <a:t>평가자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질문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10"/>
              </a:lnSpc>
            </a:pPr>
            <a:endParaRPr lang="en-US" dirty="0" smtClean="0"/>
          </a:p>
          <a:p>
            <a:pPr marL="0" indent="300989">
              <a:lnSpc>
                <a:spcPct val="100000"/>
              </a:lnSpc>
            </a:pP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학습</a:t>
            </a:r>
            <a:r>
              <a:rPr lang="en-US" altLang="zh-CN" sz="1000" spc="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내용</a:t>
            </a:r>
          </a:p>
        </p:txBody>
      </p:sp>
      <p:sp>
        <p:nvSpPr>
          <p:cNvPr id="269" name="TextBox 269"/>
          <p:cNvSpPr txBox="1"/>
          <p:nvPr/>
        </p:nvSpPr>
        <p:spPr>
          <a:xfrm>
            <a:off x="3848100" y="1622979"/>
            <a:ext cx="483634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평가</a:t>
            </a:r>
            <a:r>
              <a:rPr lang="en-US" altLang="zh-CN" sz="1000" spc="6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항목</a:t>
            </a:r>
          </a:p>
        </p:txBody>
      </p:sp>
      <p:sp>
        <p:nvSpPr>
          <p:cNvPr id="270" name="TextBox 270"/>
          <p:cNvSpPr txBox="1"/>
          <p:nvPr/>
        </p:nvSpPr>
        <p:spPr>
          <a:xfrm>
            <a:off x="5755385" y="1505631"/>
            <a:ext cx="800620" cy="387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88214">
              <a:lnSpc>
                <a:spcPct val="100000"/>
              </a:lnSpc>
            </a:pPr>
            <a:r>
              <a:rPr lang="en-US" altLang="zh-CN" sz="1000" spc="-194" b="1" dirty="0">
                <a:solidFill>
                  <a:srgbClr val="000000"/>
                </a:solidFill>
                <a:latin typeface="Malgun Gothic"/>
                <a:ea typeface="Malgun Gothic"/>
              </a:rPr>
              <a:t>성</a:t>
            </a:r>
            <a:r>
              <a:rPr lang="en-US" altLang="zh-CN" sz="1000" spc="-189" b="1" dirty="0">
                <a:solidFill>
                  <a:srgbClr val="000000"/>
                </a:solidFill>
                <a:latin typeface="Malgun Gothic"/>
                <a:ea typeface="Malgun Gothic"/>
              </a:rPr>
              <a:t>취수준</a:t>
            </a:r>
          </a:p>
          <a:p>
            <a:pPr>
              <a:lnSpc>
                <a:spcPts val="644"/>
              </a:lnSpc>
            </a:pPr>
            <a:endParaRPr lang="en-US" dirty="0" smtClean="0"/>
          </a:p>
          <a:p>
            <a:pPr marL="0">
              <a:lnSpc>
                <a:spcPct val="100000"/>
              </a:lnSpc>
              <a:tabLst>
                <a:tab pos="340614" algn="l"/>
                <a:tab pos="680464" algn="l"/>
              </a:tabLst>
            </a:pP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상	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중	</a:t>
            </a:r>
            <a:r>
              <a:rPr lang="en-US" altLang="zh-CN" sz="1000" spc="-194" b="1" dirty="0">
                <a:solidFill>
                  <a:srgbClr val="000000"/>
                </a:solidFill>
                <a:latin typeface="Malgun Gothic"/>
                <a:ea typeface="Malgun Gothic"/>
              </a:rPr>
              <a:t>하</a:t>
            </a:r>
          </a:p>
        </p:txBody>
      </p:sp>
      <p:sp>
        <p:nvSpPr>
          <p:cNvPr id="271" name="TextBox 271"/>
          <p:cNvSpPr txBox="1"/>
          <p:nvPr/>
        </p:nvSpPr>
        <p:spPr>
          <a:xfrm>
            <a:off x="1217675" y="4738873"/>
            <a:ext cx="512866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200" spc="-194" b="1" dirty="0">
                <a:solidFill>
                  <a:srgbClr val="6491cb"/>
                </a:solidFill>
                <a:latin typeface="Malgun Gothic"/>
                <a:ea typeface="Malgun Gothic"/>
              </a:rPr>
              <a:t>피드백</a:t>
            </a:r>
          </a:p>
        </p:txBody>
      </p:sp>
      <p:sp>
        <p:nvSpPr>
          <p:cNvPr id="272" name="TextBox 272"/>
          <p:cNvSpPr txBox="1"/>
          <p:nvPr/>
        </p:nvSpPr>
        <p:spPr>
          <a:xfrm>
            <a:off x="1632204" y="5122846"/>
            <a:ext cx="4868984" cy="16763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ea typeface="Malgun Gothic"/>
              </a:rPr>
              <a:t>1.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서술형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시험</a:t>
            </a:r>
          </a:p>
          <a:p>
            <a:pPr marL="0" indent="116583">
              <a:lnSpc>
                <a:spcPct val="100000"/>
              </a:lnSpc>
              <a:spcBef>
                <a:spcPts val="295"/>
              </a:spcBef>
            </a:pP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ea typeface="Malgun Gothic"/>
              </a:rPr>
              <a:t>-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시험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답안을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평가한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후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전체적으로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5" b="1" dirty="0">
                <a:solidFill>
                  <a:srgbClr val="000000"/>
                </a:solidFill>
                <a:latin typeface="Malgun Gothic"/>
                <a:ea typeface="Malgun Gothic"/>
              </a:rPr>
              <a:t>미흡한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부분에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대해서는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주요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사항을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표시하여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사례를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들어</a:t>
            </a:r>
          </a:p>
          <a:p>
            <a:pPr marL="0" indent="245367">
              <a:lnSpc>
                <a:spcPct val="100000"/>
              </a:lnSpc>
              <a:spcBef>
                <a:spcPts val="295"/>
              </a:spcBef>
            </a:pP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설명해</a:t>
            </a:r>
            <a:r>
              <a:rPr lang="en-US" altLang="zh-CN" sz="1000" spc="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준다.</a:t>
            </a:r>
          </a:p>
          <a:p>
            <a:pPr>
              <a:lnSpc>
                <a:spcPts val="179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ea typeface="Malgun Gothic"/>
              </a:rPr>
              <a:t>2.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평가자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질문</a:t>
            </a:r>
          </a:p>
          <a:p>
            <a:pPr marL="0" indent="116583">
              <a:lnSpc>
                <a:spcPct val="100000"/>
              </a:lnSpc>
              <a:spcBef>
                <a:spcPts val="295"/>
              </a:spcBef>
            </a:pP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ea typeface="Malgun Gothic"/>
              </a:rPr>
              <a:t>-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질문에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대한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답변을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못하거나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답변이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충분하지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못할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경우에는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다른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학습자에게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답변을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유도해</a:t>
            </a:r>
          </a:p>
          <a:p>
            <a:pPr marL="0" indent="250703">
              <a:lnSpc>
                <a:spcPct val="100000"/>
              </a:lnSpc>
              <a:spcBef>
                <a:spcPts val="295"/>
              </a:spcBef>
            </a:pP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보고,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전체적으로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답변이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충분하지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45" b="1" dirty="0">
                <a:solidFill>
                  <a:srgbClr val="000000"/>
                </a:solidFill>
                <a:latin typeface="Malgun Gothic"/>
                <a:ea typeface="Malgun Gothic"/>
              </a:rPr>
              <a:t>못한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경우에는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충분한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자료로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보충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설명한다.</a:t>
            </a:r>
          </a:p>
          <a:p>
            <a:pPr marL="0" indent="116583">
              <a:lnSpc>
                <a:spcPct val="100000"/>
              </a:lnSpc>
              <a:spcBef>
                <a:spcPts val="295"/>
              </a:spcBef>
            </a:pP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ea typeface="Malgun Gothic"/>
              </a:rPr>
              <a:t>-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형상관리시스템,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0" b="1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도구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0" b="1" dirty="0">
                <a:solidFill>
                  <a:srgbClr val="000000"/>
                </a:solidFill>
                <a:latin typeface="Malgun Gothic"/>
                <a:ea typeface="Malgun Gothic"/>
              </a:rPr>
              <a:t>등에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대한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이해가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0" b="1" dirty="0">
                <a:solidFill>
                  <a:srgbClr val="000000"/>
                </a:solidFill>
                <a:latin typeface="Malgun Gothic"/>
                <a:ea typeface="Malgun Gothic"/>
              </a:rPr>
              <a:t>부족할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때에는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해당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상용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9" b="1" dirty="0">
                <a:solidFill>
                  <a:srgbClr val="000000"/>
                </a:solidFill>
                <a:latin typeface="Malgun Gothic"/>
                <a:ea typeface="Malgun Gothic"/>
              </a:rPr>
              <a:t>솔루션(solution)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시</a:t>
            </a:r>
          </a:p>
          <a:p>
            <a:pPr marL="0" indent="247647">
              <a:lnSpc>
                <a:spcPct val="100000"/>
              </a:lnSpc>
              <a:spcBef>
                <a:spcPts val="295"/>
              </a:spcBef>
            </a:pP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연을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5" b="1" dirty="0">
                <a:solidFill>
                  <a:srgbClr val="000000"/>
                </a:solidFill>
                <a:latin typeface="Malgun Gothic"/>
                <a:ea typeface="Malgun Gothic"/>
              </a:rPr>
              <a:t>통해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이해를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5" b="1" dirty="0">
                <a:solidFill>
                  <a:srgbClr val="000000"/>
                </a:solidFill>
                <a:latin typeface="Malgun Gothic"/>
                <a:ea typeface="Malgun Gothic"/>
              </a:rPr>
              <a:t>높여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준다.</a:t>
            </a:r>
          </a:p>
        </p:txBody>
      </p:sp>
      <p:sp>
        <p:nvSpPr>
          <p:cNvPr id="273" name="TextBox 273"/>
          <p:cNvSpPr txBox="1"/>
          <p:nvPr/>
        </p:nvSpPr>
        <p:spPr>
          <a:xfrm>
            <a:off x="6494524" y="10069379"/>
            <a:ext cx="292921" cy="167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94" dirty="0">
                <a:solidFill>
                  <a:srgbClr val="000000"/>
                </a:solidFill>
                <a:latin typeface="Times New Roman"/>
                <a:ea typeface="Times New Roman"/>
              </a:rPr>
              <a:t>17</a:t>
            </a: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453896" y="1927859"/>
          <a:ext cx="5228082" cy="23103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4419"/>
                <a:gridCol w="3110484"/>
                <a:gridCol w="340614"/>
                <a:gridCol w="339865"/>
                <a:gridCol w="362698"/>
              </a:tblGrid>
              <a:tr h="307085">
                <a:tc rowSpan="5"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625"/>
                        </a:lnSpc>
                      </a:pPr>
                      <a:endParaRPr lang="en-US" dirty="0" smtClean="0"/>
                    </a:p>
                    <a:p>
                      <a:pPr marL="0" indent="70108">
                        <a:lnSpc>
                          <a:spcPct val="100000"/>
                        </a:lnSpc>
                      </a:pPr>
                      <a:r>
                        <a:rPr lang="en-US" altLang="zh-CN" sz="1000" spc="-20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</a:t>
                      </a:r>
                      <a:r>
                        <a:rPr lang="en-US" altLang="zh-CN" sz="1000" spc="-18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케이션</a:t>
                      </a:r>
                    </a:p>
                    <a:p>
                      <a:pPr marL="0" indent="70108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lang="en-US" altLang="zh-CN" sz="1000" spc="-18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배포환경</a:t>
                      </a:r>
                      <a:r>
                        <a:rPr lang="en-US" altLang="zh-CN" sz="1000" spc="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8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구성</a:t>
                      </a:r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540"/>
                        </a:lnSpc>
                      </a:pPr>
                      <a:endParaRPr lang="en-US" dirty="0" smtClean="0"/>
                    </a:p>
                    <a:p>
                      <a:pPr marL="0" indent="59444">
                        <a:lnSpc>
                          <a:spcPct val="100000"/>
                        </a:lnSpc>
                      </a:pPr>
                      <a:r>
                        <a:rPr lang="en-US" altLang="zh-CN" sz="1000" spc="-6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애플리케이션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빌드</a:t>
                      </a:r>
                      <a:r>
                        <a:rPr lang="en-US" altLang="zh-CN" sz="1000" spc="-10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･</a:t>
                      </a:r>
                      <a:r>
                        <a:rPr lang="en-US" altLang="zh-CN" sz="1000" spc="-15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배포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프로세스에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4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대한</a:t>
                      </a:r>
                      <a:r>
                        <a:rPr lang="en-US" altLang="zh-CN" sz="1000" spc="-6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이해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14477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96823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55"/>
                        </a:lnSpc>
                      </a:pPr>
                      <a:endParaRPr lang="en-US" dirty="0" smtClean="0"/>
                    </a:p>
                    <a:p>
                      <a:pPr hangingPunct="0" marL="185925" indent="-126493">
                        <a:lnSpc>
                          <a:spcPct val="125000"/>
                        </a:lnSpc>
                      </a:pPr>
                      <a:r>
                        <a:rPr lang="en-US" altLang="zh-CN" sz="1000" spc="-7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6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8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애플리케이션</a:t>
                      </a:r>
                      <a:r>
                        <a:rPr lang="en-US" altLang="zh-CN" sz="1000" spc="-6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7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빌드</a:t>
                      </a:r>
                      <a:r>
                        <a:rPr lang="en-US" altLang="zh-CN" sz="1000" spc="-125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･</a:t>
                      </a:r>
                      <a:r>
                        <a:rPr lang="en-US" altLang="zh-CN" sz="1000" spc="-18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배포를</a:t>
                      </a:r>
                      <a:r>
                        <a:rPr lang="en-US" altLang="zh-CN" sz="1000" spc="-6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8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위해</a:t>
                      </a:r>
                      <a:r>
                        <a:rPr lang="en-US" altLang="zh-CN" sz="1000" spc="-6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8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요구되는</a:t>
                      </a:r>
                      <a:r>
                        <a:rPr lang="en-US" altLang="zh-CN" sz="1000" spc="-6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8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형상관리</a:t>
                      </a:r>
                      <a:r>
                        <a:rPr lang="en-US" altLang="zh-CN" sz="1000" spc="-6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도구,</a:t>
                      </a:r>
                      <a:r>
                        <a:rPr lang="en-US" altLang="zh-CN" sz="1000" spc="-69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8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테스</a:t>
                      </a:r>
                      <a:r>
                        <a:rPr lang="en-US" altLang="zh-CN" sz="100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트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1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도구,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빌드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도구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등에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대한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기능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판별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여부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9758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619"/>
                        </a:lnSpc>
                      </a:pPr>
                      <a:endParaRPr lang="en-US" dirty="0" smtClean="0"/>
                    </a:p>
                    <a:p>
                      <a:pPr marL="0" indent="59433">
                        <a:lnSpc>
                          <a:spcPct val="100000"/>
                        </a:lnSpc>
                      </a:pP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4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형상관리시스템에서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사용되는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9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용어,</a:t>
                      </a:r>
                      <a:r>
                        <a:rPr lang="en-US" altLang="zh-CN" sz="1000" spc="-4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형상관리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범위에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대한</a:t>
                      </a:r>
                    </a:p>
                    <a:p>
                      <a:pPr marL="0" indent="193541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lang="en-US" altLang="zh-CN" sz="1000" spc="-18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숙지</a:t>
                      </a:r>
                      <a:r>
                        <a:rPr lang="en-US" altLang="zh-CN" sz="1000" spc="6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8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정도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96837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65"/>
                        </a:lnSpc>
                      </a:pPr>
                      <a:endParaRPr lang="en-US" dirty="0" smtClean="0"/>
                    </a:p>
                    <a:p>
                      <a:pPr hangingPunct="0" marL="192790" indent="-133356">
                        <a:lnSpc>
                          <a:spcPct val="124583"/>
                        </a:lnSpc>
                      </a:pP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애플리케이션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배포를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위한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프로젝트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관계자들의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역할과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책</a:t>
                      </a:r>
                      <a:r>
                        <a:rPr lang="en-US" altLang="zh-CN" sz="100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임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이해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정도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12051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619"/>
                        </a:lnSpc>
                      </a:pPr>
                      <a:endParaRPr lang="en-US" dirty="0" smtClean="0"/>
                    </a:p>
                    <a:p>
                      <a:pPr marL="0" indent="59433">
                        <a:lnSpc>
                          <a:spcPct val="100000"/>
                        </a:lnSpc>
                      </a:pP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4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1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애플리케이션</a:t>
                      </a:r>
                      <a:r>
                        <a:rPr lang="en-US" altLang="zh-CN" sz="1000" spc="-4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8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빌드,</a:t>
                      </a:r>
                      <a:r>
                        <a:rPr lang="en-US" altLang="zh-CN" sz="1000" spc="-4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1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배포</a:t>
                      </a:r>
                      <a:r>
                        <a:rPr lang="en-US" altLang="zh-CN" sz="1000" spc="-4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1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과정에서</a:t>
                      </a:r>
                      <a:r>
                        <a:rPr lang="en-US" altLang="zh-CN" sz="1000" spc="-4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1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각</a:t>
                      </a:r>
                      <a:r>
                        <a:rPr lang="en-US" altLang="zh-CN" sz="1000" spc="-4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1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단계별로</a:t>
                      </a:r>
                      <a:r>
                        <a:rPr lang="en-US" altLang="zh-CN" sz="1000" spc="-4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1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작성이</a:t>
                      </a:r>
                      <a:r>
                        <a:rPr lang="en-US" altLang="zh-CN" sz="1000" spc="-4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1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요</a:t>
                      </a:r>
                    </a:p>
                    <a:p>
                      <a:pPr marL="0" indent="19279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lang="en-US" altLang="zh-CN" sz="1000" spc="-16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구되는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6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문서들의</a:t>
                      </a:r>
                      <a:r>
                        <a:rPr lang="en-US" altLang="zh-CN" sz="1000" spc="-6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6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종류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4572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 275"> 
				</p:cNvPr>
          <p:cNvSpPr/>
          <p:nvPr/>
        </p:nvSpPr>
        <p:spPr>
          <a:xfrm>
            <a:off x="882650" y="1314450"/>
            <a:ext cx="1073150" cy="730250"/>
          </a:xfrm>
          <a:custGeom>
            <a:avLst/>
            <a:gdLst>
              <a:gd name="connsiteX0" fmla="*/ 17272 w 1073150"/>
              <a:gd name="connsiteY0" fmla="*/ 737615 h 730250"/>
              <a:gd name="connsiteX1" fmla="*/ 1083310 w 1073150"/>
              <a:gd name="connsiteY1" fmla="*/ 737615 h 730250"/>
              <a:gd name="connsiteX2" fmla="*/ 1083310 w 1073150"/>
              <a:gd name="connsiteY2" fmla="*/ 17525 h 730250"/>
              <a:gd name="connsiteX3" fmla="*/ 17272 w 1073150"/>
              <a:gd name="connsiteY3" fmla="*/ 17525 h 730250"/>
              <a:gd name="connsiteX4" fmla="*/ 17272 w 1073150"/>
              <a:gd name="connsiteY4" fmla="*/ 737615 h 73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3150" h="730250">
                <a:moveTo>
                  <a:pt x="17272" y="737615"/>
                </a:moveTo>
                <a:lnTo>
                  <a:pt x="1083310" y="737615"/>
                </a:lnTo>
                <a:lnTo>
                  <a:pt x="1083310" y="17525"/>
                </a:lnTo>
                <a:lnTo>
                  <a:pt x="17272" y="17525"/>
                </a:lnTo>
                <a:lnTo>
                  <a:pt x="17272" y="737615"/>
                </a:lnTo>
                <a:close/>
              </a:path>
            </a:pathLst>
          </a:custGeom>
          <a:solidFill>
            <a:srgbClr val="6490c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Freeform 276"> 
				</p:cNvPr>
          <p:cNvSpPr/>
          <p:nvPr/>
        </p:nvSpPr>
        <p:spPr>
          <a:xfrm>
            <a:off x="1949450" y="1314450"/>
            <a:ext cx="4692650" cy="730250"/>
          </a:xfrm>
          <a:custGeom>
            <a:avLst/>
            <a:gdLst>
              <a:gd name="connsiteX0" fmla="*/ 16510 w 4692650"/>
              <a:gd name="connsiteY0" fmla="*/ 737615 h 730250"/>
              <a:gd name="connsiteX1" fmla="*/ 4695952 w 4692650"/>
              <a:gd name="connsiteY1" fmla="*/ 737615 h 730250"/>
              <a:gd name="connsiteX2" fmla="*/ 4695952 w 4692650"/>
              <a:gd name="connsiteY2" fmla="*/ 17525 h 730250"/>
              <a:gd name="connsiteX3" fmla="*/ 16510 w 4692650"/>
              <a:gd name="connsiteY3" fmla="*/ 17525 h 730250"/>
              <a:gd name="connsiteX4" fmla="*/ 16510 w 4692650"/>
              <a:gd name="connsiteY4" fmla="*/ 737615 h 73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2650" h="730250">
                <a:moveTo>
                  <a:pt x="16510" y="737615"/>
                </a:moveTo>
                <a:lnTo>
                  <a:pt x="4695952" y="737615"/>
                </a:lnTo>
                <a:lnTo>
                  <a:pt x="4695952" y="17525"/>
                </a:lnTo>
                <a:lnTo>
                  <a:pt x="16510" y="17525"/>
                </a:lnTo>
                <a:lnTo>
                  <a:pt x="16510" y="737615"/>
                </a:lnTo>
                <a:close/>
              </a:path>
            </a:pathLst>
          </a:custGeom>
          <a:solidFill>
            <a:srgbClr val="fcf4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Freeform 277"> 
				</p:cNvPr>
          <p:cNvSpPr/>
          <p:nvPr/>
        </p:nvSpPr>
        <p:spPr>
          <a:xfrm>
            <a:off x="882650" y="1073150"/>
            <a:ext cx="5759450" cy="6350"/>
          </a:xfrm>
          <a:custGeom>
            <a:avLst/>
            <a:gdLst>
              <a:gd name="connsiteX0" fmla="*/ 14986 w 5759450"/>
              <a:gd name="connsiteY0" fmla="*/ 6605 h 6350"/>
              <a:gd name="connsiteX1" fmla="*/ 5765038 w 5759450"/>
              <a:gd name="connsiteY1" fmla="*/ 6605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59450" h="6350">
                <a:moveTo>
                  <a:pt x="14986" y="6605"/>
                </a:moveTo>
                <a:lnTo>
                  <a:pt x="5765038" y="6605"/>
                </a:lnTo>
              </a:path>
            </a:pathLst>
          </a:custGeom>
          <a:ln w="6858">
            <a:solidFill>
              <a:srgbClr val="989898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Freeform 278"> 
				</p:cNvPr>
          <p:cNvSpPr/>
          <p:nvPr/>
        </p:nvSpPr>
        <p:spPr>
          <a:xfrm>
            <a:off x="882650" y="1073150"/>
            <a:ext cx="5759450" cy="6350"/>
          </a:xfrm>
          <a:custGeom>
            <a:avLst/>
            <a:gdLst>
              <a:gd name="connsiteX0" fmla="*/ 14986 w 5759450"/>
              <a:gd name="connsiteY0" fmla="*/ 6604 h 6350"/>
              <a:gd name="connsiteX1" fmla="*/ 5765038 w 5759450"/>
              <a:gd name="connsiteY1" fmla="*/ 6604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59450" h="6350">
                <a:moveTo>
                  <a:pt x="14986" y="6604"/>
                </a:moveTo>
                <a:lnTo>
                  <a:pt x="5765038" y="6604"/>
                </a:lnTo>
              </a:path>
            </a:pathLst>
          </a:custGeom>
          <a:ln w="6858">
            <a:solidFill>
              <a:srgbClr val="989898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Freeform 279"> 
				</p:cNvPr>
          <p:cNvSpPr/>
          <p:nvPr/>
        </p:nvSpPr>
        <p:spPr>
          <a:xfrm>
            <a:off x="1006855" y="3534155"/>
            <a:ext cx="21844" cy="1253744"/>
          </a:xfrm>
          <a:custGeom>
            <a:avLst/>
            <a:gdLst>
              <a:gd name="connsiteX0" fmla="*/ 20319 w 21844"/>
              <a:gd name="connsiteY0" fmla="*/ 10667 h 1253744"/>
              <a:gd name="connsiteX1" fmla="*/ 20319 w 21844"/>
              <a:gd name="connsiteY1" fmla="*/ 1261109 h 1253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844" h="1253744">
                <a:moveTo>
                  <a:pt x="20319" y="10667"/>
                </a:moveTo>
                <a:lnTo>
                  <a:pt x="20319" y="1261109"/>
                </a:lnTo>
              </a:path>
            </a:pathLst>
          </a:custGeom>
          <a:ln w="18288">
            <a:solidFill>
              <a:srgbClr val="4881a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Freeform 280"> 
				</p:cNvPr>
          <p:cNvSpPr/>
          <p:nvPr/>
        </p:nvSpPr>
        <p:spPr>
          <a:xfrm>
            <a:off x="6620256" y="3534155"/>
            <a:ext cx="21844" cy="1253744"/>
          </a:xfrm>
          <a:custGeom>
            <a:avLst/>
            <a:gdLst>
              <a:gd name="connsiteX0" fmla="*/ 12953 w 21844"/>
              <a:gd name="connsiteY0" fmla="*/ 10667 h 1253744"/>
              <a:gd name="connsiteX1" fmla="*/ 12953 w 21844"/>
              <a:gd name="connsiteY1" fmla="*/ 1261109 h 1253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844" h="1253744">
                <a:moveTo>
                  <a:pt x="12953" y="10667"/>
                </a:moveTo>
                <a:lnTo>
                  <a:pt x="12953" y="1261109"/>
                </a:lnTo>
              </a:path>
            </a:pathLst>
          </a:custGeom>
          <a:ln w="18288">
            <a:solidFill>
              <a:srgbClr val="4881a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Freeform 281"> 
				</p:cNvPr>
          <p:cNvSpPr/>
          <p:nvPr/>
        </p:nvSpPr>
        <p:spPr>
          <a:xfrm>
            <a:off x="1006855" y="3534155"/>
            <a:ext cx="5635244" cy="21844"/>
          </a:xfrm>
          <a:custGeom>
            <a:avLst/>
            <a:gdLst>
              <a:gd name="connsiteX0" fmla="*/ 11175 w 5635244"/>
              <a:gd name="connsiteY0" fmla="*/ 10667 h 21844"/>
              <a:gd name="connsiteX1" fmla="*/ 5635497 w 5635244"/>
              <a:gd name="connsiteY1" fmla="*/ 10667 h 2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35244" h="21844">
                <a:moveTo>
                  <a:pt x="11175" y="10667"/>
                </a:moveTo>
                <a:lnTo>
                  <a:pt x="5635497" y="10667"/>
                </a:lnTo>
              </a:path>
            </a:pathLst>
          </a:custGeom>
          <a:ln w="18288">
            <a:solidFill>
              <a:srgbClr val="4881a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Freeform 282"> 
				</p:cNvPr>
          <p:cNvSpPr/>
          <p:nvPr/>
        </p:nvSpPr>
        <p:spPr>
          <a:xfrm>
            <a:off x="1006855" y="4778755"/>
            <a:ext cx="5635244" cy="21844"/>
          </a:xfrm>
          <a:custGeom>
            <a:avLst/>
            <a:gdLst>
              <a:gd name="connsiteX0" fmla="*/ 11175 w 5635244"/>
              <a:gd name="connsiteY0" fmla="*/ 16510 h 21844"/>
              <a:gd name="connsiteX1" fmla="*/ 5635497 w 5635244"/>
              <a:gd name="connsiteY1" fmla="*/ 16510 h 2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35244" h="21844">
                <a:moveTo>
                  <a:pt x="11175" y="16510"/>
                </a:moveTo>
                <a:lnTo>
                  <a:pt x="5635497" y="16510"/>
                </a:lnTo>
              </a:path>
            </a:pathLst>
          </a:custGeom>
          <a:ln w="18288">
            <a:solidFill>
              <a:srgbClr val="4881a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Freeform 283"> 
				</p:cNvPr>
          <p:cNvSpPr/>
          <p:nvPr/>
        </p:nvSpPr>
        <p:spPr>
          <a:xfrm>
            <a:off x="6620256" y="3534155"/>
            <a:ext cx="21844" cy="1253744"/>
          </a:xfrm>
          <a:custGeom>
            <a:avLst/>
            <a:gdLst>
              <a:gd name="connsiteX0" fmla="*/ 12953 w 21844"/>
              <a:gd name="connsiteY0" fmla="*/ 10667 h 1253744"/>
              <a:gd name="connsiteX1" fmla="*/ 12953 w 21844"/>
              <a:gd name="connsiteY1" fmla="*/ 1261109 h 1253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844" h="1253744">
                <a:moveTo>
                  <a:pt x="12953" y="10667"/>
                </a:moveTo>
                <a:lnTo>
                  <a:pt x="12953" y="1261109"/>
                </a:lnTo>
              </a:path>
            </a:pathLst>
          </a:custGeom>
          <a:ln w="18288">
            <a:solidFill>
              <a:srgbClr val="4881a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Freeform 284"> 
				</p:cNvPr>
          <p:cNvSpPr/>
          <p:nvPr/>
        </p:nvSpPr>
        <p:spPr>
          <a:xfrm>
            <a:off x="1006855" y="3534155"/>
            <a:ext cx="21844" cy="1253744"/>
          </a:xfrm>
          <a:custGeom>
            <a:avLst/>
            <a:gdLst>
              <a:gd name="connsiteX0" fmla="*/ 20319 w 21844"/>
              <a:gd name="connsiteY0" fmla="*/ 10667 h 1253744"/>
              <a:gd name="connsiteX1" fmla="*/ 20319 w 21844"/>
              <a:gd name="connsiteY1" fmla="*/ 1261109 h 1253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844" h="1253744">
                <a:moveTo>
                  <a:pt x="20319" y="10667"/>
                </a:moveTo>
                <a:lnTo>
                  <a:pt x="20319" y="1261109"/>
                </a:lnTo>
              </a:path>
            </a:pathLst>
          </a:custGeom>
          <a:ln w="18288">
            <a:solidFill>
              <a:srgbClr val="4881a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Freeform 285"> 
				</p:cNvPr>
          <p:cNvSpPr/>
          <p:nvPr/>
        </p:nvSpPr>
        <p:spPr>
          <a:xfrm>
            <a:off x="1006855" y="4778755"/>
            <a:ext cx="5635244" cy="21844"/>
          </a:xfrm>
          <a:custGeom>
            <a:avLst/>
            <a:gdLst>
              <a:gd name="connsiteX0" fmla="*/ 11175 w 5635244"/>
              <a:gd name="connsiteY0" fmla="*/ 16510 h 21844"/>
              <a:gd name="connsiteX1" fmla="*/ 5635497 w 5635244"/>
              <a:gd name="connsiteY1" fmla="*/ 16510 h 2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35244" h="21844">
                <a:moveTo>
                  <a:pt x="11175" y="16510"/>
                </a:moveTo>
                <a:lnTo>
                  <a:pt x="5635497" y="16510"/>
                </a:lnTo>
              </a:path>
            </a:pathLst>
          </a:custGeom>
          <a:ln w="18288">
            <a:solidFill>
              <a:srgbClr val="4881a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Freeform 286"> 
				</p:cNvPr>
          <p:cNvSpPr/>
          <p:nvPr/>
        </p:nvSpPr>
        <p:spPr>
          <a:xfrm>
            <a:off x="1006855" y="3534155"/>
            <a:ext cx="5635244" cy="21844"/>
          </a:xfrm>
          <a:custGeom>
            <a:avLst/>
            <a:gdLst>
              <a:gd name="connsiteX0" fmla="*/ 11175 w 5635244"/>
              <a:gd name="connsiteY0" fmla="*/ 10667 h 21844"/>
              <a:gd name="connsiteX1" fmla="*/ 5635497 w 5635244"/>
              <a:gd name="connsiteY1" fmla="*/ 10667 h 2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35244" h="21844">
                <a:moveTo>
                  <a:pt x="11175" y="10667"/>
                </a:moveTo>
                <a:lnTo>
                  <a:pt x="5635497" y="10667"/>
                </a:lnTo>
              </a:path>
            </a:pathLst>
          </a:custGeom>
          <a:ln w="18288">
            <a:solidFill>
              <a:srgbClr val="4881a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Freeform 287"> 
				</p:cNvPr>
          <p:cNvSpPr/>
          <p:nvPr/>
        </p:nvSpPr>
        <p:spPr>
          <a:xfrm>
            <a:off x="879855" y="5489955"/>
            <a:ext cx="5736844" cy="21844"/>
          </a:xfrm>
          <a:custGeom>
            <a:avLst/>
            <a:gdLst>
              <a:gd name="connsiteX0" fmla="*/ 17780 w 5736844"/>
              <a:gd name="connsiteY0" fmla="*/ 11684 h 21844"/>
              <a:gd name="connsiteX1" fmla="*/ 5746496 w 5736844"/>
              <a:gd name="connsiteY1" fmla="*/ 11684 h 2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36844" h="21844">
                <a:moveTo>
                  <a:pt x="17780" y="11684"/>
                </a:moveTo>
                <a:lnTo>
                  <a:pt x="5746496" y="11684"/>
                </a:lnTo>
              </a:path>
            </a:pathLst>
          </a:custGeom>
          <a:ln w="14477">
            <a:solidFill>
              <a:srgbClr val="e0a4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Freeform 288"> 
				</p:cNvPr>
          <p:cNvSpPr/>
          <p:nvPr/>
        </p:nvSpPr>
        <p:spPr>
          <a:xfrm>
            <a:off x="879855" y="5489955"/>
            <a:ext cx="5736844" cy="21844"/>
          </a:xfrm>
          <a:custGeom>
            <a:avLst/>
            <a:gdLst>
              <a:gd name="connsiteX0" fmla="*/ 17780 w 5736844"/>
              <a:gd name="connsiteY0" fmla="*/ 11684 h 21844"/>
              <a:gd name="connsiteX1" fmla="*/ 5746496 w 5736844"/>
              <a:gd name="connsiteY1" fmla="*/ 11684 h 2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36844" h="21844">
                <a:moveTo>
                  <a:pt x="17780" y="11684"/>
                </a:moveTo>
                <a:lnTo>
                  <a:pt x="5746496" y="11684"/>
                </a:lnTo>
              </a:path>
            </a:pathLst>
          </a:custGeom>
          <a:ln w="14477">
            <a:solidFill>
              <a:srgbClr val="e0a4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0" name="Picture 290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6827520"/>
            <a:ext cx="3855720" cy="2522220"/>
          </a:xfrm>
          <a:prstGeom prst="rect">
            <a:avLst/>
          </a:prstGeom>
        </p:spPr>
      </p:pic>
      <p:sp>
        <p:nvSpPr>
          <p:cNvPr id="290" name="TextBox 290"/>
          <p:cNvSpPr txBox="1"/>
          <p:nvPr/>
        </p:nvSpPr>
        <p:spPr>
          <a:xfrm>
            <a:off x="1027938" y="1108020"/>
            <a:ext cx="3539743" cy="213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1066447" algn="l"/>
              </a:tabLst>
            </a:pPr>
            <a:r>
              <a:rPr lang="en-US" altLang="zh-CN" sz="1400" spc="-55" b="1" dirty="0">
                <a:solidFill>
                  <a:srgbClr val="7d7d7d"/>
                </a:solidFill>
                <a:latin typeface="Malgun Gothic"/>
                <a:ea typeface="Malgun Gothic"/>
              </a:rPr>
              <a:t>학습</a:t>
            </a:r>
            <a:r>
              <a:rPr lang="en-US" altLang="zh-CN" sz="1400" spc="-25" b="1" dirty="0">
                <a:solidFill>
                  <a:srgbClr val="7d7d7d"/>
                </a:solidFill>
                <a:latin typeface="Malgun Gothic"/>
                <a:cs typeface="Malgun Gothic"/>
              </a:rPr>
              <a:t> </a:t>
            </a:r>
            <a:r>
              <a:rPr lang="en-US" altLang="zh-CN" sz="1400" spc="-40" b="1" dirty="0">
                <a:solidFill>
                  <a:srgbClr val="7d7d7d"/>
                </a:solidFill>
                <a:latin typeface="Malgun Gothic"/>
                <a:ea typeface="Malgun Gothic"/>
              </a:rPr>
              <a:t>1	</a:t>
            </a:r>
            <a:r>
              <a:rPr lang="en-US" altLang="zh-CN" sz="1400" spc="-145" b="1" dirty="0">
                <a:solidFill>
                  <a:srgbClr val="7d7d7d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400" spc="-55" b="1" dirty="0">
                <a:solidFill>
                  <a:srgbClr val="7d7d7d"/>
                </a:solidFill>
                <a:latin typeface="Malgun Gothic"/>
                <a:cs typeface="Malgun Gothic"/>
              </a:rPr>
              <a:t> </a:t>
            </a:r>
            <a:r>
              <a:rPr lang="en-US" altLang="zh-CN" sz="1400" spc="-145" b="1" dirty="0">
                <a:solidFill>
                  <a:srgbClr val="7d7d7d"/>
                </a:solidFill>
                <a:latin typeface="Malgun Gothic"/>
                <a:ea typeface="Malgun Gothic"/>
              </a:rPr>
              <a:t>배포환경</a:t>
            </a:r>
            <a:r>
              <a:rPr lang="en-US" altLang="zh-CN" sz="1400" spc="-60" b="1" dirty="0">
                <a:solidFill>
                  <a:srgbClr val="7d7d7d"/>
                </a:solidFill>
                <a:latin typeface="Malgun Gothic"/>
                <a:cs typeface="Malgun Gothic"/>
              </a:rPr>
              <a:t> </a:t>
            </a:r>
            <a:r>
              <a:rPr lang="en-US" altLang="zh-CN" sz="1400" spc="-145" b="1" dirty="0">
                <a:solidFill>
                  <a:srgbClr val="7d7d7d"/>
                </a:solidFill>
                <a:latin typeface="Malgun Gothic"/>
                <a:ea typeface="Malgun Gothic"/>
              </a:rPr>
              <a:t>구성하기</a:t>
            </a:r>
          </a:p>
        </p:txBody>
      </p:sp>
      <p:sp>
        <p:nvSpPr>
          <p:cNvPr id="291" name="TextBox 291"/>
          <p:cNvSpPr txBox="1"/>
          <p:nvPr/>
        </p:nvSpPr>
        <p:spPr>
          <a:xfrm>
            <a:off x="1027938" y="1545332"/>
            <a:ext cx="4251603" cy="320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100" spc="-154" b="1" dirty="0">
                <a:solidFill>
                  <a:srgbClr val="fefefe"/>
                </a:solidFill>
                <a:latin typeface="Malgun Gothic"/>
                <a:ea typeface="Malgun Gothic"/>
              </a:rPr>
              <a:t>학습</a:t>
            </a:r>
            <a:r>
              <a:rPr lang="en-US" altLang="zh-CN" sz="2100" spc="-50" b="1" dirty="0">
                <a:solidFill>
                  <a:srgbClr val="fefefe"/>
                </a:solidFill>
                <a:latin typeface="Malgun Gothic"/>
                <a:cs typeface="Malgun Gothic"/>
              </a:rPr>
              <a:t> </a:t>
            </a:r>
            <a:r>
              <a:rPr lang="en-US" altLang="zh-CN" sz="2100" spc="-90" b="1" dirty="0">
                <a:solidFill>
                  <a:srgbClr val="fefefe"/>
                </a:solidFill>
                <a:latin typeface="Malgun Gothic"/>
                <a:ea typeface="Malgun Gothic"/>
              </a:rPr>
              <a:t>2</a:t>
            </a:r>
            <a:r>
              <a:rPr lang="en-US" altLang="zh-CN" sz="2100" spc="-50" b="1" dirty="0">
                <a:solidFill>
                  <a:srgbClr val="fefefe"/>
                </a:solidFill>
                <a:latin typeface="Malgun Gothic"/>
                <a:cs typeface="Malgun Gothic"/>
              </a:rPr>
              <a:t>   </a:t>
            </a:r>
            <a:r>
              <a:rPr lang="en-US" altLang="zh-CN" sz="21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2100" spc="-6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21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소스</a:t>
            </a:r>
            <a:r>
              <a:rPr lang="en-US" altLang="zh-CN" sz="21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21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검증하기</a:t>
            </a:r>
          </a:p>
        </p:txBody>
      </p:sp>
      <p:sp>
        <p:nvSpPr>
          <p:cNvPr id="292" name="TextBox 292"/>
          <p:cNvSpPr txBox="1"/>
          <p:nvPr/>
        </p:nvSpPr>
        <p:spPr>
          <a:xfrm>
            <a:off x="954024" y="2952822"/>
            <a:ext cx="5611127" cy="10963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200" b="1" dirty="0">
                <a:solidFill>
                  <a:srgbClr val="6491cb"/>
                </a:solidFill>
                <a:latin typeface="Malgun Gothic"/>
                <a:ea typeface="Malgun Gothic"/>
              </a:rPr>
              <a:t>2-1.</a:t>
            </a:r>
            <a:r>
              <a:rPr lang="en-US" altLang="zh-CN" sz="3200" spc="-259" b="1" dirty="0">
                <a:solidFill>
                  <a:srgbClr val="6491cb"/>
                </a:solidFill>
                <a:latin typeface="Malgun Gothic"/>
                <a:cs typeface="Malgun Gothic"/>
              </a:rPr>
              <a:t> </a:t>
            </a:r>
            <a:r>
              <a:rPr lang="en-US" altLang="zh-CN" sz="1900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900" spc="-1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900" b="1" dirty="0">
                <a:solidFill>
                  <a:srgbClr val="000000"/>
                </a:solidFill>
                <a:latin typeface="Malgun Gothic"/>
                <a:ea typeface="Malgun Gothic"/>
              </a:rPr>
              <a:t>소스</a:t>
            </a:r>
            <a:r>
              <a:rPr lang="en-US" altLang="zh-CN" sz="1900" spc="-159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900" b="1" dirty="0">
                <a:solidFill>
                  <a:srgbClr val="000000"/>
                </a:solidFill>
                <a:latin typeface="Malgun Gothic"/>
                <a:ea typeface="Malgun Gothic"/>
              </a:rPr>
              <a:t>검증</a:t>
            </a:r>
          </a:p>
          <a:p>
            <a:pPr>
              <a:lnSpc>
                <a:spcPts val="1989"/>
              </a:lnSpc>
            </a:pPr>
            <a:endParaRPr lang="en-US" dirty="0" smtClean="0"/>
          </a:p>
          <a:p>
            <a:pPr marL="0" indent="1061465">
              <a:lnSpc>
                <a:spcPct val="100000"/>
              </a:lnSpc>
            </a:pPr>
            <a:r>
              <a:rPr lang="en-US" altLang="zh-CN" sz="1000" spc="-69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0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9" b="1" dirty="0">
                <a:solidFill>
                  <a:srgbClr val="000000"/>
                </a:solidFill>
                <a:latin typeface="Malgun Gothic"/>
                <a:ea typeface="Malgun Gothic"/>
              </a:rPr>
              <a:t>정상적으로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작동하는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9" b="1" dirty="0">
                <a:solidFill>
                  <a:srgbClr val="000000"/>
                </a:solidFill>
                <a:latin typeface="Malgun Gothic"/>
                <a:ea typeface="Malgun Gothic"/>
              </a:rPr>
              <a:t>소프트웨어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빌드를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9" b="1" dirty="0">
                <a:solidFill>
                  <a:srgbClr val="000000"/>
                </a:solidFill>
                <a:latin typeface="Malgun Gothic"/>
                <a:ea typeface="Malgun Gothic"/>
              </a:rPr>
              <a:t>위해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9" b="1" dirty="0">
                <a:solidFill>
                  <a:srgbClr val="000000"/>
                </a:solidFill>
                <a:latin typeface="Malgun Gothic"/>
                <a:ea typeface="Malgun Gothic"/>
              </a:rPr>
              <a:t>형상관리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서버로부터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9" b="1" dirty="0">
                <a:solidFill>
                  <a:srgbClr val="000000"/>
                </a:solidFill>
                <a:latin typeface="Malgun Gothic"/>
                <a:ea typeface="Malgun Gothic"/>
              </a:rPr>
              <a:t>소스코드를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9" b="1" dirty="0">
                <a:solidFill>
                  <a:srgbClr val="000000"/>
                </a:solidFill>
                <a:latin typeface="Malgun Gothic"/>
                <a:ea typeface="Malgun Gothic"/>
              </a:rPr>
              <a:t>체크아웃할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9" b="1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</a:p>
          <a:p>
            <a:pPr>
              <a:lnSpc>
                <a:spcPts val="400"/>
              </a:lnSpc>
            </a:pPr>
            <a:endParaRPr lang="en-US" dirty="0" smtClean="0"/>
          </a:p>
          <a:p>
            <a:pPr marL="0" indent="1142237">
              <a:lnSpc>
                <a:spcPct val="100000"/>
              </a:lnSpc>
            </a:pP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있다.</a:t>
            </a:r>
          </a:p>
        </p:txBody>
      </p:sp>
      <p:sp>
        <p:nvSpPr>
          <p:cNvPr id="293" name="TextBox 293"/>
          <p:cNvSpPr txBox="1"/>
          <p:nvPr/>
        </p:nvSpPr>
        <p:spPr>
          <a:xfrm>
            <a:off x="1108710" y="4086602"/>
            <a:ext cx="710986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200" spc="-179" b="1" dirty="0">
                <a:solidFill>
                  <a:srgbClr val="6491cb"/>
                </a:solidFill>
                <a:latin typeface="Malgun Gothic"/>
                <a:ea typeface="Malgun Gothic"/>
              </a:rPr>
              <a:t>학습</a:t>
            </a:r>
            <a:r>
              <a:rPr lang="en-US" altLang="zh-CN" sz="1200" spc="94" b="1" dirty="0">
                <a:solidFill>
                  <a:srgbClr val="6491cb"/>
                </a:solidFill>
                <a:latin typeface="Malgun Gothic"/>
                <a:cs typeface="Malgun Gothic"/>
              </a:rPr>
              <a:t> </a:t>
            </a:r>
            <a:r>
              <a:rPr lang="en-US" altLang="zh-CN" sz="1200" spc="-184" b="1" dirty="0">
                <a:solidFill>
                  <a:srgbClr val="6491cb"/>
                </a:solidFill>
                <a:latin typeface="Malgun Gothic"/>
                <a:ea typeface="Malgun Gothic"/>
              </a:rPr>
              <a:t>목표</a:t>
            </a:r>
          </a:p>
        </p:txBody>
      </p:sp>
      <p:sp>
        <p:nvSpPr>
          <p:cNvPr id="294" name="TextBox 294"/>
          <p:cNvSpPr txBox="1"/>
          <p:nvPr/>
        </p:nvSpPr>
        <p:spPr>
          <a:xfrm>
            <a:off x="2015489" y="4099707"/>
            <a:ext cx="4548896" cy="558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64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0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9" b="1" dirty="0">
                <a:solidFill>
                  <a:srgbClr val="000000"/>
                </a:solidFill>
                <a:latin typeface="Malgun Gothic"/>
                <a:ea typeface="Malgun Gothic"/>
              </a:rPr>
              <a:t>소스코드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9" b="1" dirty="0">
                <a:solidFill>
                  <a:srgbClr val="000000"/>
                </a:solidFill>
                <a:latin typeface="Malgun Gothic"/>
                <a:ea typeface="Malgun Gothic"/>
              </a:rPr>
              <a:t>검증도구를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활용하여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9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애플리케이션에서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9" b="1" dirty="0">
                <a:solidFill>
                  <a:srgbClr val="000000"/>
                </a:solidFill>
                <a:latin typeface="Malgun Gothic"/>
                <a:ea typeface="Malgun Gothic"/>
              </a:rPr>
              <a:t>사용한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라이브러리,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소스,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0" b="1" dirty="0">
                <a:solidFill>
                  <a:srgbClr val="000000"/>
                </a:solidFill>
                <a:latin typeface="Malgun Gothic"/>
                <a:ea typeface="Malgun Gothic"/>
              </a:rPr>
              <a:t>로직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0" b="1" dirty="0">
                <a:solidFill>
                  <a:srgbClr val="000000"/>
                </a:solidFill>
                <a:latin typeface="Malgun Gothic"/>
                <a:ea typeface="Malgun Gothic"/>
              </a:rPr>
              <a:t>등의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9" b="1" dirty="0">
                <a:solidFill>
                  <a:srgbClr val="000000"/>
                </a:solidFill>
                <a:latin typeface="Malgun Gothic"/>
                <a:ea typeface="Malgun Gothic"/>
              </a:rPr>
              <a:t>오류가</a:t>
            </a:r>
          </a:p>
          <a:p>
            <a:pPr>
              <a:lnSpc>
                <a:spcPts val="405"/>
              </a:lnSpc>
            </a:pPr>
            <a:endParaRPr lang="en-US" dirty="0" smtClean="0"/>
          </a:p>
          <a:p>
            <a:pPr marL="0" indent="80772">
              <a:lnSpc>
                <a:spcPct val="100000"/>
              </a:lnSpc>
            </a:pPr>
            <a:r>
              <a:rPr lang="en-US" altLang="zh-CN" sz="1000" spc="-160" b="1" dirty="0">
                <a:solidFill>
                  <a:srgbClr val="000000"/>
                </a:solidFill>
                <a:latin typeface="Malgun Gothic"/>
                <a:ea typeface="Malgun Gothic"/>
              </a:rPr>
              <a:t>있는지를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검증할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000" spc="-6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0" b="1" dirty="0">
                <a:solidFill>
                  <a:srgbClr val="000000"/>
                </a:solidFill>
                <a:latin typeface="Malgun Gothic"/>
                <a:ea typeface="Malgun Gothic"/>
              </a:rPr>
              <a:t>있다.</a:t>
            </a:r>
          </a:p>
          <a:p>
            <a:pPr marL="0">
              <a:lnSpc>
                <a:spcPct val="100000"/>
              </a:lnSpc>
              <a:spcBef>
                <a:spcPts val="390"/>
              </a:spcBef>
            </a:pPr>
            <a:r>
              <a:rPr lang="en-US" altLang="zh-CN" sz="1000" spc="-64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0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소스코드의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9" b="1" dirty="0">
                <a:solidFill>
                  <a:srgbClr val="000000"/>
                </a:solidFill>
                <a:latin typeface="Malgun Gothic"/>
                <a:ea typeface="Malgun Gothic"/>
              </a:rPr>
              <a:t>환경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설정,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운영환경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0" b="1" dirty="0">
                <a:solidFill>
                  <a:srgbClr val="000000"/>
                </a:solidFill>
                <a:latin typeface="Malgun Gothic"/>
                <a:ea typeface="Malgun Gothic"/>
              </a:rPr>
              <a:t>정보,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대상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시스템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9" b="1" dirty="0">
                <a:solidFill>
                  <a:srgbClr val="000000"/>
                </a:solidFill>
                <a:latin typeface="Malgun Gothic"/>
                <a:ea typeface="Malgun Gothic"/>
              </a:rPr>
              <a:t>정보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등에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오류가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있는지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9" b="1" dirty="0">
                <a:solidFill>
                  <a:srgbClr val="000000"/>
                </a:solidFill>
                <a:latin typeface="Malgun Gothic"/>
                <a:ea typeface="Malgun Gothic"/>
              </a:rPr>
              <a:t>확인할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있다.</a:t>
            </a:r>
          </a:p>
        </p:txBody>
      </p:sp>
      <p:sp>
        <p:nvSpPr>
          <p:cNvPr id="295" name="TextBox 295"/>
          <p:cNvSpPr txBox="1"/>
          <p:nvPr/>
        </p:nvSpPr>
        <p:spPr>
          <a:xfrm>
            <a:off x="1094232" y="5210171"/>
            <a:ext cx="5626793" cy="43681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50" b="1" dirty="0">
                <a:solidFill>
                  <a:srgbClr val="6491cb"/>
                </a:solidFill>
                <a:latin typeface="Malgun Gothic"/>
                <a:ea typeface="Malgun Gothic"/>
              </a:rPr>
              <a:t>필요</a:t>
            </a:r>
            <a:r>
              <a:rPr lang="en-US" altLang="zh-CN" sz="1650" b="1" dirty="0">
                <a:solidFill>
                  <a:srgbClr val="6491cb"/>
                </a:solidFill>
                <a:latin typeface="Malgun Gothic"/>
                <a:cs typeface="Malgun Gothic"/>
              </a:rPr>
              <a:t> </a:t>
            </a:r>
            <a:r>
              <a:rPr lang="en-US" altLang="zh-CN" sz="1650" b="1" dirty="0">
                <a:solidFill>
                  <a:srgbClr val="6491cb"/>
                </a:solidFill>
                <a:latin typeface="Malgun Gothic"/>
                <a:ea typeface="Malgun Gothic"/>
              </a:rPr>
              <a:t>지식</a:t>
            </a:r>
            <a:r>
              <a:rPr lang="en-US" altLang="zh-CN" sz="1650" spc="-164" b="1" dirty="0">
                <a:solidFill>
                  <a:srgbClr val="6491cb"/>
                </a:solidFill>
                <a:latin typeface="Malgun Gothic"/>
                <a:cs typeface="Malgun Gothic"/>
              </a:rPr>
              <a:t>   </a:t>
            </a:r>
            <a:r>
              <a:rPr lang="en-US" altLang="zh-CN" sz="1450" dirty="0">
                <a:solidFill>
                  <a:srgbClr val="e0a400"/>
                </a:solidFill>
                <a:latin typeface="Times New Roman"/>
                <a:ea typeface="Times New Roman"/>
              </a:rPr>
              <a:t>/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35"/>
              </a:lnSpc>
            </a:pPr>
            <a:endParaRPr lang="en-US" dirty="0" smtClean="0"/>
          </a:p>
          <a:p>
            <a:pPr marL="0" indent="331469">
              <a:lnSpc>
                <a:spcPct val="100000"/>
              </a:lnSpc>
            </a:pPr>
            <a:r>
              <a:rPr lang="en-US" altLang="zh-CN" sz="11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소스코드</a:t>
            </a:r>
            <a:r>
              <a:rPr lang="en-US" altLang="zh-CN" sz="1100" spc="1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59" b="1" dirty="0">
                <a:solidFill>
                  <a:srgbClr val="000000"/>
                </a:solidFill>
                <a:latin typeface="Malgun Gothic"/>
                <a:ea typeface="Malgun Gothic"/>
              </a:rPr>
              <a:t>검증도구</a:t>
            </a:r>
          </a:p>
          <a:p>
            <a:pPr>
              <a:lnSpc>
                <a:spcPts val="1160"/>
              </a:lnSpc>
            </a:pPr>
            <a:endParaRPr lang="en-US" dirty="0" smtClean="0"/>
          </a:p>
          <a:p>
            <a:pPr marL="0" indent="313941">
              <a:lnSpc>
                <a:spcPct val="100000"/>
              </a:lnSpc>
            </a:pP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1.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검증도구의</a:t>
            </a: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구분</a:t>
            </a:r>
          </a:p>
          <a:p>
            <a:pPr hangingPunct="0" marL="504438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소스코드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검증도구는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구현된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SW를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실행하지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않고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테스트하는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정적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도구와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구현된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SW를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실행하여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동작을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보면서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테스트하는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동적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도구로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구분한다.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00"/>
              </a:lnSpc>
            </a:pPr>
            <a:endParaRPr lang="en-US" dirty="0" smtClean="0"/>
          </a:p>
          <a:p>
            <a:pPr marL="0" indent="572261">
              <a:lnSpc>
                <a:spcPct val="100000"/>
              </a:lnSpc>
            </a:pPr>
            <a:r>
              <a:rPr lang="en-US" altLang="zh-CN" sz="900" spc="-45" b="1" dirty="0">
                <a:solidFill>
                  <a:srgbClr val="000000"/>
                </a:solidFill>
                <a:latin typeface="Malgun Gothic"/>
                <a:ea typeface="Malgun Gothic"/>
              </a:rPr>
              <a:t>[</a:t>
            </a:r>
            <a:r>
              <a:rPr lang="en-US" altLang="zh-CN" sz="9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그림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60" b="1" dirty="0">
                <a:solidFill>
                  <a:srgbClr val="000000"/>
                </a:solidFill>
                <a:latin typeface="Malgun Gothic"/>
                <a:ea typeface="Malgun Gothic"/>
              </a:rPr>
              <a:t>2-1</a:t>
            </a:r>
            <a:r>
              <a:rPr lang="en-US" altLang="zh-CN" sz="900" spc="-50" b="1" dirty="0">
                <a:solidFill>
                  <a:srgbClr val="000000"/>
                </a:solidFill>
                <a:latin typeface="Malgun Gothic"/>
                <a:ea typeface="Malgun Gothic"/>
              </a:rPr>
              <a:t>]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소스코드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검</a:t>
            </a:r>
            <a:r>
              <a:rPr lang="en-US" altLang="zh-CN" sz="900" spc="-120" b="1" dirty="0">
                <a:solidFill>
                  <a:srgbClr val="000000"/>
                </a:solidFill>
                <a:latin typeface="Malgun Gothic"/>
                <a:ea typeface="Malgun Gothic"/>
              </a:rPr>
              <a:t>증</a:t>
            </a:r>
            <a:r>
              <a:rPr lang="en-US" altLang="zh-CN" sz="9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도구</a:t>
            </a:r>
            <a:r>
              <a:rPr lang="en-US" altLang="zh-CN" sz="9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구분</a:t>
            </a:r>
          </a:p>
        </p:txBody>
      </p:sp>
      <p:sp>
        <p:nvSpPr>
          <p:cNvPr id="296" name="TextBox 296"/>
          <p:cNvSpPr txBox="1"/>
          <p:nvPr/>
        </p:nvSpPr>
        <p:spPr>
          <a:xfrm>
            <a:off x="899922" y="10069379"/>
            <a:ext cx="292920" cy="167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94" dirty="0">
                <a:solidFill>
                  <a:srgbClr val="000000"/>
                </a:solidFill>
                <a:latin typeface="Times New Roman"/>
                <a:ea typeface="Times New Roman"/>
              </a:rPr>
              <a:t>18</a:t>
            </a: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897636" y="2052066"/>
          <a:ext cx="5756909" cy="5082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8324"/>
                <a:gridCol w="4688585"/>
              </a:tblGrid>
              <a:tr h="251460">
                <a:tc>
                  <a:txBody>
                    <a:bodyPr/>
                    <a:lstStyle/>
                    <a:p>
                      <a:pPr marL="0" indent="130302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lang="en-US" altLang="zh-CN" sz="1400" spc="-154" b="1" dirty="0">
                          <a:solidFill>
                            <a:srgbClr val="7d7d7d"/>
                          </a:solidFill>
                          <a:latin typeface="Malgun Gothic"/>
                          <a:ea typeface="Malgun Gothic"/>
                        </a:rPr>
                        <a:t>학습</a:t>
                      </a:r>
                      <a:r>
                        <a:rPr lang="en-US" altLang="zh-CN" sz="1400" spc="204" b="1" dirty="0">
                          <a:solidFill>
                            <a:srgbClr val="7d7d7d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400" spc="-85" b="1" dirty="0">
                          <a:solidFill>
                            <a:srgbClr val="7d7d7d"/>
                          </a:solidFill>
                          <a:latin typeface="Malgun Gothic"/>
                          <a:ea typeface="Malgun Gothic"/>
                        </a:rPr>
                        <a:t>3</a:t>
                      </a:r>
                    </a:p>
                  </a:txBody>
                  <a:tcPr marL="0" marR="0" marT="0" marB="0">
                    <a:lnR w="6858">
                      <a:solidFill>
                        <a:srgbClr val="989898"/>
                      </a:solidFill>
                      <a:prstDash val="solid"/>
                    </a:lnR>
                    <a:lnB w="6858">
                      <a:solidFill>
                        <a:srgbClr val="98989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indent="121567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lang="en-US" altLang="zh-CN" sz="1400" spc="-179" b="1" dirty="0">
                          <a:solidFill>
                            <a:srgbClr val="7d7d7d"/>
                          </a:solidFill>
                          <a:latin typeface="Malgun Gothic"/>
                          <a:ea typeface="Malgun Gothic"/>
                        </a:rPr>
                        <a:t>애플리케이션</a:t>
                      </a:r>
                      <a:r>
                        <a:rPr lang="en-US" altLang="zh-CN" sz="1400" spc="209" b="1" dirty="0">
                          <a:solidFill>
                            <a:srgbClr val="7d7d7d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400" spc="-184" b="1" dirty="0">
                          <a:solidFill>
                            <a:srgbClr val="7d7d7d"/>
                          </a:solidFill>
                          <a:latin typeface="Malgun Gothic"/>
                          <a:ea typeface="Malgun Gothic"/>
                        </a:rPr>
                        <a:t>빌드하기</a:t>
                      </a:r>
                    </a:p>
                  </a:txBody>
                  <a:tcPr marL="0" marR="0" marT="0" marB="0">
                    <a:lnL w="6858">
                      <a:solidFill>
                        <a:srgbClr val="989898"/>
                      </a:solidFill>
                      <a:prstDash val="solid"/>
                    </a:lnL>
                    <a:lnB w="6858">
                      <a:solidFill>
                        <a:srgbClr val="989898"/>
                      </a:solidFill>
                      <a:prstDash val="solid"/>
                    </a:lnB>
                  </a:tcPr>
                </a:tc>
              </a:tr>
              <a:tr h="256793">
                <a:tc>
                  <a:txBody>
                    <a:bodyPr/>
                    <a:lstStyle/>
                    <a:p>
                      <a:pPr marL="0" indent="130302">
                        <a:lnSpc>
                          <a:spcPct val="100000"/>
                        </a:lnSpc>
                        <a:spcBef>
                          <a:spcPts val="164"/>
                        </a:spcBef>
                      </a:pPr>
                      <a:r>
                        <a:rPr lang="en-US" altLang="zh-CN" sz="1400" spc="-154" b="1" dirty="0">
                          <a:solidFill>
                            <a:srgbClr val="7d7d7d"/>
                          </a:solidFill>
                          <a:latin typeface="Malgun Gothic"/>
                          <a:ea typeface="Malgun Gothic"/>
                        </a:rPr>
                        <a:t>학습</a:t>
                      </a:r>
                      <a:r>
                        <a:rPr lang="en-US" altLang="zh-CN" sz="1400" spc="204" b="1" dirty="0">
                          <a:solidFill>
                            <a:srgbClr val="7d7d7d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400" spc="-85" b="1" dirty="0">
                          <a:solidFill>
                            <a:srgbClr val="7d7d7d"/>
                          </a:solidFill>
                          <a:latin typeface="Malgun Gothic"/>
                          <a:ea typeface="Malgun Gothic"/>
                        </a:rPr>
                        <a:t>4</a:t>
                      </a:r>
                    </a:p>
                  </a:txBody>
                  <a:tcPr marL="0" marR="0" marT="0" marB="0">
                    <a:lnR w="6858">
                      <a:solidFill>
                        <a:srgbClr val="989898"/>
                      </a:solidFill>
                      <a:prstDash val="solid"/>
                    </a:lnR>
                    <a:lnT w="6858">
                      <a:solidFill>
                        <a:srgbClr val="989898"/>
                      </a:solidFill>
                      <a:prstDash val="solid"/>
                    </a:lnT>
                    <a:lnB w="4572">
                      <a:solidFill>
                        <a:srgbClr val="98989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indent="121567">
                        <a:lnSpc>
                          <a:spcPct val="100000"/>
                        </a:lnSpc>
                        <a:spcBef>
                          <a:spcPts val="164"/>
                        </a:spcBef>
                      </a:pPr>
                      <a:r>
                        <a:rPr lang="en-US" altLang="zh-CN" sz="1400" spc="-179" b="1" dirty="0">
                          <a:solidFill>
                            <a:srgbClr val="7d7d7d"/>
                          </a:solidFill>
                          <a:latin typeface="Malgun Gothic"/>
                          <a:ea typeface="Malgun Gothic"/>
                        </a:rPr>
                        <a:t>애플리케이션</a:t>
                      </a:r>
                      <a:r>
                        <a:rPr lang="en-US" altLang="zh-CN" sz="1400" spc="209" b="1" dirty="0">
                          <a:solidFill>
                            <a:srgbClr val="7d7d7d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400" spc="-184" b="1" dirty="0">
                          <a:solidFill>
                            <a:srgbClr val="7d7d7d"/>
                          </a:solidFill>
                          <a:latin typeface="Malgun Gothic"/>
                          <a:ea typeface="Malgun Gothic"/>
                        </a:rPr>
                        <a:t>배포하기</a:t>
                      </a:r>
                    </a:p>
                  </a:txBody>
                  <a:tcPr marL="0" marR="0" marT="0" marB="0">
                    <a:lnL w="6858">
                      <a:solidFill>
                        <a:srgbClr val="989898"/>
                      </a:solidFill>
                      <a:prstDash val="solid"/>
                    </a:lnL>
                    <a:lnT w="6858">
                      <a:solidFill>
                        <a:srgbClr val="989898"/>
                      </a:solidFill>
                      <a:prstDash val="solid"/>
                    </a:lnT>
                    <a:lnB w="4572">
                      <a:solidFill>
                        <a:srgbClr val="989898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Box 298"/>
          <p:cNvSpPr txBox="1"/>
          <p:nvPr/>
        </p:nvSpPr>
        <p:spPr>
          <a:xfrm>
            <a:off x="1408161" y="1136214"/>
            <a:ext cx="5313662" cy="91008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2.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소스코드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검증도구의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용도</a:t>
            </a:r>
          </a:p>
          <a:p>
            <a:pPr>
              <a:lnSpc>
                <a:spcPts val="955"/>
              </a:lnSpc>
            </a:pPr>
            <a:endParaRPr lang="en-US" dirty="0" smtClean="0"/>
          </a:p>
          <a:p>
            <a:pPr marL="0" indent="190511">
              <a:lnSpc>
                <a:spcPct val="100000"/>
              </a:lnSpc>
            </a:pP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ea typeface="Malgun Gothic"/>
              </a:rPr>
              <a:t>(1)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정적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도구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사용</a:t>
            </a: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목적</a:t>
            </a:r>
          </a:p>
          <a:p>
            <a:pPr hangingPunct="0" marL="381008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정적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도구는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테스트하기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전에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코딩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오류,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성능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저하,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보안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취약점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등의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결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함을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조기에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발견할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있도록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지원한다.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이렇게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함으로써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개발의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생산성을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향상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시키고,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운영환경에서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프로그램의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ea typeface="Malgun Gothic"/>
              </a:rPr>
              <a:t>품질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향상을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제고하며,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ea typeface="Malgun Gothic"/>
              </a:rPr>
              <a:t>정량적인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품질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관리시스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템을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구축하게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ea typeface="Malgun Gothic"/>
              </a:rPr>
              <a:t>한다.</a:t>
            </a:r>
          </a:p>
          <a:p>
            <a:pPr>
              <a:lnSpc>
                <a:spcPts val="630"/>
              </a:lnSpc>
            </a:pPr>
            <a:endParaRPr lang="en-US" dirty="0" smtClean="0"/>
          </a:p>
          <a:p>
            <a:pPr marL="0" indent="190511">
              <a:lnSpc>
                <a:spcPct val="100000"/>
              </a:lnSpc>
            </a:pP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ea typeface="Malgun Gothic"/>
              </a:rPr>
              <a:t>(2)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동적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도구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사용</a:t>
            </a: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목적</a:t>
            </a:r>
          </a:p>
          <a:p>
            <a:pPr hangingPunct="0" marL="381008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미수행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코드를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확인하고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분기(결정)문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등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특정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유형의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구조가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충분히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되었는지를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확인하여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추가적인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테스트를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진행함으로써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애플리케이션의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안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정성을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제고하고,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소스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품질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관리(통제)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활동을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할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있는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정량적인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품질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관리시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스템을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구축할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있게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한다.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10"/>
              </a:lnSpc>
            </a:pPr>
            <a:endParaRPr lang="en-US" dirty="0" smtClean="0"/>
          </a:p>
          <a:p>
            <a:pPr marL="0" indent="51818">
              <a:lnSpc>
                <a:spcPct val="100000"/>
              </a:lnSpc>
            </a:pP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b="1" dirty="0">
                <a:solidFill>
                  <a:srgbClr val="000000"/>
                </a:solidFill>
                <a:latin typeface="Malgun Gothic"/>
                <a:ea typeface="Malgun Gothic"/>
              </a:rPr>
              <a:t>인스펙션(Code</a:t>
            </a:r>
            <a:r>
              <a:rPr lang="en-US" altLang="zh-CN" sz="11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Inspection)</a:t>
            </a:r>
          </a:p>
          <a:p>
            <a:pPr hangingPunct="0" marL="0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인스펙션은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정적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테스트의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가장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일반적인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유형으로,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사전에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정의된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작성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규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ea typeface="Malgun Gothic"/>
              </a:rPr>
              <a:t>칙(Rule)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기반으로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소스코드를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점검하여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작성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규칙에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위반되는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소스코드를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추출하는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분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석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도구로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개발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시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대부분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사용되며,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도구와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연계하여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빌드·배포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행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시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자동적으로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점검할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있다.</a:t>
            </a:r>
          </a:p>
          <a:p>
            <a:pPr>
              <a:lnSpc>
                <a:spcPts val="82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ea typeface="Malgun Gothic"/>
              </a:rPr>
              <a:t>1.</a:t>
            </a:r>
            <a:r>
              <a:rPr lang="en-US" altLang="zh-CN" sz="1100" spc="-2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4" b="1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5" b="1" dirty="0">
                <a:solidFill>
                  <a:srgbClr val="000000"/>
                </a:solidFill>
                <a:latin typeface="Malgun Gothic"/>
                <a:ea typeface="Malgun Gothic"/>
              </a:rPr>
              <a:t>인스펙션</a:t>
            </a:r>
            <a:r>
              <a:rPr lang="en-US" altLang="zh-CN" sz="1100" spc="-2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ea typeface="Malgun Gothic"/>
              </a:rPr>
              <a:t>Rule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4" b="1" dirty="0">
                <a:solidFill>
                  <a:srgbClr val="000000"/>
                </a:solidFill>
                <a:latin typeface="Malgun Gothic"/>
                <a:ea typeface="Malgun Gothic"/>
              </a:rPr>
              <a:t>유형</a:t>
            </a:r>
          </a:p>
          <a:p>
            <a:pPr>
              <a:lnSpc>
                <a:spcPts val="955"/>
              </a:lnSpc>
            </a:pPr>
            <a:endParaRPr lang="en-US" dirty="0" smtClean="0"/>
          </a:p>
          <a:p>
            <a:pPr marL="0" indent="190497">
              <a:lnSpc>
                <a:spcPct val="100000"/>
              </a:lnSpc>
            </a:pP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ea typeface="Malgun Gothic"/>
              </a:rPr>
              <a:t>(1)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성능</a:t>
            </a: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개선</a:t>
            </a:r>
          </a:p>
          <a:p>
            <a:pPr hangingPunct="0" marL="380994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애플리케이션의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성능에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영향을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미칠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있는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코드를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점검하는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Rule이다.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메모리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5" dirty="0">
                <a:solidFill>
                  <a:srgbClr val="000000"/>
                </a:solidFill>
                <a:latin typeface="Malgun Gothic"/>
                <a:ea typeface="Malgun Gothic"/>
              </a:rPr>
              <a:t>누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수,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ea typeface="Malgun Gothic"/>
              </a:rPr>
              <a:t>미사용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변수,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5" dirty="0">
                <a:solidFill>
                  <a:srgbClr val="000000"/>
                </a:solidFill>
                <a:latin typeface="Malgun Gothic"/>
                <a:ea typeface="Malgun Gothic"/>
              </a:rPr>
              <a:t>메소드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5" dirty="0">
                <a:solidFill>
                  <a:srgbClr val="000000"/>
                </a:solidFill>
                <a:latin typeface="Malgun Gothic"/>
                <a:ea typeface="Malgun Gothic"/>
              </a:rPr>
              <a:t>여부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ea typeface="Malgun Gothic"/>
              </a:rPr>
              <a:t>등을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ea typeface="Malgun Gothic"/>
              </a:rPr>
              <a:t>확인하여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ea typeface="Malgun Gothic"/>
              </a:rPr>
              <a:t>메모리를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ea typeface="Malgun Gothic"/>
              </a:rPr>
              <a:t>낭비하는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코드를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식별한다.</a:t>
            </a:r>
          </a:p>
          <a:p>
            <a:pPr>
              <a:lnSpc>
                <a:spcPts val="630"/>
              </a:lnSpc>
            </a:pPr>
            <a:endParaRPr lang="en-US" dirty="0" smtClean="0"/>
          </a:p>
          <a:p>
            <a:pPr marL="0" indent="190497">
              <a:lnSpc>
                <a:spcPct val="100000"/>
              </a:lnSpc>
            </a:pP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ea typeface="Malgun Gothic"/>
              </a:rPr>
              <a:t>(2)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작성</a:t>
            </a: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규칙</a:t>
            </a:r>
          </a:p>
          <a:p>
            <a:pPr hangingPunct="0" marL="380994">
              <a:lnSpc>
                <a:spcPct val="150000"/>
              </a:lnSpc>
              <a:spcBef>
                <a:spcPts val="325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개발언어에서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사전에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정의된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작성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규칙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또는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프로젝트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내에서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정의된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프로그램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명명규칙의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준수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여부를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점검하는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Rule이다.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작성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규칙을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미준수한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내역을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추출하여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소스코드의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가독성을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향상시킨다.</a:t>
            </a:r>
          </a:p>
          <a:p>
            <a:pPr>
              <a:lnSpc>
                <a:spcPts val="630"/>
              </a:lnSpc>
            </a:pPr>
            <a:endParaRPr lang="en-US" dirty="0" smtClean="0"/>
          </a:p>
          <a:p>
            <a:pPr marL="0" indent="190497">
              <a:lnSpc>
                <a:spcPct val="100000"/>
              </a:lnSpc>
            </a:pP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(3)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에러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발생</a:t>
            </a: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가능성</a:t>
            </a:r>
          </a:p>
          <a:p>
            <a:pPr>
              <a:lnSpc>
                <a:spcPts val="659"/>
              </a:lnSpc>
            </a:pPr>
            <a:endParaRPr lang="en-US" dirty="0" smtClean="0"/>
          </a:p>
          <a:p>
            <a:pPr marL="0" indent="380994">
              <a:lnSpc>
                <a:spcPct val="100000"/>
              </a:lnSpc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동작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중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에러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발생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가능성이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있는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코드를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점검하는</a:t>
            </a:r>
            <a:r>
              <a:rPr lang="en-US" altLang="zh-CN" sz="1100" spc="-11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Rule이다.</a:t>
            </a:r>
          </a:p>
          <a:p>
            <a:pPr>
              <a:lnSpc>
                <a:spcPts val="116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ea typeface="Malgun Gothic"/>
              </a:rPr>
              <a:t>2.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작성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Rule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심각도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b="1" dirty="0">
                <a:solidFill>
                  <a:srgbClr val="000000"/>
                </a:solidFill>
                <a:latin typeface="Malgun Gothic"/>
                <a:ea typeface="Malgun Gothic"/>
              </a:rPr>
              <a:t>구분(예시)</a:t>
            </a:r>
          </a:p>
          <a:p>
            <a:pPr>
              <a:lnSpc>
                <a:spcPts val="955"/>
              </a:lnSpc>
            </a:pPr>
            <a:endParaRPr lang="en-US" dirty="0" smtClean="0"/>
          </a:p>
          <a:p>
            <a:pPr marL="0" indent="190497">
              <a:lnSpc>
                <a:spcPct val="100000"/>
              </a:lnSpc>
            </a:pPr>
            <a:r>
              <a:rPr lang="en-US" altLang="zh-CN" sz="1100" spc="-20" b="1" dirty="0">
                <a:solidFill>
                  <a:srgbClr val="000000"/>
                </a:solidFill>
                <a:latin typeface="Malgun Gothic"/>
                <a:ea typeface="Malgun Gothic"/>
              </a:rPr>
              <a:t>(1)</a:t>
            </a:r>
            <a:r>
              <a:rPr lang="en-US" altLang="zh-CN" sz="1100" spc="-1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필수,</a:t>
            </a:r>
            <a:r>
              <a:rPr lang="en-US" altLang="zh-CN" sz="1100" spc="-2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ea typeface="Malgun Gothic"/>
              </a:rPr>
              <a:t>Blocker</a:t>
            </a:r>
          </a:p>
          <a:p>
            <a:pPr hangingPunct="0" marL="380994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에러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발생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가능성이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매우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높거나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메모리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누수가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발생되는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코드로,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반드시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수정되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어야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하는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위반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사항을</a:t>
            </a:r>
            <a:r>
              <a:rPr lang="en-US" altLang="zh-CN" sz="1100" spc="-10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말한다.</a:t>
            </a:r>
          </a:p>
          <a:p>
            <a:pPr>
              <a:lnSpc>
                <a:spcPts val="630"/>
              </a:lnSpc>
            </a:pPr>
            <a:endParaRPr lang="en-US" dirty="0" smtClean="0"/>
          </a:p>
          <a:p>
            <a:pPr marL="0" indent="190497">
              <a:lnSpc>
                <a:spcPct val="100000"/>
              </a:lnSpc>
            </a:pP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ea typeface="Malgun Gothic"/>
              </a:rPr>
              <a:t>(2)</a:t>
            </a:r>
            <a:r>
              <a:rPr lang="en-US" altLang="zh-CN" sz="1100" spc="-2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권고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b="1" dirty="0">
                <a:solidFill>
                  <a:srgbClr val="000000"/>
                </a:solidFill>
                <a:latin typeface="Malgun Gothic"/>
                <a:ea typeface="Malgun Gothic"/>
              </a:rPr>
              <a:t>상,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ea typeface="Malgun Gothic"/>
              </a:rPr>
              <a:t>Critical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35"/>
              </a:lnSpc>
            </a:pPr>
            <a:endParaRPr lang="en-US" dirty="0" smtClean="0"/>
          </a:p>
          <a:p>
            <a:pPr marL="0" indent="5086363">
              <a:lnSpc>
                <a:spcPct val="100000"/>
              </a:lnSpc>
            </a:pPr>
            <a:r>
              <a:rPr lang="en-US" altLang="zh-CN" sz="1100" spc="94" dirty="0">
                <a:solidFill>
                  <a:srgbClr val="000000"/>
                </a:solidFill>
                <a:latin typeface="Times New Roman"/>
                <a:ea typeface="Times New Roman"/>
              </a:rPr>
              <a:t>19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Freeform 299"> 
				</p:cNvPr>
          <p:cNvSpPr/>
          <p:nvPr/>
        </p:nvSpPr>
        <p:spPr>
          <a:xfrm>
            <a:off x="1580261" y="4729860"/>
            <a:ext cx="4947539" cy="19938"/>
          </a:xfrm>
          <a:custGeom>
            <a:avLst/>
            <a:gdLst>
              <a:gd name="connsiteX0" fmla="*/ 16128 w 4947539"/>
              <a:gd name="connsiteY0" fmla="*/ 18923 h 19938"/>
              <a:gd name="connsiteX1" fmla="*/ 4949317 w 4947539"/>
              <a:gd name="connsiteY1" fmla="*/ 18923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47539" h="19938">
                <a:moveTo>
                  <a:pt x="16128" y="18923"/>
                </a:moveTo>
                <a:lnTo>
                  <a:pt x="4949317" y="18923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Freeform 300"> 
				</p:cNvPr>
          <p:cNvSpPr/>
          <p:nvPr/>
        </p:nvSpPr>
        <p:spPr>
          <a:xfrm>
            <a:off x="1580261" y="4971160"/>
            <a:ext cx="4947539" cy="19938"/>
          </a:xfrm>
          <a:custGeom>
            <a:avLst/>
            <a:gdLst>
              <a:gd name="connsiteX0" fmla="*/ 16128 w 4947539"/>
              <a:gd name="connsiteY0" fmla="*/ 12319 h 19938"/>
              <a:gd name="connsiteX1" fmla="*/ 4954651 w 4947539"/>
              <a:gd name="connsiteY1" fmla="*/ 12319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47539" h="19938">
                <a:moveTo>
                  <a:pt x="16128" y="12319"/>
                </a:moveTo>
                <a:lnTo>
                  <a:pt x="4954651" y="12319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Freeform 301"> 
				</p:cNvPr>
          <p:cNvSpPr/>
          <p:nvPr/>
        </p:nvSpPr>
        <p:spPr>
          <a:xfrm>
            <a:off x="1580261" y="9632060"/>
            <a:ext cx="4947539" cy="19938"/>
          </a:xfrm>
          <a:custGeom>
            <a:avLst/>
            <a:gdLst>
              <a:gd name="connsiteX0" fmla="*/ 11557 w 4947539"/>
              <a:gd name="connsiteY0" fmla="*/ 8763 h 19938"/>
              <a:gd name="connsiteX1" fmla="*/ 4954651 w 4947539"/>
              <a:gd name="connsiteY1" fmla="*/ 8763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47539" h="19938">
                <a:moveTo>
                  <a:pt x="11557" y="8763"/>
                </a:moveTo>
                <a:lnTo>
                  <a:pt x="4954651" y="8763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Freeform 302"> 
				</p:cNvPr>
          <p:cNvSpPr/>
          <p:nvPr/>
        </p:nvSpPr>
        <p:spPr>
          <a:xfrm>
            <a:off x="1580261" y="4729860"/>
            <a:ext cx="4947539" cy="19938"/>
          </a:xfrm>
          <a:custGeom>
            <a:avLst/>
            <a:gdLst>
              <a:gd name="connsiteX0" fmla="*/ 16128 w 4947539"/>
              <a:gd name="connsiteY0" fmla="*/ 18923 h 19938"/>
              <a:gd name="connsiteX1" fmla="*/ 4949317 w 4947539"/>
              <a:gd name="connsiteY1" fmla="*/ 18923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47539" h="19938">
                <a:moveTo>
                  <a:pt x="16128" y="18923"/>
                </a:moveTo>
                <a:lnTo>
                  <a:pt x="4949317" y="18923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TextBox 303"/>
          <p:cNvSpPr txBox="1"/>
          <p:nvPr/>
        </p:nvSpPr>
        <p:spPr>
          <a:xfrm>
            <a:off x="1408181" y="1031056"/>
            <a:ext cx="5313579" cy="36270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380994">
              <a:lnSpc>
                <a:spcPct val="150000"/>
              </a:lnSpc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에러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발생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가능성이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높거나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일반적으로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수정되어야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하는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심각한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위반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사항을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말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한다.</a:t>
            </a:r>
          </a:p>
          <a:p>
            <a:pPr>
              <a:lnSpc>
                <a:spcPts val="630"/>
              </a:lnSpc>
            </a:pPr>
            <a:endParaRPr lang="en-US" dirty="0" smtClean="0"/>
          </a:p>
          <a:p>
            <a:pPr marL="0" indent="190497">
              <a:lnSpc>
                <a:spcPct val="100000"/>
              </a:lnSpc>
            </a:pP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(3)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권고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b="1" dirty="0">
                <a:solidFill>
                  <a:srgbClr val="000000"/>
                </a:solidFill>
                <a:latin typeface="Malgun Gothic"/>
                <a:ea typeface="Malgun Gothic"/>
              </a:rPr>
              <a:t>중,</a:t>
            </a: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b="1" dirty="0">
                <a:solidFill>
                  <a:srgbClr val="000000"/>
                </a:solidFill>
                <a:latin typeface="Malgun Gothic"/>
                <a:ea typeface="Malgun Gothic"/>
              </a:rPr>
              <a:t>Major</a:t>
            </a:r>
          </a:p>
          <a:p>
            <a:pPr>
              <a:lnSpc>
                <a:spcPts val="659"/>
              </a:lnSpc>
            </a:pPr>
            <a:endParaRPr lang="en-US" dirty="0" smtClean="0"/>
          </a:p>
          <a:p>
            <a:pPr marL="0" indent="380994">
              <a:lnSpc>
                <a:spcPct val="100000"/>
              </a:lnSpc>
            </a:pP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에러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발생이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있거나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수정을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권고하는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중요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위반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사항을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말한다.</a:t>
            </a:r>
          </a:p>
          <a:p>
            <a:pPr>
              <a:lnSpc>
                <a:spcPts val="955"/>
              </a:lnSpc>
            </a:pPr>
            <a:endParaRPr lang="en-US" dirty="0" smtClean="0"/>
          </a:p>
          <a:p>
            <a:pPr marL="0" indent="190497">
              <a:lnSpc>
                <a:spcPct val="100000"/>
              </a:lnSpc>
            </a:pP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(4)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권고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5" b="1" dirty="0">
                <a:solidFill>
                  <a:srgbClr val="000000"/>
                </a:solidFill>
                <a:latin typeface="Malgun Gothic"/>
                <a:ea typeface="Malgun Gothic"/>
              </a:rPr>
              <a:t>하,</a:t>
            </a: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b="1" dirty="0">
                <a:solidFill>
                  <a:srgbClr val="000000"/>
                </a:solidFill>
                <a:latin typeface="Malgun Gothic"/>
                <a:ea typeface="Malgun Gothic"/>
              </a:rPr>
              <a:t>Minor</a:t>
            </a:r>
          </a:p>
          <a:p>
            <a:pPr>
              <a:lnSpc>
                <a:spcPts val="659"/>
              </a:lnSpc>
            </a:pPr>
            <a:endParaRPr lang="en-US" dirty="0" smtClean="0"/>
          </a:p>
          <a:p>
            <a:pPr marL="0" indent="380994">
              <a:lnSpc>
                <a:spcPct val="100000"/>
              </a:lnSpc>
            </a:pPr>
            <a:r>
              <a:rPr lang="en-US" altLang="zh-CN" sz="1100" spc="-64" dirty="0">
                <a:solidFill>
                  <a:srgbClr val="000000"/>
                </a:solidFill>
                <a:latin typeface="Malgun Gothic"/>
                <a:ea typeface="Malgun Gothic"/>
              </a:rPr>
              <a:t>소스코드의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가독성,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유지·보수성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향상을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5" dirty="0">
                <a:solidFill>
                  <a:srgbClr val="000000"/>
                </a:solidFill>
                <a:latin typeface="Malgun Gothic"/>
                <a:ea typeface="Malgun Gothic"/>
              </a:rPr>
              <a:t>위해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ea typeface="Malgun Gothic"/>
              </a:rPr>
              <a:t>수정을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권고하는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ea typeface="Malgun Gothic"/>
              </a:rPr>
              <a:t>위반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사항을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말한다.</a:t>
            </a:r>
          </a:p>
          <a:p>
            <a:pPr>
              <a:lnSpc>
                <a:spcPts val="955"/>
              </a:lnSpc>
            </a:pPr>
            <a:endParaRPr lang="en-US" dirty="0" smtClean="0"/>
          </a:p>
          <a:p>
            <a:pPr marL="0" indent="190497">
              <a:lnSpc>
                <a:spcPct val="100000"/>
              </a:lnSpc>
            </a:pP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ea typeface="Malgun Gothic"/>
              </a:rPr>
              <a:t>(5)</a:t>
            </a:r>
            <a:r>
              <a:rPr lang="en-US" altLang="zh-CN" sz="1100" spc="-1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ea typeface="Malgun Gothic"/>
              </a:rPr>
              <a:t>정보,</a:t>
            </a:r>
            <a:r>
              <a:rPr lang="en-US" altLang="zh-CN" sz="1100" spc="-2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ea typeface="Malgun Gothic"/>
              </a:rPr>
              <a:t>Info.</a:t>
            </a:r>
          </a:p>
          <a:p>
            <a:pPr>
              <a:lnSpc>
                <a:spcPts val="659"/>
              </a:lnSpc>
            </a:pPr>
            <a:endParaRPr lang="en-US" dirty="0" smtClean="0"/>
          </a:p>
          <a:p>
            <a:pPr marL="0" indent="380994">
              <a:lnSpc>
                <a:spcPct val="100000"/>
              </a:lnSpc>
            </a:pP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정보성으로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제공되는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ea typeface="Malgun Gothic"/>
              </a:rPr>
              <a:t>위반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사항으로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개발자가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ea typeface="Malgun Gothic"/>
              </a:rPr>
              <a:t>참고하여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적용할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있다.</a:t>
            </a:r>
          </a:p>
          <a:p>
            <a:pPr>
              <a:lnSpc>
                <a:spcPts val="115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ea typeface="Malgun Gothic"/>
              </a:rPr>
              <a:t>3.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4" b="1" dirty="0">
                <a:solidFill>
                  <a:srgbClr val="000000"/>
                </a:solidFill>
                <a:latin typeface="Malgun Gothic"/>
                <a:ea typeface="Malgun Gothic"/>
              </a:rPr>
              <a:t>정규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표현식(Regular</a:t>
            </a: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ea typeface="Malgun Gothic"/>
              </a:rPr>
              <a:t>Expression)</a:t>
            </a:r>
          </a:p>
          <a:p>
            <a:pPr hangingPunct="0" marL="190497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정규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표현식은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특정한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규칙을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가진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문자열의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집합을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표현하는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범용적인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방식을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말한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다.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인스펙션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도구의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작성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규칙은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일반적으로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정규식으로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표현되며,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정규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식의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내용을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수정해서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Rule의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내용을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수정할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있다.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19"/>
              </a:lnSpc>
            </a:pPr>
            <a:endParaRPr lang="en-US" dirty="0" smtClean="0"/>
          </a:p>
          <a:p>
            <a:pPr marL="0" indent="190494">
              <a:lnSpc>
                <a:spcPct val="100000"/>
              </a:lnSpc>
            </a:pPr>
            <a:r>
              <a:rPr lang="en-US" altLang="zh-CN" sz="9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&lt;표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80" b="1" dirty="0">
                <a:solidFill>
                  <a:srgbClr val="000000"/>
                </a:solidFill>
                <a:latin typeface="Malgun Gothic"/>
                <a:ea typeface="Malgun Gothic"/>
              </a:rPr>
              <a:t>2-1&gt;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정규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35" b="1" dirty="0">
                <a:solidFill>
                  <a:srgbClr val="000000"/>
                </a:solidFill>
                <a:latin typeface="Malgun Gothic"/>
                <a:ea typeface="Malgun Gothic"/>
              </a:rPr>
              <a:t>표현식</a:t>
            </a:r>
            <a:r>
              <a:rPr lang="en-US" altLang="zh-CN" sz="9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기본</a:t>
            </a:r>
            <a:r>
              <a:rPr lang="en-US" altLang="zh-CN" sz="9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문법(예시)</a:t>
            </a:r>
          </a:p>
        </p:txBody>
      </p:sp>
      <p:sp>
        <p:nvSpPr>
          <p:cNvPr id="304" name="TextBox 304"/>
          <p:cNvSpPr txBox="1"/>
          <p:nvPr/>
        </p:nvSpPr>
        <p:spPr>
          <a:xfrm>
            <a:off x="1661922" y="4795948"/>
            <a:ext cx="1971055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713980" algn="l"/>
                <a:tab pos="1635248" algn="l"/>
              </a:tabLst>
            </a:pPr>
            <a:r>
              <a:rPr lang="en-US" altLang="zh-CN" sz="1000" spc="-145" b="1" dirty="0">
                <a:solidFill>
                  <a:srgbClr val="000000"/>
                </a:solidFill>
                <a:latin typeface="Malgun Gothic"/>
                <a:ea typeface="Malgun Gothic"/>
              </a:rPr>
              <a:t>메타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문자	</a:t>
            </a: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의미	</a:t>
            </a:r>
            <a:r>
              <a:rPr lang="en-US" altLang="zh-CN" sz="1000" spc="-200" b="1" dirty="0">
                <a:solidFill>
                  <a:srgbClr val="000000"/>
                </a:solidFill>
                <a:latin typeface="Malgun Gothic"/>
                <a:ea typeface="Malgun Gothic"/>
              </a:rPr>
              <a:t>설명</a:t>
            </a:r>
          </a:p>
        </p:txBody>
      </p:sp>
      <p:sp>
        <p:nvSpPr>
          <p:cNvPr id="305" name="TextBox 305"/>
          <p:cNvSpPr txBox="1"/>
          <p:nvPr/>
        </p:nvSpPr>
        <p:spPr>
          <a:xfrm>
            <a:off x="1937002" y="5061119"/>
            <a:ext cx="4648327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731517" algn="l"/>
                <a:tab pos="1395981" algn="l"/>
              </a:tabLst>
            </a:pPr>
            <a:r>
              <a:rPr lang="en-US" altLang="zh-CN" sz="1000" spc="25" b="1" dirty="0">
                <a:solidFill>
                  <a:srgbClr val="000000"/>
                </a:solidFill>
                <a:latin typeface="Malgun Gothic"/>
                <a:ea typeface="Malgun Gothic"/>
              </a:rPr>
              <a:t>.	</a:t>
            </a: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문자	</a:t>
            </a:r>
            <a:r>
              <a:rPr lang="en-US" altLang="zh-CN" sz="1000" spc="-145" b="1" dirty="0">
                <a:solidFill>
                  <a:srgbClr val="000000"/>
                </a:solidFill>
                <a:latin typeface="Malgun Gothic"/>
                <a:ea typeface="Malgun Gothic"/>
              </a:rPr>
              <a:t>1개의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문자와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45" b="1" dirty="0">
                <a:solidFill>
                  <a:srgbClr val="000000"/>
                </a:solidFill>
                <a:latin typeface="Malgun Gothic"/>
                <a:ea typeface="Malgun Gothic"/>
              </a:rPr>
              <a:t>일치한다.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0" b="1" dirty="0">
                <a:solidFill>
                  <a:srgbClr val="000000"/>
                </a:solidFill>
                <a:latin typeface="Malgun Gothic"/>
                <a:ea typeface="Malgun Gothic"/>
              </a:rPr>
              <a:t>단일행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모드에서는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새줄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문자를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45" b="1" dirty="0">
                <a:solidFill>
                  <a:srgbClr val="000000"/>
                </a:solidFill>
                <a:latin typeface="Malgun Gothic"/>
                <a:ea typeface="Malgun Gothic"/>
              </a:rPr>
              <a:t>제외한다.</a:t>
            </a:r>
          </a:p>
        </p:txBody>
      </p:sp>
      <p:sp>
        <p:nvSpPr>
          <p:cNvPr id="306" name="TextBox 306"/>
          <p:cNvSpPr txBox="1"/>
          <p:nvPr/>
        </p:nvSpPr>
        <p:spPr>
          <a:xfrm>
            <a:off x="1917949" y="5730921"/>
            <a:ext cx="86714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75" b="1" dirty="0">
                <a:solidFill>
                  <a:srgbClr val="000000"/>
                </a:solidFill>
                <a:latin typeface="Malgun Gothic"/>
                <a:ea typeface="Malgun Gothic"/>
              </a:rPr>
              <a:t>[]</a:t>
            </a:r>
          </a:p>
        </p:txBody>
      </p:sp>
      <p:sp>
        <p:nvSpPr>
          <p:cNvPr id="307" name="TextBox 307"/>
          <p:cNvSpPr txBox="1"/>
          <p:nvPr/>
        </p:nvSpPr>
        <p:spPr>
          <a:xfrm>
            <a:off x="2501643" y="5730921"/>
            <a:ext cx="555260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문자클</a:t>
            </a:r>
            <a:r>
              <a:rPr lang="en-US" altLang="zh-CN" sz="1000" spc="-145" b="1" dirty="0">
                <a:solidFill>
                  <a:srgbClr val="000000"/>
                </a:solidFill>
                <a:latin typeface="Malgun Gothic"/>
                <a:ea typeface="Malgun Gothic"/>
              </a:rPr>
              <a:t>래스</a:t>
            </a:r>
          </a:p>
        </p:txBody>
      </p:sp>
      <p:sp>
        <p:nvSpPr>
          <p:cNvPr id="308" name="TextBox 308"/>
          <p:cNvSpPr txBox="1"/>
          <p:nvPr/>
        </p:nvSpPr>
        <p:spPr>
          <a:xfrm>
            <a:off x="3332983" y="5329707"/>
            <a:ext cx="3187679" cy="9536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25000"/>
              </a:lnSpc>
            </a:pPr>
            <a:r>
              <a:rPr lang="en-US" altLang="zh-CN" sz="1000" spc="-75" b="1" dirty="0">
                <a:solidFill>
                  <a:srgbClr val="000000"/>
                </a:solidFill>
                <a:latin typeface="Malgun Gothic"/>
                <a:ea typeface="Malgun Gothic"/>
              </a:rPr>
              <a:t>"["과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ea typeface="Malgun Gothic"/>
              </a:rPr>
              <a:t>"]"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사이의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문자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중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하나를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선택한다.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9" b="1" dirty="0">
                <a:solidFill>
                  <a:srgbClr val="000000"/>
                </a:solidFill>
                <a:latin typeface="Malgun Gothic"/>
                <a:ea typeface="Malgun Gothic"/>
              </a:rPr>
              <a:t>"</a:t>
            </a:r>
            <a:r>
              <a:rPr lang="en-US" altLang="zh-CN" sz="1000" spc="-30" dirty="0">
                <a:solidFill>
                  <a:srgbClr val="000000"/>
                </a:solidFill>
                <a:latin typeface="Malgun Gothic"/>
                <a:ea typeface="Malgun Gothic"/>
              </a:rPr>
              <a:t>¦</a:t>
            </a:r>
            <a:r>
              <a:rPr lang="en-US" altLang="zh-CN" sz="1000" spc="-65" b="1" dirty="0">
                <a:solidFill>
                  <a:srgbClr val="000000"/>
                </a:solidFill>
                <a:latin typeface="Malgun Gothic"/>
                <a:ea typeface="Malgun Gothic"/>
              </a:rPr>
              <a:t>"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를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여러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개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쓴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것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0" b="1" dirty="0">
                <a:solidFill>
                  <a:srgbClr val="000000"/>
                </a:solidFill>
                <a:latin typeface="Malgun Gothic"/>
                <a:ea typeface="Malgun Gothic"/>
              </a:rPr>
              <a:t>과</a:t>
            </a:r>
            <a:r>
              <a:rPr lang="en-US" altLang="zh-CN" sz="10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0" b="1" dirty="0">
                <a:solidFill>
                  <a:srgbClr val="000000"/>
                </a:solidFill>
                <a:latin typeface="Malgun Gothic"/>
                <a:ea typeface="Malgun Gothic"/>
              </a:rPr>
              <a:t>같은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9" b="1" dirty="0">
                <a:solidFill>
                  <a:srgbClr val="000000"/>
                </a:solidFill>
                <a:latin typeface="Malgun Gothic"/>
                <a:ea typeface="Malgun Gothic"/>
              </a:rPr>
              <a:t>의미이다.</a:t>
            </a:r>
            <a:r>
              <a:rPr lang="en-US" altLang="zh-CN" sz="10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75" b="1" dirty="0">
                <a:solidFill>
                  <a:srgbClr val="000000"/>
                </a:solidFill>
                <a:latin typeface="Malgun Gothic"/>
                <a:ea typeface="Malgun Gothic"/>
              </a:rPr>
              <a:t>예를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0" b="1" dirty="0">
                <a:solidFill>
                  <a:srgbClr val="000000"/>
                </a:solidFill>
                <a:latin typeface="Malgun Gothic"/>
                <a:ea typeface="Malgun Gothic"/>
              </a:rPr>
              <a:t>들면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ea typeface="Malgun Gothic"/>
              </a:rPr>
              <a:t>[abc]d는</a:t>
            </a:r>
            <a:r>
              <a:rPr lang="en-US" altLang="zh-CN" sz="10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ea typeface="Malgun Gothic"/>
              </a:rPr>
              <a:t>ad,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45" b="1" dirty="0">
                <a:solidFill>
                  <a:srgbClr val="000000"/>
                </a:solidFill>
                <a:latin typeface="Malgun Gothic"/>
                <a:ea typeface="Malgun Gothic"/>
              </a:rPr>
              <a:t>bd,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ea typeface="Malgun Gothic"/>
              </a:rPr>
              <a:t>cd를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5" b="1" dirty="0">
                <a:solidFill>
                  <a:srgbClr val="000000"/>
                </a:solidFill>
                <a:latin typeface="Malgun Gothic"/>
                <a:ea typeface="Malgun Gothic"/>
              </a:rPr>
              <a:t>뜻한다.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또한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ea typeface="Malgun Gothic"/>
              </a:rPr>
              <a:t>"-"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기호와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함께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쓰면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범위를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지정할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있다.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ea typeface="Malgun Gothic"/>
              </a:rPr>
              <a:t>"[a-z]"는</a:t>
            </a:r>
            <a:r>
              <a:rPr lang="en-US" altLang="zh-CN" sz="10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ea typeface="Malgun Gothic"/>
              </a:rPr>
              <a:t>a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부터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z까지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중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하나를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의미하고,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9" b="1" dirty="0">
                <a:solidFill>
                  <a:srgbClr val="000000"/>
                </a:solidFill>
                <a:latin typeface="Malgun Gothic"/>
                <a:ea typeface="Malgun Gothic"/>
              </a:rPr>
              <a:t>"[1-9]"는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1부터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9까지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중의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하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나를</a:t>
            </a:r>
            <a:r>
              <a:rPr lang="en-US" altLang="zh-CN" sz="1000" spc="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의미한다.</a:t>
            </a:r>
          </a:p>
        </p:txBody>
      </p:sp>
      <p:sp>
        <p:nvSpPr>
          <p:cNvPr id="309" name="TextBox 309"/>
          <p:cNvSpPr txBox="1"/>
          <p:nvPr/>
        </p:nvSpPr>
        <p:spPr>
          <a:xfrm>
            <a:off x="1892808" y="6681139"/>
            <a:ext cx="137760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[^]</a:t>
            </a:r>
          </a:p>
        </p:txBody>
      </p:sp>
      <p:sp>
        <p:nvSpPr>
          <p:cNvPr id="310" name="TextBox 310"/>
          <p:cNvSpPr txBox="1"/>
          <p:nvPr/>
        </p:nvSpPr>
        <p:spPr>
          <a:xfrm>
            <a:off x="2668519" y="6681139"/>
            <a:ext cx="221506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84" b="1" dirty="0">
                <a:solidFill>
                  <a:srgbClr val="000000"/>
                </a:solidFill>
                <a:latin typeface="Malgun Gothic"/>
                <a:ea typeface="Malgun Gothic"/>
              </a:rPr>
              <a:t>부정</a:t>
            </a:r>
          </a:p>
        </p:txBody>
      </p:sp>
      <p:sp>
        <p:nvSpPr>
          <p:cNvPr id="311" name="TextBox 311"/>
          <p:cNvSpPr txBox="1"/>
          <p:nvPr/>
        </p:nvSpPr>
        <p:spPr>
          <a:xfrm>
            <a:off x="3332983" y="6471589"/>
            <a:ext cx="3187980" cy="571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24583"/>
              </a:lnSpc>
            </a:pP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클래스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안의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문자를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제외한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나머지를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선택한다.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예를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들면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5" b="1" dirty="0">
                <a:solidFill>
                  <a:srgbClr val="000000"/>
                </a:solidFill>
                <a:latin typeface="Malgun Gothic"/>
                <a:ea typeface="Malgun Gothic"/>
              </a:rPr>
              <a:t>[^abc]d는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ea typeface="Malgun Gothic"/>
              </a:rPr>
              <a:t>ad,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ea typeface="Malgun Gothic"/>
              </a:rPr>
              <a:t>bd,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0" b="1" dirty="0">
                <a:solidFill>
                  <a:srgbClr val="000000"/>
                </a:solidFill>
                <a:latin typeface="Malgun Gothic"/>
                <a:ea typeface="Malgun Gothic"/>
              </a:rPr>
              <a:t>cd는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포함하지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않고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ea typeface="Malgun Gothic"/>
              </a:rPr>
              <a:t>ed,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ea typeface="Malgun Gothic"/>
              </a:rPr>
              <a:t>fd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등을</a:t>
            </a:r>
            <a:r>
              <a:rPr lang="en-US" altLang="zh-CN" sz="10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4" b="1" dirty="0">
                <a:solidFill>
                  <a:srgbClr val="000000"/>
                </a:solidFill>
                <a:latin typeface="Malgun Gothic"/>
                <a:ea typeface="Malgun Gothic"/>
              </a:rPr>
              <a:t>포함한다.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5" b="1" dirty="0">
                <a:solidFill>
                  <a:srgbClr val="000000"/>
                </a:solidFill>
                <a:latin typeface="Malgun Gothic"/>
                <a:ea typeface="Malgun Gothic"/>
              </a:rPr>
              <a:t>[^a-z]는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알파벳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소문자로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시작하지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않는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모든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문자를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의미한다.</a:t>
            </a:r>
          </a:p>
        </p:txBody>
      </p:sp>
      <p:sp>
        <p:nvSpPr>
          <p:cNvPr id="312" name="TextBox 312"/>
          <p:cNvSpPr txBox="1"/>
          <p:nvPr/>
        </p:nvSpPr>
        <p:spPr>
          <a:xfrm>
            <a:off x="1928621" y="7250346"/>
            <a:ext cx="3166251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739898" algn="l"/>
                <a:tab pos="1404361" algn="l"/>
              </a:tabLst>
            </a:pPr>
            <a:r>
              <a:rPr lang="en-US" altLang="zh-CN" sz="1000" spc="-300" b="1" dirty="0">
                <a:solidFill>
                  <a:srgbClr val="000000"/>
                </a:solidFill>
                <a:latin typeface="Malgun Gothic"/>
                <a:ea typeface="Malgun Gothic"/>
              </a:rPr>
              <a:t>^	</a:t>
            </a: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처음	</a:t>
            </a:r>
            <a:r>
              <a:rPr lang="en-US" altLang="zh-CN" sz="1000" spc="-160" b="1" dirty="0">
                <a:solidFill>
                  <a:srgbClr val="000000"/>
                </a:solidFill>
                <a:latin typeface="Malgun Gothic"/>
                <a:ea typeface="Malgun Gothic"/>
              </a:rPr>
              <a:t>문자열이나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행의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0" b="1" dirty="0">
                <a:solidFill>
                  <a:srgbClr val="000000"/>
                </a:solidFill>
                <a:latin typeface="Malgun Gothic"/>
                <a:ea typeface="Malgun Gothic"/>
              </a:rPr>
              <a:t>처음을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의미한다.</a:t>
            </a:r>
          </a:p>
        </p:txBody>
      </p:sp>
      <p:sp>
        <p:nvSpPr>
          <p:cNvPr id="313" name="TextBox 313"/>
          <p:cNvSpPr txBox="1"/>
          <p:nvPr/>
        </p:nvSpPr>
        <p:spPr>
          <a:xfrm>
            <a:off x="1918713" y="7533803"/>
            <a:ext cx="3074068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800099" algn="l"/>
                <a:tab pos="1414269" algn="l"/>
              </a:tabLst>
            </a:pPr>
            <a:r>
              <a:rPr lang="en-US" altLang="zh-CN" sz="1000" spc="-10" b="1" dirty="0">
                <a:solidFill>
                  <a:srgbClr val="000000"/>
                </a:solidFill>
                <a:latin typeface="Malgun Gothic"/>
                <a:ea typeface="Malgun Gothic"/>
              </a:rPr>
              <a:t>$	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끝	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문자열이나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0" b="1" dirty="0">
                <a:solidFill>
                  <a:srgbClr val="000000"/>
                </a:solidFill>
                <a:latin typeface="Malgun Gothic"/>
                <a:ea typeface="Malgun Gothic"/>
              </a:rPr>
              <a:t>행의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0" b="1" dirty="0">
                <a:solidFill>
                  <a:srgbClr val="000000"/>
                </a:solidFill>
                <a:latin typeface="Malgun Gothic"/>
                <a:ea typeface="Malgun Gothic"/>
              </a:rPr>
              <a:t>끝을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5" b="1" dirty="0">
                <a:solidFill>
                  <a:srgbClr val="000000"/>
                </a:solidFill>
                <a:latin typeface="Malgun Gothic"/>
                <a:ea typeface="Malgun Gothic"/>
              </a:rPr>
              <a:t>의미한다.</a:t>
            </a:r>
          </a:p>
        </p:txBody>
      </p:sp>
      <p:sp>
        <p:nvSpPr>
          <p:cNvPr id="314" name="TextBox 314"/>
          <p:cNvSpPr txBox="1"/>
          <p:nvPr/>
        </p:nvSpPr>
        <p:spPr>
          <a:xfrm>
            <a:off x="1917949" y="7912512"/>
            <a:ext cx="86714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75" b="1" dirty="0">
                <a:solidFill>
                  <a:srgbClr val="000000"/>
                </a:solidFill>
                <a:latin typeface="Malgun Gothic"/>
                <a:ea typeface="Malgun Gothic"/>
              </a:rPr>
              <a:t>()</a:t>
            </a:r>
          </a:p>
        </p:txBody>
      </p:sp>
      <p:sp>
        <p:nvSpPr>
          <p:cNvPr id="315" name="TextBox 315"/>
          <p:cNvSpPr txBox="1"/>
          <p:nvPr/>
        </p:nvSpPr>
        <p:spPr>
          <a:xfrm>
            <a:off x="2617462" y="7912512"/>
            <a:ext cx="323609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89" b="1" dirty="0">
                <a:solidFill>
                  <a:srgbClr val="000000"/>
                </a:solidFill>
                <a:latin typeface="Malgun Gothic"/>
                <a:ea typeface="Malgun Gothic"/>
              </a:rPr>
              <a:t>하위식</a:t>
            </a:r>
          </a:p>
        </p:txBody>
      </p:sp>
      <p:sp>
        <p:nvSpPr>
          <p:cNvPr id="316" name="TextBox 316"/>
          <p:cNvSpPr txBox="1"/>
          <p:nvPr/>
        </p:nvSpPr>
        <p:spPr>
          <a:xfrm>
            <a:off x="3332981" y="7797063"/>
            <a:ext cx="3186913" cy="3820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25000"/>
              </a:lnSpc>
            </a:pPr>
            <a:r>
              <a:rPr lang="en-US" altLang="zh-CN" sz="1000" spc="-120" b="1" dirty="0">
                <a:solidFill>
                  <a:srgbClr val="000000"/>
                </a:solidFill>
                <a:latin typeface="Malgun Gothic"/>
                <a:ea typeface="Malgun Gothic"/>
              </a:rPr>
              <a:t>여러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식을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0" b="1" dirty="0">
                <a:solidFill>
                  <a:srgbClr val="000000"/>
                </a:solidFill>
                <a:latin typeface="Malgun Gothic"/>
                <a:ea typeface="Malgun Gothic"/>
              </a:rPr>
              <a:t>하나로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묶을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9" b="1" dirty="0">
                <a:solidFill>
                  <a:srgbClr val="000000"/>
                </a:solidFill>
                <a:latin typeface="Malgun Gothic"/>
                <a:ea typeface="Malgun Gothic"/>
              </a:rPr>
              <a:t>있다.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4" b="1" dirty="0">
                <a:solidFill>
                  <a:srgbClr val="000000"/>
                </a:solidFill>
                <a:latin typeface="Malgun Gothic"/>
                <a:ea typeface="Malgun Gothic"/>
              </a:rPr>
              <a:t>"abc</a:t>
            </a:r>
            <a:r>
              <a:rPr lang="en-US" altLang="zh-CN" sz="1000" spc="-35" dirty="0">
                <a:solidFill>
                  <a:srgbClr val="000000"/>
                </a:solidFill>
                <a:latin typeface="Malgun Gothic"/>
                <a:ea typeface="Malgun Gothic"/>
              </a:rPr>
              <a:t>¦</a:t>
            </a:r>
            <a:r>
              <a:rPr lang="en-US" altLang="zh-CN" sz="1000" spc="-65" b="1" dirty="0">
                <a:solidFill>
                  <a:srgbClr val="000000"/>
                </a:solidFill>
                <a:latin typeface="Malgun Gothic"/>
                <a:ea typeface="Malgun Gothic"/>
              </a:rPr>
              <a:t>dc"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와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ea typeface="Malgun Gothic"/>
              </a:rPr>
              <a:t>"a(b</a:t>
            </a:r>
            <a:r>
              <a:rPr lang="en-US" altLang="zh-CN" sz="1000" spc="-35" dirty="0">
                <a:solidFill>
                  <a:srgbClr val="000000"/>
                </a:solidFill>
                <a:latin typeface="Malgun Gothic"/>
                <a:ea typeface="Malgun Gothic"/>
              </a:rPr>
              <a:t>¦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ea typeface="Malgun Gothic"/>
              </a:rPr>
              <a:t>)c"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는</a:t>
            </a:r>
            <a:r>
              <a:rPr lang="en-US" altLang="zh-CN" sz="10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  </a:t>
            </a:r>
            <a:r>
              <a:rPr lang="en-US" altLang="zh-CN" sz="1000" spc="-120" b="1" dirty="0">
                <a:solidFill>
                  <a:srgbClr val="000000"/>
                </a:solidFill>
                <a:latin typeface="Malgun Gothic"/>
                <a:ea typeface="Malgun Gothic"/>
              </a:rPr>
              <a:t>같은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의미를</a:t>
            </a:r>
            <a:r>
              <a:rPr lang="en-US" altLang="zh-CN" sz="1000" spc="6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가진다.</a:t>
            </a:r>
          </a:p>
        </p:txBody>
      </p:sp>
      <p:sp>
        <p:nvSpPr>
          <p:cNvPr id="317" name="TextBox 317"/>
          <p:cNvSpPr txBox="1"/>
          <p:nvPr/>
        </p:nvSpPr>
        <p:spPr>
          <a:xfrm>
            <a:off x="1894322" y="8386484"/>
            <a:ext cx="134529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214" b="1" dirty="0">
                <a:solidFill>
                  <a:srgbClr val="000000"/>
                </a:solidFill>
                <a:latin typeface="Malgun Gothic"/>
                <a:ea typeface="Malgun Gothic"/>
              </a:rPr>
              <a:t>\n</a:t>
            </a:r>
          </a:p>
        </p:txBody>
      </p:sp>
      <p:sp>
        <p:nvSpPr>
          <p:cNvPr id="318" name="TextBox 318"/>
          <p:cNvSpPr txBox="1"/>
          <p:nvPr/>
        </p:nvSpPr>
        <p:spPr>
          <a:xfrm>
            <a:off x="2475723" y="8291234"/>
            <a:ext cx="607069" cy="3429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90678">
              <a:lnSpc>
                <a:spcPct val="100000"/>
              </a:lnSpc>
            </a:pPr>
            <a:r>
              <a:rPr lang="en-US" altLang="zh-CN" sz="1000" spc="-194" b="1" dirty="0">
                <a:solidFill>
                  <a:srgbClr val="000000"/>
                </a:solidFill>
                <a:latin typeface="Malgun Gothic"/>
                <a:ea typeface="Malgun Gothic"/>
              </a:rPr>
              <a:t>일</a:t>
            </a:r>
            <a:r>
              <a:rPr lang="en-US" altLang="zh-CN" sz="1000" spc="-189" b="1" dirty="0">
                <a:solidFill>
                  <a:srgbClr val="000000"/>
                </a:solidFill>
                <a:latin typeface="Malgun Gothic"/>
                <a:ea typeface="Malgun Gothic"/>
              </a:rPr>
              <a:t>치하는</a:t>
            </a:r>
          </a:p>
          <a:p>
            <a:pPr marL="0">
              <a:lnSpc>
                <a:spcPct val="100000"/>
              </a:lnSpc>
              <a:spcBef>
                <a:spcPts val="300"/>
              </a:spcBef>
            </a:pPr>
            <a:r>
              <a:rPr lang="en-US" altLang="zh-CN" sz="1000" spc="-75" b="1" dirty="0">
                <a:solidFill>
                  <a:srgbClr val="000000"/>
                </a:solidFill>
                <a:latin typeface="Malgun Gothic"/>
                <a:ea typeface="Malgun Gothic"/>
              </a:rPr>
              <a:t>n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0" b="1" dirty="0">
                <a:solidFill>
                  <a:srgbClr val="000000"/>
                </a:solidFill>
                <a:latin typeface="Malgun Gothic"/>
                <a:ea typeface="Malgun Gothic"/>
              </a:rPr>
              <a:t>번째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0" b="1" dirty="0">
                <a:solidFill>
                  <a:srgbClr val="000000"/>
                </a:solidFill>
                <a:latin typeface="Malgun Gothic"/>
                <a:ea typeface="Malgun Gothic"/>
              </a:rPr>
              <a:t>패턴</a:t>
            </a:r>
          </a:p>
        </p:txBody>
      </p:sp>
      <p:sp>
        <p:nvSpPr>
          <p:cNvPr id="319" name="TextBox 319"/>
          <p:cNvSpPr txBox="1"/>
          <p:nvPr/>
        </p:nvSpPr>
        <p:spPr>
          <a:xfrm>
            <a:off x="3332969" y="8272185"/>
            <a:ext cx="3187694" cy="380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24583"/>
              </a:lnSpc>
            </a:pP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일치하는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패턴들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중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9" b="1" dirty="0">
                <a:solidFill>
                  <a:srgbClr val="000000"/>
                </a:solidFill>
                <a:latin typeface="Malgun Gothic"/>
                <a:ea typeface="Malgun Gothic"/>
              </a:rPr>
              <a:t>n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번째를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선택하며,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여기에서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0" b="1" dirty="0">
                <a:solidFill>
                  <a:srgbClr val="000000"/>
                </a:solidFill>
                <a:latin typeface="Malgun Gothic"/>
                <a:ea typeface="Malgun Gothic"/>
              </a:rPr>
              <a:t>n은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1에서</a:t>
            </a:r>
            <a:r>
              <a:rPr lang="en-US" altLang="zh-CN" sz="10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5" b="1" dirty="0">
                <a:solidFill>
                  <a:srgbClr val="000000"/>
                </a:solidFill>
                <a:latin typeface="Malgun Gothic"/>
                <a:ea typeface="Malgun Gothic"/>
              </a:rPr>
              <a:t>9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중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하나가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올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0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0" b="1" dirty="0">
                <a:solidFill>
                  <a:srgbClr val="000000"/>
                </a:solidFill>
                <a:latin typeface="Malgun Gothic"/>
                <a:ea typeface="Malgun Gothic"/>
              </a:rPr>
              <a:t>있다.</a:t>
            </a:r>
          </a:p>
        </p:txBody>
      </p:sp>
      <p:sp>
        <p:nvSpPr>
          <p:cNvPr id="320" name="TextBox 320"/>
          <p:cNvSpPr txBox="1"/>
          <p:nvPr/>
        </p:nvSpPr>
        <p:spPr>
          <a:xfrm>
            <a:off x="1927843" y="8860442"/>
            <a:ext cx="67660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35" b="1" dirty="0">
                <a:solidFill>
                  <a:srgbClr val="000000"/>
                </a:solidFill>
                <a:latin typeface="Malgun Gothic"/>
                <a:ea typeface="Malgun Gothic"/>
              </a:rPr>
              <a:t>*</a:t>
            </a:r>
          </a:p>
        </p:txBody>
      </p:sp>
      <p:sp>
        <p:nvSpPr>
          <p:cNvPr id="321" name="TextBox 321"/>
          <p:cNvSpPr txBox="1"/>
          <p:nvPr/>
        </p:nvSpPr>
        <p:spPr>
          <a:xfrm>
            <a:off x="2555730" y="8860442"/>
            <a:ext cx="447069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0회</a:t>
            </a:r>
            <a:r>
              <a:rPr lang="en-US" altLang="zh-CN" sz="1000" spc="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0" b="1" dirty="0">
                <a:solidFill>
                  <a:srgbClr val="000000"/>
                </a:solidFill>
                <a:latin typeface="Malgun Gothic"/>
                <a:ea typeface="Malgun Gothic"/>
              </a:rPr>
              <a:t>이상</a:t>
            </a:r>
          </a:p>
        </p:txBody>
      </p:sp>
      <p:sp>
        <p:nvSpPr>
          <p:cNvPr id="322" name="TextBox 322"/>
          <p:cNvSpPr txBox="1"/>
          <p:nvPr/>
        </p:nvSpPr>
        <p:spPr>
          <a:xfrm>
            <a:off x="3332969" y="8746143"/>
            <a:ext cx="3187498" cy="38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24583"/>
              </a:lnSpc>
            </a:pPr>
            <a:r>
              <a:rPr lang="en-US" altLang="zh-CN" sz="10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0개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이상의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문자를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포함한다.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0" b="1" dirty="0">
                <a:solidFill>
                  <a:srgbClr val="000000"/>
                </a:solidFill>
                <a:latin typeface="Malgun Gothic"/>
                <a:ea typeface="Malgun Gothic"/>
              </a:rPr>
              <a:t>"a*b"는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9" b="1" dirty="0">
                <a:solidFill>
                  <a:srgbClr val="000000"/>
                </a:solidFill>
                <a:latin typeface="Malgun Gothic"/>
                <a:ea typeface="Malgun Gothic"/>
              </a:rPr>
              <a:t>"b",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5" b="1" dirty="0">
                <a:solidFill>
                  <a:srgbClr val="000000"/>
                </a:solidFill>
                <a:latin typeface="Malgun Gothic"/>
                <a:ea typeface="Malgun Gothic"/>
              </a:rPr>
              <a:t>"ab",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9" b="1" dirty="0">
                <a:solidFill>
                  <a:srgbClr val="000000"/>
                </a:solidFill>
                <a:latin typeface="Malgun Gothic"/>
                <a:ea typeface="Malgun Gothic"/>
              </a:rPr>
              <a:t>"aab",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9" b="1" dirty="0">
                <a:solidFill>
                  <a:srgbClr val="000000"/>
                </a:solidFill>
                <a:latin typeface="Malgun Gothic"/>
                <a:ea typeface="Malgun Gothic"/>
              </a:rPr>
              <a:t>"aaab"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를</a:t>
            </a:r>
            <a:r>
              <a:rPr lang="en-US" altLang="zh-CN" sz="1000" spc="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포함한다.</a:t>
            </a:r>
          </a:p>
        </p:txBody>
      </p:sp>
      <p:sp>
        <p:nvSpPr>
          <p:cNvPr id="323" name="TextBox 323"/>
          <p:cNvSpPr txBox="1"/>
          <p:nvPr/>
        </p:nvSpPr>
        <p:spPr>
          <a:xfrm>
            <a:off x="1786871" y="9334400"/>
            <a:ext cx="349606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65" b="1" dirty="0">
                <a:solidFill>
                  <a:srgbClr val="000000"/>
                </a:solidFill>
                <a:latin typeface="Malgun Gothic"/>
                <a:ea typeface="Malgun Gothic"/>
              </a:rPr>
              <a:t>{m,</a:t>
            </a:r>
            <a:r>
              <a:rPr lang="en-US" altLang="zh-CN" sz="1000" spc="9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ea typeface="Malgun Gothic"/>
              </a:rPr>
              <a:t>n}</a:t>
            </a:r>
          </a:p>
        </p:txBody>
      </p:sp>
      <p:sp>
        <p:nvSpPr>
          <p:cNvPr id="324" name="TextBox 324"/>
          <p:cNvSpPr txBox="1"/>
          <p:nvPr/>
        </p:nvSpPr>
        <p:spPr>
          <a:xfrm>
            <a:off x="2535913" y="9220100"/>
            <a:ext cx="530575" cy="380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19816" indent="-19816">
              <a:lnSpc>
                <a:spcPct val="124583"/>
              </a:lnSpc>
            </a:pPr>
            <a:r>
              <a:rPr lang="en-US" altLang="zh-CN" sz="1000" spc="-75" b="1" dirty="0">
                <a:solidFill>
                  <a:srgbClr val="000000"/>
                </a:solidFill>
                <a:latin typeface="Malgun Gothic"/>
                <a:ea typeface="Malgun Gothic"/>
              </a:rPr>
              <a:t>m회</a:t>
            </a:r>
            <a:r>
              <a:rPr lang="en-US" altLang="zh-CN" sz="1000" spc="-1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0" b="1" dirty="0">
                <a:solidFill>
                  <a:srgbClr val="000000"/>
                </a:solidFill>
                <a:latin typeface="Malgun Gothic"/>
                <a:ea typeface="Malgun Gothic"/>
              </a:rPr>
              <a:t>이상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5" b="1" dirty="0">
                <a:solidFill>
                  <a:srgbClr val="000000"/>
                </a:solidFill>
                <a:latin typeface="Malgun Gothic"/>
                <a:ea typeface="Malgun Gothic"/>
              </a:rPr>
              <a:t>n회</a:t>
            </a:r>
            <a:r>
              <a:rPr lang="en-US" altLang="zh-CN" sz="1000" spc="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0" b="1" dirty="0">
                <a:solidFill>
                  <a:srgbClr val="000000"/>
                </a:solidFill>
                <a:latin typeface="Malgun Gothic"/>
                <a:ea typeface="Malgun Gothic"/>
              </a:rPr>
              <a:t>이하</a:t>
            </a:r>
          </a:p>
        </p:txBody>
      </p:sp>
      <p:sp>
        <p:nvSpPr>
          <p:cNvPr id="325" name="TextBox 325"/>
          <p:cNvSpPr txBox="1"/>
          <p:nvPr/>
        </p:nvSpPr>
        <p:spPr>
          <a:xfrm>
            <a:off x="3332969" y="9220100"/>
            <a:ext cx="3187581" cy="380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24583"/>
              </a:lnSpc>
            </a:pPr>
            <a:r>
              <a:rPr lang="en-US" altLang="zh-CN" sz="1000" spc="-69" b="1" dirty="0">
                <a:solidFill>
                  <a:srgbClr val="000000"/>
                </a:solidFill>
                <a:latin typeface="Malgun Gothic"/>
                <a:ea typeface="Malgun Gothic"/>
              </a:rPr>
              <a:t>{1,3}b"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는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9" b="1" dirty="0">
                <a:solidFill>
                  <a:srgbClr val="000000"/>
                </a:solidFill>
                <a:latin typeface="Malgun Gothic"/>
                <a:ea typeface="Malgun Gothic"/>
              </a:rPr>
              <a:t>"ab",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9" b="1" dirty="0">
                <a:solidFill>
                  <a:srgbClr val="000000"/>
                </a:solidFill>
                <a:latin typeface="Malgun Gothic"/>
                <a:ea typeface="Malgun Gothic"/>
              </a:rPr>
              <a:t>"aab",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0" b="1" dirty="0">
                <a:solidFill>
                  <a:srgbClr val="000000"/>
                </a:solidFill>
                <a:latin typeface="Malgun Gothic"/>
                <a:ea typeface="Malgun Gothic"/>
              </a:rPr>
              <a:t>"aaab"를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포함하지만,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4" b="1" dirty="0">
                <a:solidFill>
                  <a:srgbClr val="000000"/>
                </a:solidFill>
                <a:latin typeface="Malgun Gothic"/>
                <a:ea typeface="Malgun Gothic"/>
              </a:rPr>
              <a:t>"b"나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0" b="1" dirty="0">
                <a:solidFill>
                  <a:srgbClr val="000000"/>
                </a:solidFill>
                <a:latin typeface="Malgun Gothic"/>
                <a:ea typeface="Malgun Gothic"/>
              </a:rPr>
              <a:t>"aaaab"는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84" b="1" dirty="0">
                <a:solidFill>
                  <a:srgbClr val="000000"/>
                </a:solidFill>
                <a:latin typeface="Malgun Gothic"/>
                <a:ea typeface="Malgun Gothic"/>
              </a:rPr>
              <a:t>포함하지</a:t>
            </a:r>
            <a:r>
              <a:rPr lang="en-US" altLang="zh-CN" sz="1000" spc="6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않는다.</a:t>
            </a:r>
          </a:p>
        </p:txBody>
      </p:sp>
      <p:sp>
        <p:nvSpPr>
          <p:cNvPr id="326" name="TextBox 326"/>
          <p:cNvSpPr txBox="1"/>
          <p:nvPr/>
        </p:nvSpPr>
        <p:spPr>
          <a:xfrm>
            <a:off x="899922" y="10069379"/>
            <a:ext cx="292920" cy="167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94" dirty="0">
                <a:solidFill>
                  <a:srgbClr val="000000"/>
                </a:solidFill>
                <a:latin typeface="Times New Roman"/>
                <a:ea typeface="Times New Roman"/>
              </a:rPr>
              <a:t>20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Freeform 327"> 
				</p:cNvPr>
          <p:cNvSpPr/>
          <p:nvPr/>
        </p:nvSpPr>
        <p:spPr>
          <a:xfrm>
            <a:off x="1580261" y="5517260"/>
            <a:ext cx="5023739" cy="19938"/>
          </a:xfrm>
          <a:custGeom>
            <a:avLst/>
            <a:gdLst>
              <a:gd name="connsiteX0" fmla="*/ 16128 w 5023739"/>
              <a:gd name="connsiteY0" fmla="*/ 14097 h 19938"/>
              <a:gd name="connsiteX1" fmla="*/ 5033898 w 5023739"/>
              <a:gd name="connsiteY1" fmla="*/ 14097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23739" h="19938">
                <a:moveTo>
                  <a:pt x="16128" y="14097"/>
                </a:moveTo>
                <a:lnTo>
                  <a:pt x="5033898" y="14097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Freeform 328"> 
				</p:cNvPr>
          <p:cNvSpPr/>
          <p:nvPr/>
        </p:nvSpPr>
        <p:spPr>
          <a:xfrm>
            <a:off x="1580261" y="5809360"/>
            <a:ext cx="5036439" cy="19938"/>
          </a:xfrm>
          <a:custGeom>
            <a:avLst/>
            <a:gdLst>
              <a:gd name="connsiteX0" fmla="*/ 16128 w 5036439"/>
              <a:gd name="connsiteY0" fmla="*/ 14605 h 19938"/>
              <a:gd name="connsiteX1" fmla="*/ 5039232 w 5036439"/>
              <a:gd name="connsiteY1" fmla="*/ 14605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36439" h="19938">
                <a:moveTo>
                  <a:pt x="16128" y="14605"/>
                </a:moveTo>
                <a:lnTo>
                  <a:pt x="5039232" y="14605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Freeform 329"> 
				</p:cNvPr>
          <p:cNvSpPr/>
          <p:nvPr/>
        </p:nvSpPr>
        <p:spPr>
          <a:xfrm>
            <a:off x="1580261" y="7422260"/>
            <a:ext cx="5036439" cy="19938"/>
          </a:xfrm>
          <a:custGeom>
            <a:avLst/>
            <a:gdLst>
              <a:gd name="connsiteX0" fmla="*/ 11557 w 5036439"/>
              <a:gd name="connsiteY0" fmla="*/ 12573 h 19938"/>
              <a:gd name="connsiteX1" fmla="*/ 5039233 w 5036439"/>
              <a:gd name="connsiteY1" fmla="*/ 12573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36439" h="19938">
                <a:moveTo>
                  <a:pt x="11557" y="12573"/>
                </a:moveTo>
                <a:lnTo>
                  <a:pt x="5039233" y="12573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Freeform 330"> 
				</p:cNvPr>
          <p:cNvSpPr/>
          <p:nvPr/>
        </p:nvSpPr>
        <p:spPr>
          <a:xfrm>
            <a:off x="1580261" y="5517260"/>
            <a:ext cx="5023739" cy="19938"/>
          </a:xfrm>
          <a:custGeom>
            <a:avLst/>
            <a:gdLst>
              <a:gd name="connsiteX0" fmla="*/ 16128 w 5023739"/>
              <a:gd name="connsiteY0" fmla="*/ 14097 h 19938"/>
              <a:gd name="connsiteX1" fmla="*/ 5033898 w 5023739"/>
              <a:gd name="connsiteY1" fmla="*/ 14097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23739" h="19938">
                <a:moveTo>
                  <a:pt x="16128" y="14097"/>
                </a:moveTo>
                <a:lnTo>
                  <a:pt x="5033898" y="14097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TextBox 331"/>
          <p:cNvSpPr txBox="1"/>
          <p:nvPr/>
        </p:nvSpPr>
        <p:spPr>
          <a:xfrm>
            <a:off x="1408173" y="1200222"/>
            <a:ext cx="5313580" cy="42404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51818">
              <a:lnSpc>
                <a:spcPct val="100000"/>
              </a:lnSpc>
            </a:pPr>
            <a:r>
              <a:rPr lang="en-US" altLang="zh-CN" sz="11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프레임워크(동적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분석</a:t>
            </a:r>
            <a:r>
              <a:rPr lang="en-US" altLang="zh-CN" sz="11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도구)의</a:t>
            </a:r>
            <a:r>
              <a:rPr lang="en-US" altLang="zh-CN" sz="11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구성</a:t>
            </a:r>
          </a:p>
          <a:p>
            <a:pPr hangingPunct="0" marL="0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프레임워크는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케이스를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별도의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코드로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작성하고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동작시킬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있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는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환경을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제공하는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도구로,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개발자의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반복적이고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시간이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많이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소요되는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작업을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자동화하여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테스트에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소요되는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시간과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노력을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절감할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있게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한다.</a:t>
            </a:r>
          </a:p>
          <a:p>
            <a:pPr>
              <a:lnSpc>
                <a:spcPts val="82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1.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프레임워크의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구성</a:t>
            </a:r>
          </a:p>
          <a:p>
            <a:pPr>
              <a:lnSpc>
                <a:spcPts val="955"/>
              </a:lnSpc>
            </a:pPr>
            <a:endParaRPr lang="en-US" dirty="0" smtClean="0"/>
          </a:p>
          <a:p>
            <a:pPr marL="0" indent="190497">
              <a:lnSpc>
                <a:spcPct val="100000"/>
              </a:lnSpc>
            </a:pP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(1)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b="1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</a:p>
          <a:p>
            <a:pPr hangingPunct="0" marL="380994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작성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및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자동화된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운영환경을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구성한다.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도구와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연계하여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수행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코드를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동작시켜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자동화된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환경을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제공한다.</a:t>
            </a:r>
          </a:p>
          <a:p>
            <a:pPr>
              <a:lnSpc>
                <a:spcPts val="630"/>
              </a:lnSpc>
            </a:pPr>
            <a:endParaRPr lang="en-US" dirty="0" smtClean="0"/>
          </a:p>
          <a:p>
            <a:pPr marL="0" indent="190497">
              <a:lnSpc>
                <a:spcPct val="100000"/>
              </a:lnSpc>
            </a:pPr>
            <a:r>
              <a:rPr lang="en-US" altLang="zh-CN" sz="1100" spc="-45" b="1" dirty="0">
                <a:solidFill>
                  <a:srgbClr val="000000"/>
                </a:solidFill>
                <a:latin typeface="Malgun Gothic"/>
                <a:ea typeface="Malgun Gothic"/>
              </a:rPr>
              <a:t>(2)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저장소</a:t>
            </a:r>
          </a:p>
          <a:p>
            <a:pPr hangingPunct="0" marL="380994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수행을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위한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코드,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데이터,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관련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스크립트,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수행</a:t>
            </a:r>
            <a:r>
              <a:rPr lang="en-US" altLang="zh-CN" sz="1100" spc="-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결과를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ea typeface="Malgun Gothic"/>
              </a:rPr>
              <a:t>저장,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ea typeface="Malgun Gothic"/>
              </a:rPr>
              <a:t>관리한다.</a:t>
            </a:r>
          </a:p>
          <a:p>
            <a:pPr>
              <a:lnSpc>
                <a:spcPts val="82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ea typeface="Malgun Gothic"/>
              </a:rPr>
              <a:t>2.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ea typeface="Malgun Gothic"/>
              </a:rPr>
              <a:t>Junit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프레임워크</a:t>
            </a:r>
          </a:p>
          <a:p>
            <a:pPr hangingPunct="0" marL="190497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spc="-10" dirty="0">
                <a:solidFill>
                  <a:srgbClr val="000000"/>
                </a:solidFill>
                <a:latin typeface="Malgun Gothic"/>
                <a:ea typeface="Malgun Gothic"/>
              </a:rPr>
              <a:t>Java,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오픈소스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기반의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프레임워크로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ea typeface="Malgun Gothic"/>
              </a:rPr>
              <a:t>Java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개발환경의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범용적인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표준으로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ea typeface="Malgun Gothic"/>
              </a:rPr>
              <a:t>사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용되며(Eclipse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개발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도구에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기본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내장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기능),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다음과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같이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가능한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Assert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함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수를</a:t>
            </a:r>
            <a:r>
              <a:rPr lang="en-US" altLang="zh-CN" sz="1100" spc="1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제공한다.</a:t>
            </a:r>
          </a:p>
          <a:p>
            <a:pPr>
              <a:lnSpc>
                <a:spcPts val="1339"/>
              </a:lnSpc>
            </a:pPr>
            <a:endParaRPr lang="en-US" dirty="0" smtClean="0"/>
          </a:p>
          <a:p>
            <a:pPr marL="0" indent="190502">
              <a:lnSpc>
                <a:spcPct val="100000"/>
              </a:lnSpc>
            </a:pPr>
            <a:r>
              <a:rPr lang="en-US" altLang="zh-CN" sz="900" spc="-85" b="1" dirty="0">
                <a:solidFill>
                  <a:srgbClr val="000000"/>
                </a:solidFill>
                <a:latin typeface="Malgun Gothic"/>
                <a:ea typeface="Malgun Gothic"/>
              </a:rPr>
              <a:t>&lt;표</a:t>
            </a:r>
            <a:r>
              <a:rPr lang="en-US" altLang="zh-CN" sz="9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55" b="1" dirty="0">
                <a:solidFill>
                  <a:srgbClr val="000000"/>
                </a:solidFill>
                <a:latin typeface="Malgun Gothic"/>
                <a:ea typeface="Malgun Gothic"/>
              </a:rPr>
              <a:t>2-2&gt;</a:t>
            </a:r>
            <a:r>
              <a:rPr lang="en-US" altLang="zh-CN" sz="9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ea typeface="Malgun Gothic"/>
              </a:rPr>
              <a:t>Junit</a:t>
            </a:r>
            <a:r>
              <a:rPr lang="en-US" altLang="zh-CN" sz="9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50" b="1" dirty="0">
                <a:solidFill>
                  <a:srgbClr val="000000"/>
                </a:solidFill>
                <a:latin typeface="Malgun Gothic"/>
                <a:ea typeface="Malgun Gothic"/>
              </a:rPr>
              <a:t>Assert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94" b="1" dirty="0">
                <a:solidFill>
                  <a:srgbClr val="000000"/>
                </a:solidFill>
                <a:latin typeface="Malgun Gothic"/>
                <a:ea typeface="Malgun Gothic"/>
              </a:rPr>
              <a:t>구문</a:t>
            </a:r>
          </a:p>
        </p:txBody>
      </p:sp>
      <p:sp>
        <p:nvSpPr>
          <p:cNvPr id="332" name="TextBox 332"/>
          <p:cNvSpPr txBox="1"/>
          <p:nvPr/>
        </p:nvSpPr>
        <p:spPr>
          <a:xfrm>
            <a:off x="1661922" y="5607477"/>
            <a:ext cx="2329949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1935469" algn="l"/>
              </a:tabLst>
            </a:pPr>
            <a:r>
              <a:rPr lang="en-US" altLang="zh-CN" sz="1000" spc="-145" b="1" dirty="0">
                <a:solidFill>
                  <a:srgbClr val="000000"/>
                </a:solidFill>
                <a:latin typeface="Malgun Gothic"/>
                <a:ea typeface="Malgun Gothic"/>
              </a:rPr>
              <a:t>제공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함수	</a:t>
            </a:r>
            <a:r>
              <a:rPr lang="en-US" altLang="zh-CN" sz="1000" spc="-120" b="1" dirty="0">
                <a:solidFill>
                  <a:srgbClr val="000000"/>
                </a:solidFill>
                <a:latin typeface="Malgun Gothic"/>
                <a:ea typeface="Malgun Gothic"/>
              </a:rPr>
              <a:t>설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0" b="1" dirty="0">
                <a:solidFill>
                  <a:srgbClr val="000000"/>
                </a:solidFill>
                <a:latin typeface="Malgun Gothic"/>
                <a:ea typeface="Malgun Gothic"/>
              </a:rPr>
              <a:t>명</a:t>
            </a:r>
          </a:p>
        </p:txBody>
      </p:sp>
      <p:sp>
        <p:nvSpPr>
          <p:cNvPr id="333" name="TextBox 333"/>
          <p:cNvSpPr txBox="1"/>
          <p:nvPr/>
        </p:nvSpPr>
        <p:spPr>
          <a:xfrm>
            <a:off x="1661922" y="5915331"/>
            <a:ext cx="3442434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1935420" algn="l"/>
              </a:tabLst>
            </a:pP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ea typeface="Malgun Gothic"/>
              </a:rPr>
              <a:t>assertArrayEquals(a,b)	</a:t>
            </a:r>
            <a:r>
              <a:rPr lang="en-US" altLang="zh-CN" sz="1000" spc="-135" b="1" dirty="0">
                <a:solidFill>
                  <a:srgbClr val="000000"/>
                </a:solidFill>
                <a:latin typeface="Malgun Gothic"/>
                <a:ea typeface="Malgun Gothic"/>
              </a:rPr>
              <a:t>배열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a와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b가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일치함을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확인</a:t>
            </a:r>
          </a:p>
        </p:txBody>
      </p:sp>
      <p:sp>
        <p:nvSpPr>
          <p:cNvPr id="334" name="TextBox 334"/>
          <p:cNvSpPr txBox="1"/>
          <p:nvPr/>
        </p:nvSpPr>
        <p:spPr>
          <a:xfrm>
            <a:off x="1661922" y="6237652"/>
            <a:ext cx="3442420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1935457" algn="l"/>
              </a:tabLst>
            </a:pP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ea typeface="Malgun Gothic"/>
              </a:rPr>
              <a:t>assertEquals(a,b)	</a:t>
            </a:r>
            <a:r>
              <a:rPr lang="en-US" altLang="zh-CN" sz="1000" spc="-135" b="1" dirty="0">
                <a:solidFill>
                  <a:srgbClr val="000000"/>
                </a:solidFill>
                <a:latin typeface="Malgun Gothic"/>
                <a:ea typeface="Malgun Gothic"/>
              </a:rPr>
              <a:t>객체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a와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b가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일치함을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확인</a:t>
            </a:r>
          </a:p>
        </p:txBody>
      </p:sp>
      <p:sp>
        <p:nvSpPr>
          <p:cNvPr id="335" name="TextBox 335"/>
          <p:cNvSpPr txBox="1"/>
          <p:nvPr/>
        </p:nvSpPr>
        <p:spPr>
          <a:xfrm>
            <a:off x="1661922" y="6559210"/>
            <a:ext cx="3703859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1935481" algn="l"/>
              </a:tabLst>
            </a:pP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ea typeface="Malgun Gothic"/>
              </a:rPr>
              <a:t>assertSame(a,b)	</a:t>
            </a:r>
            <a:r>
              <a:rPr lang="en-US" altLang="zh-CN" sz="1000" spc="-135" b="1" dirty="0">
                <a:solidFill>
                  <a:srgbClr val="000000"/>
                </a:solidFill>
                <a:latin typeface="Malgun Gothic"/>
                <a:ea typeface="Malgun Gothic"/>
              </a:rPr>
              <a:t>객체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a와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b가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같은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5" b="1" dirty="0">
                <a:solidFill>
                  <a:srgbClr val="000000"/>
                </a:solidFill>
                <a:latin typeface="Malgun Gothic"/>
                <a:ea typeface="Malgun Gothic"/>
              </a:rPr>
              <a:t>객체임을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확인</a:t>
            </a:r>
          </a:p>
        </p:txBody>
      </p:sp>
      <p:sp>
        <p:nvSpPr>
          <p:cNvPr id="336" name="TextBox 336"/>
          <p:cNvSpPr txBox="1"/>
          <p:nvPr/>
        </p:nvSpPr>
        <p:spPr>
          <a:xfrm>
            <a:off x="1661922" y="6881533"/>
            <a:ext cx="2954816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1935506" algn="l"/>
              </a:tabLst>
            </a:pP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ea typeface="Malgun Gothic"/>
              </a:rPr>
              <a:t>assertTrue(a)	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a값이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참인지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확인</a:t>
            </a:r>
          </a:p>
        </p:txBody>
      </p:sp>
      <p:sp>
        <p:nvSpPr>
          <p:cNvPr id="337" name="TextBox 337"/>
          <p:cNvSpPr txBox="1"/>
          <p:nvPr/>
        </p:nvSpPr>
        <p:spPr>
          <a:xfrm>
            <a:off x="1661922" y="7203854"/>
            <a:ext cx="3459981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1935419" algn="l"/>
              </a:tabLst>
            </a:pPr>
            <a:r>
              <a:rPr lang="en-US" altLang="zh-CN" sz="1000" spc="-75" b="1" dirty="0">
                <a:solidFill>
                  <a:srgbClr val="000000"/>
                </a:solidFill>
                <a:latin typeface="Malgun Gothic"/>
                <a:ea typeface="Malgun Gothic"/>
              </a:rPr>
              <a:t>assertNotNull(a)	</a:t>
            </a:r>
            <a:r>
              <a:rPr lang="en-US" altLang="zh-CN" sz="1000" spc="-135" b="1" dirty="0">
                <a:solidFill>
                  <a:srgbClr val="000000"/>
                </a:solidFill>
                <a:latin typeface="Malgun Gothic"/>
                <a:ea typeface="Malgun Gothic"/>
              </a:rPr>
              <a:t>객체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a가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75" b="1" dirty="0">
                <a:solidFill>
                  <a:srgbClr val="000000"/>
                </a:solidFill>
                <a:latin typeface="Malgun Gothic"/>
                <a:ea typeface="Malgun Gothic"/>
              </a:rPr>
              <a:t>null이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아님을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확인</a:t>
            </a:r>
          </a:p>
        </p:txBody>
      </p:sp>
      <p:sp>
        <p:nvSpPr>
          <p:cNvPr id="338" name="TextBox 338"/>
          <p:cNvSpPr txBox="1"/>
          <p:nvPr/>
        </p:nvSpPr>
        <p:spPr>
          <a:xfrm>
            <a:off x="6494524" y="10069379"/>
            <a:ext cx="292921" cy="167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94" dirty="0">
                <a:solidFill>
                  <a:srgbClr val="000000"/>
                </a:solidFill>
                <a:latin typeface="Times New Roman"/>
                <a:ea typeface="Times New Roman"/>
              </a:rPr>
              <a:t>21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Freeform 339"> 
				</p:cNvPr>
          <p:cNvSpPr/>
          <p:nvPr/>
        </p:nvSpPr>
        <p:spPr>
          <a:xfrm>
            <a:off x="881761" y="1415161"/>
            <a:ext cx="5734939" cy="19938"/>
          </a:xfrm>
          <a:custGeom>
            <a:avLst/>
            <a:gdLst>
              <a:gd name="connsiteX0" fmla="*/ 15875 w 5734939"/>
              <a:gd name="connsiteY0" fmla="*/ 18160 h 19938"/>
              <a:gd name="connsiteX1" fmla="*/ 5744591 w 5734939"/>
              <a:gd name="connsiteY1" fmla="*/ 18160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34939" h="19938">
                <a:moveTo>
                  <a:pt x="15875" y="18160"/>
                </a:moveTo>
                <a:lnTo>
                  <a:pt x="5744591" y="18160"/>
                </a:lnTo>
              </a:path>
            </a:pathLst>
          </a:custGeom>
          <a:ln w="14477">
            <a:solidFill>
              <a:srgbClr val="e0a4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Freeform 340"> 
				</p:cNvPr>
          <p:cNvSpPr/>
          <p:nvPr/>
        </p:nvSpPr>
        <p:spPr>
          <a:xfrm>
            <a:off x="881761" y="1415161"/>
            <a:ext cx="5734939" cy="19938"/>
          </a:xfrm>
          <a:custGeom>
            <a:avLst/>
            <a:gdLst>
              <a:gd name="connsiteX0" fmla="*/ 15875 w 5734939"/>
              <a:gd name="connsiteY0" fmla="*/ 18160 h 19938"/>
              <a:gd name="connsiteX1" fmla="*/ 5744591 w 5734939"/>
              <a:gd name="connsiteY1" fmla="*/ 18160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34939" h="19938">
                <a:moveTo>
                  <a:pt x="15875" y="18160"/>
                </a:moveTo>
                <a:lnTo>
                  <a:pt x="5744591" y="18160"/>
                </a:lnTo>
              </a:path>
            </a:pathLst>
          </a:custGeom>
          <a:ln w="14477">
            <a:solidFill>
              <a:srgbClr val="e0a4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TextBox 341"/>
          <p:cNvSpPr txBox="1"/>
          <p:nvPr/>
        </p:nvSpPr>
        <p:spPr>
          <a:xfrm>
            <a:off x="1094232" y="1138059"/>
            <a:ext cx="5627784" cy="83641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50" spc="-120" b="1" dirty="0">
                <a:solidFill>
                  <a:srgbClr val="6491cb"/>
                </a:solidFill>
                <a:latin typeface="Malgun Gothic"/>
                <a:ea typeface="Malgun Gothic"/>
              </a:rPr>
              <a:t>수행</a:t>
            </a:r>
            <a:r>
              <a:rPr lang="en-US" altLang="zh-CN" sz="1650" spc="-40" b="1" dirty="0">
                <a:solidFill>
                  <a:srgbClr val="6491cb"/>
                </a:solidFill>
                <a:latin typeface="Malgun Gothic"/>
                <a:cs typeface="Malgun Gothic"/>
              </a:rPr>
              <a:t> </a:t>
            </a:r>
            <a:r>
              <a:rPr lang="en-US" altLang="zh-CN" sz="1650" spc="-125" b="1" dirty="0">
                <a:solidFill>
                  <a:srgbClr val="6491cb"/>
                </a:solidFill>
                <a:latin typeface="Malgun Gothic"/>
                <a:ea typeface="Malgun Gothic"/>
              </a:rPr>
              <a:t>내용</a:t>
            </a:r>
            <a:r>
              <a:rPr lang="en-US" altLang="zh-CN" sz="1650" spc="-40" b="1" dirty="0">
                <a:solidFill>
                  <a:srgbClr val="6491cb"/>
                </a:solidFill>
                <a:latin typeface="Malgun Gothic"/>
                <a:cs typeface="Malgun Gothic"/>
              </a:rPr>
              <a:t>   </a:t>
            </a:r>
            <a:r>
              <a:rPr lang="en-US" altLang="zh-CN" sz="1450" spc="-25" dirty="0">
                <a:solidFill>
                  <a:srgbClr val="e0a400"/>
                </a:solidFill>
                <a:latin typeface="Times New Roman"/>
                <a:ea typeface="Times New Roman"/>
              </a:rPr>
              <a:t>/</a:t>
            </a:r>
            <a:r>
              <a:rPr lang="en-US" altLang="zh-CN" sz="1450" spc="-34" dirty="0">
                <a:solidFill>
                  <a:srgbClr val="e0a4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450" spc="-104" b="1" dirty="0">
                <a:solidFill>
                  <a:srgbClr val="5b5b5b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450" spc="-34" b="1" dirty="0">
                <a:solidFill>
                  <a:srgbClr val="5b5b5b"/>
                </a:solidFill>
                <a:latin typeface="Malgun Gothic"/>
                <a:cs typeface="Malgun Gothic"/>
              </a:rPr>
              <a:t> </a:t>
            </a:r>
            <a:r>
              <a:rPr lang="en-US" altLang="zh-CN" sz="1450" spc="-110" b="1" dirty="0">
                <a:solidFill>
                  <a:srgbClr val="5b5b5b"/>
                </a:solidFill>
                <a:latin typeface="Malgun Gothic"/>
                <a:ea typeface="Malgun Gothic"/>
              </a:rPr>
              <a:t>소스</a:t>
            </a:r>
            <a:r>
              <a:rPr lang="en-US" altLang="zh-CN" sz="1450" spc="-45" b="1" dirty="0">
                <a:solidFill>
                  <a:srgbClr val="5b5b5b"/>
                </a:solidFill>
                <a:latin typeface="Malgun Gothic"/>
                <a:cs typeface="Malgun Gothic"/>
              </a:rPr>
              <a:t> </a:t>
            </a:r>
            <a:r>
              <a:rPr lang="en-US" altLang="zh-CN" sz="1450" spc="-104" b="1" dirty="0">
                <a:solidFill>
                  <a:srgbClr val="5b5b5b"/>
                </a:solidFill>
                <a:latin typeface="Malgun Gothic"/>
                <a:ea typeface="Malgun Gothic"/>
              </a:rPr>
              <a:t>검증하기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64"/>
              </a:lnSpc>
            </a:pPr>
            <a:endParaRPr lang="en-US" dirty="0" smtClean="0"/>
          </a:p>
          <a:p>
            <a:pPr marL="0" indent="123443">
              <a:lnSpc>
                <a:spcPct val="100000"/>
              </a:lnSpc>
            </a:pPr>
            <a:r>
              <a:rPr lang="en-US" altLang="zh-CN" sz="1100" spc="-60" b="1" dirty="0">
                <a:solidFill>
                  <a:srgbClr val="000000"/>
                </a:solidFill>
                <a:latin typeface="Malgun Gothic"/>
                <a:ea typeface="Malgun Gothic"/>
              </a:rPr>
              <a:t>재료·</a:t>
            </a:r>
            <a:r>
              <a:rPr lang="en-US" altLang="zh-CN" sz="1100" spc="-50" b="1" dirty="0">
                <a:solidFill>
                  <a:srgbClr val="000000"/>
                </a:solidFill>
                <a:latin typeface="Malgun Gothic"/>
                <a:ea typeface="Malgun Gothic"/>
              </a:rPr>
              <a:t>자료</a:t>
            </a:r>
          </a:p>
          <a:p>
            <a:pPr>
              <a:lnSpc>
                <a:spcPts val="1650"/>
              </a:lnSpc>
            </a:pPr>
            <a:endParaRPr lang="en-US" dirty="0" smtClean="0"/>
          </a:p>
          <a:p>
            <a:pPr marL="0" indent="364235">
              <a:lnSpc>
                <a:spcPct val="100000"/>
              </a:lnSpc>
            </a:pP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소스코드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ea typeface="Malgun Gothic"/>
              </a:rPr>
              <a:t>검증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지침</a:t>
            </a:r>
          </a:p>
          <a:p>
            <a:pPr>
              <a:lnSpc>
                <a:spcPts val="1660"/>
              </a:lnSpc>
            </a:pPr>
            <a:endParaRPr lang="en-US" dirty="0" smtClean="0"/>
          </a:p>
          <a:p>
            <a:pPr marL="0" indent="364235">
              <a:lnSpc>
                <a:spcPct val="100000"/>
              </a:lnSpc>
            </a:pP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소스코드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검증도구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매뉴얼</a:t>
            </a:r>
          </a:p>
          <a:p>
            <a:pPr>
              <a:lnSpc>
                <a:spcPts val="1660"/>
              </a:lnSpc>
            </a:pPr>
            <a:endParaRPr lang="en-US" dirty="0" smtClean="0"/>
          </a:p>
          <a:p>
            <a:pPr marL="0" indent="364235">
              <a:lnSpc>
                <a:spcPct val="100000"/>
              </a:lnSpc>
            </a:pPr>
            <a:r>
              <a:rPr lang="en-US" altLang="zh-CN" sz="1100" spc="-44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9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형상관리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ea typeface="Malgun Gothic"/>
              </a:rPr>
              <a:t>지침서</a:t>
            </a:r>
          </a:p>
          <a:p>
            <a:pPr>
              <a:lnSpc>
                <a:spcPts val="825"/>
              </a:lnSpc>
            </a:pPr>
            <a:endParaRPr lang="en-US" dirty="0" smtClean="0"/>
          </a:p>
          <a:p>
            <a:pPr hangingPunct="0" marL="123443" indent="240791">
              <a:lnSpc>
                <a:spcPct val="225833"/>
              </a:lnSpc>
            </a:pP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9" dirty="0">
                <a:solidFill>
                  <a:srgbClr val="000000"/>
                </a:solidFill>
                <a:latin typeface="Malgun Gothic"/>
                <a:ea typeface="Malgun Gothic"/>
              </a:rPr>
              <a:t>형상관리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도구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9" dirty="0">
                <a:solidFill>
                  <a:srgbClr val="000000"/>
                </a:solidFill>
                <a:latin typeface="Malgun Gothic"/>
                <a:ea typeface="Malgun Gothic"/>
              </a:rPr>
              <a:t>매뉴얼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br/>
            <a:r>
              <a:rPr lang="en-US" altLang="zh-CN" sz="1100" spc="-144" b="1" dirty="0">
                <a:solidFill>
                  <a:srgbClr val="000000"/>
                </a:solidFill>
                <a:latin typeface="Malgun Gothic"/>
                <a:ea typeface="Malgun Gothic"/>
              </a:rPr>
              <a:t>기기(장비</a:t>
            </a:r>
            <a:r>
              <a:rPr lang="en-US" altLang="zh-CN" sz="11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･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공구)</a:t>
            </a:r>
          </a:p>
          <a:p>
            <a:pPr>
              <a:lnSpc>
                <a:spcPts val="830"/>
              </a:lnSpc>
            </a:pPr>
            <a:endParaRPr lang="en-US" dirty="0" smtClean="0"/>
          </a:p>
          <a:p>
            <a:pPr marL="0" indent="364235">
              <a:lnSpc>
                <a:spcPct val="100000"/>
              </a:lnSpc>
            </a:pP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ea typeface="Malgun Gothic"/>
              </a:rPr>
              <a:t>배포환경: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형상관리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도구</a:t>
            </a:r>
          </a:p>
          <a:p>
            <a:pPr>
              <a:lnSpc>
                <a:spcPts val="1654"/>
              </a:lnSpc>
            </a:pPr>
            <a:endParaRPr lang="en-US" dirty="0" smtClean="0"/>
          </a:p>
          <a:p>
            <a:pPr marL="0" indent="364235">
              <a:lnSpc>
                <a:spcPct val="100000"/>
              </a:lnSpc>
            </a:pP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검증도구: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ea typeface="Malgun Gothic"/>
              </a:rPr>
              <a:t>정적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ea typeface="Malgun Gothic"/>
              </a:rPr>
              <a:t>소스코드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ea typeface="Malgun Gothic"/>
              </a:rPr>
              <a:t>분석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ea typeface="Malgun Gothic"/>
              </a:rPr>
              <a:t>도구,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동적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ea typeface="Malgun Gothic"/>
              </a:rPr>
              <a:t>소스코드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ea typeface="Malgun Gothic"/>
              </a:rPr>
              <a:t>분석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ea typeface="Malgun Gothic"/>
              </a:rPr>
              <a:t>도구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등</a:t>
            </a:r>
          </a:p>
          <a:p>
            <a:pPr>
              <a:lnSpc>
                <a:spcPts val="1660"/>
              </a:lnSpc>
            </a:pPr>
            <a:endParaRPr lang="en-US" dirty="0" smtClean="0"/>
          </a:p>
          <a:p>
            <a:pPr marL="0" indent="364235">
              <a:lnSpc>
                <a:spcPct val="100000"/>
              </a:lnSpc>
            </a:pP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5" dirty="0">
                <a:solidFill>
                  <a:srgbClr val="000000"/>
                </a:solidFill>
                <a:latin typeface="Malgun Gothic"/>
                <a:ea typeface="Malgun Gothic"/>
              </a:rPr>
              <a:t>전산장비: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인터넷,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컴퓨터,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프린터,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복사기,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빔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프로젝터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등</a:t>
            </a:r>
          </a:p>
          <a:p>
            <a:pPr>
              <a:lnSpc>
                <a:spcPts val="1660"/>
              </a:lnSpc>
            </a:pPr>
            <a:endParaRPr lang="en-US" dirty="0" smtClean="0"/>
          </a:p>
          <a:p>
            <a:pPr marL="0" indent="364235">
              <a:lnSpc>
                <a:spcPct val="100000"/>
              </a:lnSpc>
            </a:pPr>
            <a:r>
              <a:rPr lang="en-US" altLang="zh-CN" sz="1100" spc="-25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지원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ea typeface="Malgun Gothic"/>
              </a:rPr>
              <a:t>도구: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문서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5" dirty="0">
                <a:solidFill>
                  <a:srgbClr val="000000"/>
                </a:solidFill>
                <a:latin typeface="Malgun Gothic"/>
                <a:ea typeface="Malgun Gothic"/>
              </a:rPr>
              <a:t>작성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도구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등</a:t>
            </a:r>
          </a:p>
          <a:p>
            <a:pPr>
              <a:lnSpc>
                <a:spcPts val="819"/>
              </a:lnSpc>
            </a:pPr>
            <a:endParaRPr lang="en-US" dirty="0" smtClean="0"/>
          </a:p>
          <a:p>
            <a:pPr hangingPunct="0" marL="123443" indent="240791">
              <a:lnSpc>
                <a:spcPct val="225833"/>
              </a:lnSpc>
            </a:pP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OA소프트웨어: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워드프로세서,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스프레드시트,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프레젠테이션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ea typeface="Malgun Gothic"/>
              </a:rPr>
              <a:t>도구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등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br/>
            <a:r>
              <a:rPr lang="en-US" altLang="zh-CN" sz="11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안전</a:t>
            </a:r>
            <a:r>
              <a:rPr lang="en-US" altLang="zh-CN" sz="11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･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유의</a:t>
            </a:r>
            <a:r>
              <a:rPr lang="en-US" altLang="zh-CN" sz="11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사항</a:t>
            </a:r>
          </a:p>
          <a:p>
            <a:pPr>
              <a:lnSpc>
                <a:spcPts val="830"/>
              </a:lnSpc>
            </a:pPr>
            <a:endParaRPr lang="en-US" dirty="0" smtClean="0"/>
          </a:p>
          <a:p>
            <a:pPr marL="0" indent="364235">
              <a:lnSpc>
                <a:spcPct val="100000"/>
              </a:lnSpc>
            </a:pP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ea typeface="Malgun Gothic"/>
              </a:rPr>
              <a:t>소스코드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검증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ea typeface="Malgun Gothic"/>
              </a:rPr>
              <a:t>기법에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대한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ea typeface="Malgun Gothic"/>
              </a:rPr>
              <a:t>이해를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ea typeface="Malgun Gothic"/>
              </a:rPr>
              <a:t>바탕으로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소스코드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ea typeface="Malgun Gothic"/>
              </a:rPr>
              <a:t>검증도구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사용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ea typeface="Malgun Gothic"/>
              </a:rPr>
              <a:t>방법을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실습할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</a:p>
          <a:p>
            <a:pPr>
              <a:lnSpc>
                <a:spcPts val="659"/>
              </a:lnSpc>
            </a:pPr>
            <a:endParaRPr lang="en-US" dirty="0" smtClean="0"/>
          </a:p>
          <a:p>
            <a:pPr marL="0" indent="494535">
              <a:lnSpc>
                <a:spcPct val="100000"/>
              </a:lnSpc>
            </a:pPr>
            <a:r>
              <a:rPr lang="en-US" altLang="zh-CN" sz="1100" spc="-119" dirty="0">
                <a:solidFill>
                  <a:srgbClr val="000000"/>
                </a:solidFill>
                <a:latin typeface="Malgun Gothic"/>
                <a:ea typeface="Malgun Gothic"/>
              </a:rPr>
              <a:t>있어야</a:t>
            </a:r>
            <a:r>
              <a:rPr lang="en-US" altLang="zh-CN" sz="1100" spc="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ea typeface="Malgun Gothic"/>
              </a:rPr>
              <a:t>한다.</a:t>
            </a:r>
          </a:p>
          <a:p>
            <a:pPr>
              <a:lnSpc>
                <a:spcPts val="1650"/>
              </a:lnSpc>
            </a:pPr>
            <a:endParaRPr lang="en-US" dirty="0" smtClean="0"/>
          </a:p>
          <a:p>
            <a:pPr marL="0" indent="364235">
              <a:lnSpc>
                <a:spcPct val="100000"/>
              </a:lnSpc>
            </a:pP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ea typeface="Malgun Gothic"/>
              </a:rPr>
              <a:t>응용SW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ea typeface="Malgun Gothic"/>
              </a:rPr>
              <a:t>개발환경의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형상관리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도구와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5" dirty="0">
                <a:solidFill>
                  <a:srgbClr val="000000"/>
                </a:solidFill>
                <a:latin typeface="Malgun Gothic"/>
                <a:ea typeface="Malgun Gothic"/>
              </a:rPr>
              <a:t>빌드·배포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도구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등에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대한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이해를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바탕으로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ea typeface="Malgun Gothic"/>
              </a:rPr>
              <a:t>자동화</a:t>
            </a:r>
          </a:p>
          <a:p>
            <a:pPr>
              <a:lnSpc>
                <a:spcPts val="659"/>
              </a:lnSpc>
            </a:pPr>
            <a:endParaRPr lang="en-US" dirty="0" smtClean="0"/>
          </a:p>
          <a:p>
            <a:pPr marL="0" indent="482351">
              <a:lnSpc>
                <a:spcPct val="100000"/>
              </a:lnSpc>
            </a:pP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도구를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활용하여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업무를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수행할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있어야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한다.</a:t>
            </a:r>
          </a:p>
          <a:p>
            <a:pPr>
              <a:lnSpc>
                <a:spcPts val="1654"/>
              </a:lnSpc>
            </a:pPr>
            <a:endParaRPr lang="en-US" dirty="0" smtClean="0"/>
          </a:p>
          <a:p>
            <a:pPr marL="0" indent="364235">
              <a:lnSpc>
                <a:spcPct val="100000"/>
              </a:lnSpc>
            </a:pP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응용SW의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개발언어,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환경,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플랫폼,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ea typeface="Malgun Gothic"/>
              </a:rPr>
              <a:t>아키텍처에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따라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빌드·배포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절차와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ea typeface="Malgun Gothic"/>
              </a:rPr>
              <a:t>방법이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달라질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5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</a:p>
          <a:p>
            <a:pPr>
              <a:lnSpc>
                <a:spcPts val="659"/>
              </a:lnSpc>
            </a:pPr>
            <a:endParaRPr lang="en-US" dirty="0" smtClean="0"/>
          </a:p>
          <a:p>
            <a:pPr marL="0" indent="484633">
              <a:lnSpc>
                <a:spcPct val="100000"/>
              </a:lnSpc>
            </a:pP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있으므로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다양한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환경에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적용할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9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있도록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지속적인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학습이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ea typeface="Malgun Gothic"/>
              </a:rPr>
              <a:t>필요하다.</a:t>
            </a:r>
          </a:p>
          <a:p>
            <a:pPr>
              <a:lnSpc>
                <a:spcPts val="1660"/>
              </a:lnSpc>
            </a:pPr>
            <a:endParaRPr lang="en-US" dirty="0" smtClean="0"/>
          </a:p>
          <a:p>
            <a:pPr marL="0" indent="123443">
              <a:lnSpc>
                <a:spcPct val="100000"/>
              </a:lnSpc>
            </a:pP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수행</a:t>
            </a:r>
            <a:r>
              <a:rPr lang="en-US" altLang="zh-CN" sz="1100" spc="8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순서</a:t>
            </a:r>
          </a:p>
          <a:p>
            <a:pPr>
              <a:lnSpc>
                <a:spcPts val="1654"/>
              </a:lnSpc>
            </a:pPr>
            <a:endParaRPr lang="en-US" dirty="0" smtClean="0"/>
          </a:p>
          <a:p>
            <a:pPr marL="0" indent="365759">
              <a:lnSpc>
                <a:spcPct val="100000"/>
              </a:lnSpc>
            </a:pP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b="1" dirty="0">
                <a:solidFill>
                  <a:srgbClr val="000000"/>
                </a:solidFill>
                <a:latin typeface="Malgun Gothic"/>
                <a:ea typeface="Malgun Gothic"/>
              </a:rPr>
              <a:t>인스펙션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b="1" dirty="0">
                <a:solidFill>
                  <a:srgbClr val="000000"/>
                </a:solidFill>
                <a:latin typeface="Malgun Gothic"/>
                <a:ea typeface="Malgun Gothic"/>
              </a:rPr>
              <a:t>Rule을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정의한다.</a:t>
            </a:r>
          </a:p>
          <a:p>
            <a:pPr>
              <a:lnSpc>
                <a:spcPts val="1160"/>
              </a:lnSpc>
            </a:pPr>
            <a:endParaRPr lang="en-US" dirty="0" smtClean="0"/>
          </a:p>
          <a:p>
            <a:pPr marL="0" indent="313941">
              <a:lnSpc>
                <a:spcPct val="100000"/>
              </a:lnSpc>
            </a:pP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1.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선정된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b="1" dirty="0">
                <a:solidFill>
                  <a:srgbClr val="000000"/>
                </a:solidFill>
                <a:latin typeface="Malgun Gothic"/>
                <a:ea typeface="Malgun Gothic"/>
              </a:rPr>
              <a:t>인스펙션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도구에서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제공되는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b="1" dirty="0">
                <a:solidFill>
                  <a:srgbClr val="000000"/>
                </a:solidFill>
                <a:latin typeface="Malgun Gothic"/>
                <a:ea typeface="Malgun Gothic"/>
              </a:rPr>
              <a:t>Rule을</a:t>
            </a: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확인한다.</a:t>
            </a:r>
          </a:p>
          <a:p>
            <a:pPr hangingPunct="0" marL="504438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인스펙션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도구는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제품에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내장되어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있는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Rule을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갖고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있다.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기본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제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공되는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Rule의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내용,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가이드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사항,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심각도,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Rule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유형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등을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확인한다.</a:t>
            </a:r>
          </a:p>
        </p:txBody>
      </p:sp>
      <p:sp>
        <p:nvSpPr>
          <p:cNvPr id="342" name="TextBox 342"/>
          <p:cNvSpPr txBox="1"/>
          <p:nvPr/>
        </p:nvSpPr>
        <p:spPr>
          <a:xfrm>
            <a:off x="899922" y="10069379"/>
            <a:ext cx="292920" cy="167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94" dirty="0">
                <a:solidFill>
                  <a:srgbClr val="000000"/>
                </a:solidFill>
                <a:latin typeface="Times New Roman"/>
                <a:ea typeface="Times New Roman"/>
              </a:rPr>
              <a:t>22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Freeform 343"> 
				</p:cNvPr>
          <p:cNvSpPr/>
          <p:nvPr/>
        </p:nvSpPr>
        <p:spPr>
          <a:xfrm>
            <a:off x="1580261" y="1389761"/>
            <a:ext cx="5049139" cy="19938"/>
          </a:xfrm>
          <a:custGeom>
            <a:avLst/>
            <a:gdLst>
              <a:gd name="connsiteX0" fmla="*/ 16128 w 5049139"/>
              <a:gd name="connsiteY0" fmla="*/ 13843 h 19938"/>
              <a:gd name="connsiteX1" fmla="*/ 5056758 w 5049139"/>
              <a:gd name="connsiteY1" fmla="*/ 13843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49139" h="19938">
                <a:moveTo>
                  <a:pt x="16128" y="13843"/>
                </a:moveTo>
                <a:lnTo>
                  <a:pt x="5056758" y="13843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Freeform 344"> 
				</p:cNvPr>
          <p:cNvSpPr/>
          <p:nvPr/>
        </p:nvSpPr>
        <p:spPr>
          <a:xfrm>
            <a:off x="1580261" y="1631060"/>
            <a:ext cx="5049139" cy="19938"/>
          </a:xfrm>
          <a:custGeom>
            <a:avLst/>
            <a:gdLst>
              <a:gd name="connsiteX0" fmla="*/ 16128 w 5049139"/>
              <a:gd name="connsiteY0" fmla="*/ 7239 h 19938"/>
              <a:gd name="connsiteX1" fmla="*/ 5056758 w 5049139"/>
              <a:gd name="connsiteY1" fmla="*/ 7239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49139" h="19938">
                <a:moveTo>
                  <a:pt x="16128" y="7239"/>
                </a:moveTo>
                <a:lnTo>
                  <a:pt x="5056758" y="7239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Freeform 345"> 
				</p:cNvPr>
          <p:cNvSpPr/>
          <p:nvPr/>
        </p:nvSpPr>
        <p:spPr>
          <a:xfrm>
            <a:off x="1580261" y="4463160"/>
            <a:ext cx="5049139" cy="19938"/>
          </a:xfrm>
          <a:custGeom>
            <a:avLst/>
            <a:gdLst>
              <a:gd name="connsiteX0" fmla="*/ 16128 w 5049139"/>
              <a:gd name="connsiteY0" fmla="*/ 17399 h 19938"/>
              <a:gd name="connsiteX1" fmla="*/ 5056758 w 5049139"/>
              <a:gd name="connsiteY1" fmla="*/ 17399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49139" h="19938">
                <a:moveTo>
                  <a:pt x="16128" y="17399"/>
                </a:moveTo>
                <a:lnTo>
                  <a:pt x="5056758" y="17399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Freeform 346"> 
				</p:cNvPr>
          <p:cNvSpPr/>
          <p:nvPr/>
        </p:nvSpPr>
        <p:spPr>
          <a:xfrm>
            <a:off x="1580261" y="1389761"/>
            <a:ext cx="5049139" cy="19938"/>
          </a:xfrm>
          <a:custGeom>
            <a:avLst/>
            <a:gdLst>
              <a:gd name="connsiteX0" fmla="*/ 16128 w 5049139"/>
              <a:gd name="connsiteY0" fmla="*/ 13843 h 19938"/>
              <a:gd name="connsiteX1" fmla="*/ 5056758 w 5049139"/>
              <a:gd name="connsiteY1" fmla="*/ 13843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49139" h="19938">
                <a:moveTo>
                  <a:pt x="16128" y="13843"/>
                </a:moveTo>
                <a:lnTo>
                  <a:pt x="5056758" y="13843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Freeform 347"> 
				</p:cNvPr>
          <p:cNvSpPr/>
          <p:nvPr/>
        </p:nvSpPr>
        <p:spPr>
          <a:xfrm>
            <a:off x="1580261" y="6291960"/>
            <a:ext cx="5061839" cy="19938"/>
          </a:xfrm>
          <a:custGeom>
            <a:avLst/>
            <a:gdLst>
              <a:gd name="connsiteX0" fmla="*/ 16128 w 5061839"/>
              <a:gd name="connsiteY0" fmla="*/ 8255 h 19938"/>
              <a:gd name="connsiteX1" fmla="*/ 5063617 w 5061839"/>
              <a:gd name="connsiteY1" fmla="*/ 8255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61839" h="19938">
                <a:moveTo>
                  <a:pt x="16128" y="8255"/>
                </a:moveTo>
                <a:lnTo>
                  <a:pt x="5063617" y="8255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Freeform 348"> 
				</p:cNvPr>
          <p:cNvSpPr/>
          <p:nvPr/>
        </p:nvSpPr>
        <p:spPr>
          <a:xfrm>
            <a:off x="1580261" y="6520560"/>
            <a:ext cx="5061839" cy="19938"/>
          </a:xfrm>
          <a:custGeom>
            <a:avLst/>
            <a:gdLst>
              <a:gd name="connsiteX0" fmla="*/ 16128 w 5061839"/>
              <a:gd name="connsiteY0" fmla="*/ 14351 h 19938"/>
              <a:gd name="connsiteX1" fmla="*/ 5063617 w 5061839"/>
              <a:gd name="connsiteY1" fmla="*/ 14351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61839" h="19938">
                <a:moveTo>
                  <a:pt x="16128" y="14351"/>
                </a:moveTo>
                <a:lnTo>
                  <a:pt x="5063617" y="14351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Freeform 349"> 
				</p:cNvPr>
          <p:cNvSpPr/>
          <p:nvPr/>
        </p:nvSpPr>
        <p:spPr>
          <a:xfrm>
            <a:off x="1580261" y="8387460"/>
            <a:ext cx="5061839" cy="19938"/>
          </a:xfrm>
          <a:custGeom>
            <a:avLst/>
            <a:gdLst>
              <a:gd name="connsiteX0" fmla="*/ 16128 w 5061839"/>
              <a:gd name="connsiteY0" fmla="*/ 7493 h 19938"/>
              <a:gd name="connsiteX1" fmla="*/ 5063617 w 5061839"/>
              <a:gd name="connsiteY1" fmla="*/ 7493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61839" h="19938">
                <a:moveTo>
                  <a:pt x="16128" y="7493"/>
                </a:moveTo>
                <a:lnTo>
                  <a:pt x="5063617" y="7493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Freeform 350"> 
				</p:cNvPr>
          <p:cNvSpPr/>
          <p:nvPr/>
        </p:nvSpPr>
        <p:spPr>
          <a:xfrm>
            <a:off x="1580261" y="6291960"/>
            <a:ext cx="5061839" cy="19938"/>
          </a:xfrm>
          <a:custGeom>
            <a:avLst/>
            <a:gdLst>
              <a:gd name="connsiteX0" fmla="*/ 16128 w 5061839"/>
              <a:gd name="connsiteY0" fmla="*/ 8255 h 19938"/>
              <a:gd name="connsiteX1" fmla="*/ 5063617 w 5061839"/>
              <a:gd name="connsiteY1" fmla="*/ 8255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61839" h="19938">
                <a:moveTo>
                  <a:pt x="16128" y="8255"/>
                </a:moveTo>
                <a:lnTo>
                  <a:pt x="5063617" y="8255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TextBox 351"/>
          <p:cNvSpPr txBox="1"/>
          <p:nvPr/>
        </p:nvSpPr>
        <p:spPr>
          <a:xfrm>
            <a:off x="1598675" y="1175762"/>
            <a:ext cx="1577210" cy="1371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900" spc="-85" b="1" dirty="0">
                <a:solidFill>
                  <a:srgbClr val="000000"/>
                </a:solidFill>
                <a:latin typeface="Malgun Gothic"/>
                <a:ea typeface="Malgun Gothic"/>
              </a:rPr>
              <a:t>&lt;표</a:t>
            </a:r>
            <a:r>
              <a:rPr lang="en-US" altLang="zh-CN" sz="9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60" b="1" dirty="0">
                <a:solidFill>
                  <a:srgbClr val="000000"/>
                </a:solidFill>
                <a:latin typeface="Malgun Gothic"/>
                <a:ea typeface="Malgun Gothic"/>
              </a:rPr>
              <a:t>2-3&gt;</a:t>
            </a:r>
            <a:r>
              <a:rPr lang="en-US" altLang="zh-CN" sz="9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50" b="1" dirty="0">
                <a:solidFill>
                  <a:srgbClr val="000000"/>
                </a:solidFill>
                <a:latin typeface="Malgun Gothic"/>
                <a:ea typeface="Malgun Gothic"/>
              </a:rPr>
              <a:t>Java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60" b="1" dirty="0">
                <a:solidFill>
                  <a:srgbClr val="000000"/>
                </a:solidFill>
                <a:latin typeface="Malgun Gothic"/>
                <a:ea typeface="Malgun Gothic"/>
              </a:rPr>
              <a:t>Rule(예시)</a:t>
            </a:r>
          </a:p>
        </p:txBody>
      </p:sp>
      <p:sp>
        <p:nvSpPr>
          <p:cNvPr id="352" name="TextBox 352"/>
          <p:cNvSpPr txBox="1"/>
          <p:nvPr/>
        </p:nvSpPr>
        <p:spPr>
          <a:xfrm>
            <a:off x="1661922" y="1450767"/>
            <a:ext cx="3956067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45600" algn="l"/>
                <a:tab pos="1120149" algn="l"/>
                <a:tab pos="3096768" algn="l"/>
              </a:tabLst>
            </a:pP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유형	</a:t>
            </a:r>
            <a:r>
              <a:rPr lang="en-US" altLang="zh-CN" sz="1000" spc="-184" b="1" dirty="0">
                <a:solidFill>
                  <a:srgbClr val="000000"/>
                </a:solidFill>
                <a:latin typeface="Malgun Gothic"/>
                <a:ea typeface="Malgun Gothic"/>
              </a:rPr>
              <a:t>심각도	</a:t>
            </a:r>
            <a:r>
              <a:rPr lang="en-US" altLang="zh-CN" sz="1000" spc="-80" b="1" dirty="0">
                <a:solidFill>
                  <a:srgbClr val="000000"/>
                </a:solidFill>
                <a:latin typeface="Malgun Gothic"/>
                <a:ea typeface="Malgun Gothic"/>
              </a:rPr>
              <a:t>Rule명	</a:t>
            </a:r>
            <a:r>
              <a:rPr lang="en-US" altLang="zh-CN" sz="1000" spc="-145" b="1" dirty="0">
                <a:solidFill>
                  <a:srgbClr val="000000"/>
                </a:solidFill>
                <a:latin typeface="Malgun Gothic"/>
                <a:ea typeface="Malgun Gothic"/>
              </a:rPr>
              <a:t>오류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45" b="1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45" b="1" dirty="0">
                <a:solidFill>
                  <a:srgbClr val="000000"/>
                </a:solidFill>
                <a:latin typeface="Malgun Gothic"/>
                <a:ea typeface="Malgun Gothic"/>
              </a:rPr>
              <a:t>예시</a:t>
            </a:r>
          </a:p>
        </p:txBody>
      </p:sp>
      <p:sp>
        <p:nvSpPr>
          <p:cNvPr id="353" name="TextBox 353"/>
          <p:cNvSpPr txBox="1"/>
          <p:nvPr/>
        </p:nvSpPr>
        <p:spPr>
          <a:xfrm>
            <a:off x="1661922" y="1750998"/>
            <a:ext cx="225478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69" b="1" dirty="0">
                <a:solidFill>
                  <a:srgbClr val="000000"/>
                </a:solidFill>
                <a:latin typeface="Malgun Gothic"/>
                <a:ea typeface="Malgun Gothic"/>
              </a:rPr>
              <a:t>Bug</a:t>
            </a:r>
          </a:p>
        </p:txBody>
      </p:sp>
      <p:sp>
        <p:nvSpPr>
          <p:cNvPr id="354" name="TextBox 354"/>
          <p:cNvSpPr txBox="1"/>
          <p:nvPr/>
        </p:nvSpPr>
        <p:spPr>
          <a:xfrm>
            <a:off x="2207781" y="1750998"/>
            <a:ext cx="406615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65" b="1" dirty="0">
                <a:solidFill>
                  <a:srgbClr val="000000"/>
                </a:solidFill>
                <a:latin typeface="Malgun Gothic"/>
                <a:ea typeface="Malgun Gothic"/>
              </a:rPr>
              <a:t>Bl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ea typeface="Malgun Gothic"/>
              </a:rPr>
              <a:t>ocker</a:t>
            </a:r>
          </a:p>
        </p:txBody>
      </p:sp>
      <p:sp>
        <p:nvSpPr>
          <p:cNvPr id="355" name="TextBox 355"/>
          <p:cNvSpPr txBox="1"/>
          <p:nvPr/>
        </p:nvSpPr>
        <p:spPr>
          <a:xfrm>
            <a:off x="2782061" y="1651669"/>
            <a:ext cx="1861676" cy="342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dirty="0">
                <a:solidFill>
                  <a:srgbClr val="000000"/>
                </a:solidFill>
                <a:latin typeface="Times New Roman"/>
                <a:ea typeface="Times New Roman"/>
              </a:rPr>
              <a:t>".equals()"</a:t>
            </a:r>
            <a:r>
              <a:rPr lang="en-US" altLang="zh-CN" sz="1000" spc="25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000" dirty="0">
                <a:solidFill>
                  <a:srgbClr val="000000"/>
                </a:solidFill>
                <a:latin typeface="Times New Roman"/>
                <a:ea typeface="Times New Roman"/>
              </a:rPr>
              <a:t>should</a:t>
            </a:r>
            <a:r>
              <a:rPr lang="en-US" altLang="zh-CN" sz="1000" spc="25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000" dirty="0">
                <a:solidFill>
                  <a:srgbClr val="000000"/>
                </a:solidFill>
                <a:latin typeface="Times New Roman"/>
                <a:ea typeface="Times New Roman"/>
              </a:rPr>
              <a:t>not</a:t>
            </a:r>
            <a:r>
              <a:rPr lang="en-US" altLang="zh-CN" sz="1000" spc="25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000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1000" spc="25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000" dirty="0">
                <a:solidFill>
                  <a:srgbClr val="000000"/>
                </a:solidFill>
                <a:latin typeface="Times New Roman"/>
                <a:ea typeface="Times New Roman"/>
              </a:rPr>
              <a:t>used</a:t>
            </a:r>
            <a:r>
              <a:rPr lang="en-US" altLang="zh-CN" sz="1000" spc="30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00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</a:p>
          <a:p>
            <a:pPr marL="0">
              <a:lnSpc>
                <a:spcPct val="100000"/>
              </a:lnSpc>
              <a:spcBef>
                <a:spcPts val="295"/>
              </a:spcBef>
            </a:pPr>
            <a:r>
              <a:rPr lang="en-US" altLang="zh-CN" sz="1000" dirty="0">
                <a:solidFill>
                  <a:srgbClr val="000000"/>
                </a:solidFill>
                <a:latin typeface="Times New Roman"/>
                <a:ea typeface="Times New Roman"/>
              </a:rPr>
              <a:t>test</a:t>
            </a:r>
            <a:r>
              <a:rPr lang="en-US" altLang="zh-CN" sz="10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Times New Roman"/>
                <a:ea typeface="Times New Roman"/>
              </a:rPr>
              <a:t>values</a:t>
            </a:r>
            <a:r>
              <a:rPr lang="en-US" altLang="zh-CN" sz="10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0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Times New Roman"/>
                <a:ea typeface="Times New Roman"/>
              </a:rPr>
              <a:t>"Atomic"</a:t>
            </a:r>
            <a:r>
              <a:rPr lang="en-US" altLang="zh-CN" sz="10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Times New Roman"/>
                <a:ea typeface="Times New Roman"/>
              </a:rPr>
              <a:t>classes</a:t>
            </a:r>
          </a:p>
        </p:txBody>
      </p:sp>
      <p:sp>
        <p:nvSpPr>
          <p:cNvPr id="356" name="TextBox 356"/>
          <p:cNvSpPr txBox="1"/>
          <p:nvPr/>
        </p:nvSpPr>
        <p:spPr>
          <a:xfrm>
            <a:off x="4758684" y="1746919"/>
            <a:ext cx="1388739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25" dirty="0">
                <a:solidFill>
                  <a:srgbClr val="000000"/>
                </a:solidFill>
                <a:latin typeface="Times New Roman"/>
                <a:ea typeface="Times New Roman"/>
              </a:rPr>
              <a:t>if</a:t>
            </a:r>
            <a:r>
              <a:rPr lang="en-US" altLang="zh-CN" sz="100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-35" dirty="0">
                <a:solidFill>
                  <a:srgbClr val="000000"/>
                </a:solidFill>
                <a:latin typeface="Times New Roman"/>
                <a:ea typeface="Times New Roman"/>
              </a:rPr>
              <a:t>(aInt1.equals(aInt2))</a:t>
            </a:r>
            <a:r>
              <a:rPr lang="en-US" altLang="zh-CN" sz="100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Times New Roman"/>
                <a:ea typeface="Times New Roman"/>
              </a:rPr>
              <a:t>{</a:t>
            </a:r>
            <a:r>
              <a:rPr lang="en-US" altLang="zh-CN" sz="100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-20" dirty="0">
                <a:solidFill>
                  <a:srgbClr val="000000"/>
                </a:solidFill>
                <a:latin typeface="Times New Roman"/>
                <a:ea typeface="Times New Roman"/>
              </a:rPr>
              <a:t>...</a:t>
            </a:r>
            <a:r>
              <a:rPr lang="en-US" altLang="zh-CN" sz="1000" spc="-25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000" spc="-40" dirty="0">
                <a:solidFill>
                  <a:srgbClr val="000000"/>
                </a:solidFill>
                <a:latin typeface="Times New Roman"/>
                <a:ea typeface="Times New Roman"/>
              </a:rPr>
              <a:t>}</a:t>
            </a:r>
          </a:p>
        </p:txBody>
      </p:sp>
      <p:sp>
        <p:nvSpPr>
          <p:cNvPr id="357" name="TextBox 357"/>
          <p:cNvSpPr txBox="1"/>
          <p:nvPr/>
        </p:nvSpPr>
        <p:spPr>
          <a:xfrm>
            <a:off x="1661922" y="2019981"/>
            <a:ext cx="431027" cy="342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b="1" dirty="0">
                <a:solidFill>
                  <a:srgbClr val="000000"/>
                </a:solidFill>
                <a:latin typeface="Malgun Gothic"/>
                <a:ea typeface="Malgun Gothic"/>
              </a:rPr>
              <a:t>C</a:t>
            </a:r>
            <a:r>
              <a:rPr lang="en-US" altLang="zh-CN" sz="1000" spc="-6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ea typeface="Malgun Gothic"/>
              </a:rPr>
              <a:t>o</a:t>
            </a:r>
            <a:r>
              <a:rPr lang="en-US" altLang="zh-CN" sz="1000" spc="-69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ea typeface="Malgun Gothic"/>
              </a:rPr>
              <a:t>d</a:t>
            </a:r>
            <a:r>
              <a:rPr lang="en-US" altLang="zh-CN" sz="1000" spc="-69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ea typeface="Malgun Gothic"/>
              </a:rPr>
              <a:t>e</a:t>
            </a:r>
          </a:p>
          <a:p>
            <a:pPr marL="0">
              <a:lnSpc>
                <a:spcPct val="100000"/>
              </a:lnSpc>
              <a:spcBef>
                <a:spcPts val="295"/>
              </a:spcBef>
            </a:pP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ea typeface="Malgun Gothic"/>
              </a:rPr>
              <a:t>Sme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ea typeface="Malgun Gothic"/>
              </a:rPr>
              <a:t>ll</a:t>
            </a:r>
          </a:p>
        </p:txBody>
      </p:sp>
      <p:sp>
        <p:nvSpPr>
          <p:cNvPr id="358" name="TextBox 358"/>
          <p:cNvSpPr txBox="1"/>
          <p:nvPr/>
        </p:nvSpPr>
        <p:spPr>
          <a:xfrm>
            <a:off x="2207510" y="2115231"/>
            <a:ext cx="306188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Maj</a:t>
            </a:r>
            <a:r>
              <a:rPr lang="en-US" altLang="zh-CN" sz="1000" spc="-94" b="1" dirty="0">
                <a:solidFill>
                  <a:srgbClr val="000000"/>
                </a:solidFill>
                <a:latin typeface="Malgun Gothic"/>
                <a:ea typeface="Malgun Gothic"/>
              </a:rPr>
              <a:t>or</a:t>
            </a:r>
          </a:p>
        </p:txBody>
      </p:sp>
      <p:sp>
        <p:nvSpPr>
          <p:cNvPr id="359" name="TextBox 359"/>
          <p:cNvSpPr txBox="1"/>
          <p:nvPr/>
        </p:nvSpPr>
        <p:spPr>
          <a:xfrm>
            <a:off x="2782061" y="2015905"/>
            <a:ext cx="1862454" cy="342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25" dirty="0">
                <a:solidFill>
                  <a:srgbClr val="000000"/>
                </a:solidFill>
                <a:latin typeface="Times New Roman"/>
                <a:ea typeface="Times New Roman"/>
              </a:rPr>
              <a:t>"@Override"</a:t>
            </a:r>
            <a:r>
              <a:rPr lang="en-US" altLang="zh-CN" sz="1000" spc="-10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000" spc="-25" dirty="0">
                <a:solidFill>
                  <a:srgbClr val="000000"/>
                </a:solidFill>
                <a:latin typeface="Times New Roman"/>
                <a:ea typeface="Times New Roman"/>
              </a:rPr>
              <a:t>annotation</a:t>
            </a:r>
            <a:r>
              <a:rPr lang="en-US" altLang="zh-CN" sz="1000" spc="-15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000" spc="-20" dirty="0">
                <a:solidFill>
                  <a:srgbClr val="000000"/>
                </a:solidFill>
                <a:latin typeface="Times New Roman"/>
                <a:ea typeface="Times New Roman"/>
              </a:rPr>
              <a:t>should</a:t>
            </a:r>
            <a:r>
              <a:rPr lang="en-US" altLang="zh-CN" sz="1000" spc="-20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000" spc="-25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</a:p>
          <a:p>
            <a:pPr marL="0">
              <a:lnSpc>
                <a:spcPct val="100000"/>
              </a:lnSpc>
              <a:spcBef>
                <a:spcPts val="295"/>
              </a:spcBef>
            </a:pPr>
            <a:r>
              <a:rPr lang="en-US" altLang="zh-CN" sz="1000" dirty="0">
                <a:solidFill>
                  <a:srgbClr val="000000"/>
                </a:solidFill>
                <a:latin typeface="Times New Roman"/>
                <a:ea typeface="Times New Roman"/>
              </a:rPr>
              <a:t>used</a:t>
            </a:r>
            <a:r>
              <a:rPr lang="en-US" altLang="zh-CN" sz="10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10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Times New Roman"/>
                <a:ea typeface="Times New Roman"/>
              </a:rPr>
              <a:t>any</a:t>
            </a:r>
            <a:r>
              <a:rPr lang="en-US" altLang="zh-CN" sz="10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Times New Roman"/>
                <a:ea typeface="Times New Roman"/>
              </a:rPr>
              <a:t>method</a:t>
            </a:r>
            <a:r>
              <a:rPr lang="en-US" altLang="zh-CN" sz="10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Times New Roman"/>
                <a:ea typeface="Times New Roman"/>
              </a:rPr>
              <a:t>overriding</a:t>
            </a:r>
          </a:p>
        </p:txBody>
      </p:sp>
      <p:sp>
        <p:nvSpPr>
          <p:cNvPr id="360" name="TextBox 360"/>
          <p:cNvSpPr txBox="1"/>
          <p:nvPr/>
        </p:nvSpPr>
        <p:spPr>
          <a:xfrm>
            <a:off x="4758684" y="2111155"/>
            <a:ext cx="1626872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34" dirty="0">
                <a:solidFill>
                  <a:srgbClr val="000000"/>
                </a:solidFill>
                <a:latin typeface="Times New Roman"/>
                <a:ea typeface="Times New Roman"/>
              </a:rPr>
              <a:t>public</a:t>
            </a:r>
            <a:r>
              <a:rPr lang="en-US" altLang="zh-CN" sz="100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-40" dirty="0">
                <a:solidFill>
                  <a:srgbClr val="000000"/>
                </a:solidFill>
                <a:latin typeface="Times New Roman"/>
                <a:ea typeface="Times New Roman"/>
              </a:rPr>
              <a:t>boolean</a:t>
            </a:r>
            <a:r>
              <a:rPr lang="en-US" altLang="zh-CN" sz="100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-34" dirty="0">
                <a:solidFill>
                  <a:srgbClr val="000000"/>
                </a:solidFill>
                <a:latin typeface="Times New Roman"/>
                <a:ea typeface="Times New Roman"/>
              </a:rPr>
              <a:t>doSomething(){...}</a:t>
            </a:r>
          </a:p>
        </p:txBody>
      </p:sp>
      <p:sp>
        <p:nvSpPr>
          <p:cNvPr id="361" name="TextBox 361"/>
          <p:cNvSpPr txBox="1"/>
          <p:nvPr/>
        </p:nvSpPr>
        <p:spPr>
          <a:xfrm>
            <a:off x="1661922" y="2856658"/>
            <a:ext cx="475676" cy="380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24583"/>
              </a:lnSpc>
            </a:pPr>
            <a:r>
              <a:rPr lang="en-US" altLang="zh-CN" sz="1000" b="1" dirty="0">
                <a:solidFill>
                  <a:srgbClr val="000000"/>
                </a:solidFill>
                <a:latin typeface="Malgun Gothic"/>
                <a:ea typeface="Malgun Gothic"/>
              </a:rPr>
              <a:t>C</a:t>
            </a:r>
            <a:r>
              <a:rPr lang="en-US" altLang="zh-CN" sz="1000" spc="-8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ea typeface="Malgun Gothic"/>
              </a:rPr>
              <a:t>o</a:t>
            </a:r>
            <a:r>
              <a:rPr lang="en-US" altLang="zh-CN" sz="1000" spc="-8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ea typeface="Malgun Gothic"/>
              </a:rPr>
              <a:t>d</a:t>
            </a:r>
            <a:r>
              <a:rPr lang="en-US" altLang="zh-CN" sz="1000" spc="-8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ea typeface="Malgun Gothic"/>
              </a:rPr>
              <a:t>e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ea typeface="Malgun Gothic"/>
              </a:rPr>
              <a:t>Sme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ea typeface="Malgun Gothic"/>
              </a:rPr>
              <a:t>ll</a:t>
            </a:r>
          </a:p>
        </p:txBody>
      </p:sp>
      <p:sp>
        <p:nvSpPr>
          <p:cNvPr id="362" name="TextBox 362"/>
          <p:cNvSpPr txBox="1"/>
          <p:nvPr/>
        </p:nvSpPr>
        <p:spPr>
          <a:xfrm>
            <a:off x="2207510" y="2970957"/>
            <a:ext cx="306188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Maj</a:t>
            </a:r>
            <a:r>
              <a:rPr lang="en-US" altLang="zh-CN" sz="1000" spc="-94" b="1" dirty="0">
                <a:solidFill>
                  <a:srgbClr val="000000"/>
                </a:solidFill>
                <a:latin typeface="Malgun Gothic"/>
                <a:ea typeface="Malgun Gothic"/>
              </a:rPr>
              <a:t>or</a:t>
            </a:r>
          </a:p>
        </p:txBody>
      </p:sp>
      <p:sp>
        <p:nvSpPr>
          <p:cNvPr id="363" name="TextBox 363"/>
          <p:cNvSpPr txBox="1"/>
          <p:nvPr/>
        </p:nvSpPr>
        <p:spPr>
          <a:xfrm>
            <a:off x="2782061" y="2852582"/>
            <a:ext cx="1894068" cy="380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24583"/>
              </a:lnSpc>
            </a:pPr>
            <a:r>
              <a:rPr lang="en-US" altLang="zh-CN" sz="1000" dirty="0">
                <a:solidFill>
                  <a:srgbClr val="000000"/>
                </a:solidFill>
                <a:latin typeface="Times New Roman"/>
                <a:ea typeface="Times New Roman"/>
              </a:rPr>
              <a:t>"catch"</a:t>
            </a:r>
            <a:r>
              <a:rPr lang="en-US" altLang="zh-CN" sz="1000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000" dirty="0">
                <a:solidFill>
                  <a:srgbClr val="000000"/>
                </a:solidFill>
                <a:latin typeface="Times New Roman"/>
                <a:ea typeface="Times New Roman"/>
              </a:rPr>
              <a:t>clauses</a:t>
            </a:r>
            <a:r>
              <a:rPr lang="en-US" altLang="zh-CN" sz="1000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000" dirty="0">
                <a:solidFill>
                  <a:srgbClr val="000000"/>
                </a:solidFill>
                <a:latin typeface="Times New Roman"/>
                <a:ea typeface="Times New Roman"/>
              </a:rPr>
              <a:t>should</a:t>
            </a:r>
            <a:r>
              <a:rPr lang="en-US" altLang="zh-CN" sz="1000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000" dirty="0">
                <a:solidFill>
                  <a:srgbClr val="000000"/>
                </a:solidFill>
                <a:latin typeface="Times New Roman"/>
                <a:ea typeface="Times New Roman"/>
              </a:rPr>
              <a:t>do</a:t>
            </a:r>
            <a:r>
              <a:rPr lang="en-US" altLang="zh-CN" sz="1000" spc="-15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000" dirty="0">
                <a:solidFill>
                  <a:srgbClr val="000000"/>
                </a:solidFill>
                <a:latin typeface="Times New Roman"/>
                <a:ea typeface="Times New Roman"/>
              </a:rPr>
              <a:t>more</a:t>
            </a:r>
            <a:r>
              <a:rPr lang="en-US" altLang="zh-CN" sz="1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-15" dirty="0">
                <a:solidFill>
                  <a:srgbClr val="000000"/>
                </a:solidFill>
                <a:latin typeface="Times New Roman"/>
                <a:ea typeface="Times New Roman"/>
              </a:rPr>
              <a:t>than</a:t>
            </a:r>
            <a:r>
              <a:rPr lang="en-US" altLang="zh-CN" sz="1000" spc="1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-20" dirty="0">
                <a:solidFill>
                  <a:srgbClr val="000000"/>
                </a:solidFill>
                <a:latin typeface="Times New Roman"/>
                <a:ea typeface="Times New Roman"/>
              </a:rPr>
              <a:t>rethrow</a:t>
            </a:r>
          </a:p>
        </p:txBody>
      </p:sp>
      <p:sp>
        <p:nvSpPr>
          <p:cNvPr id="364" name="TextBox 364"/>
          <p:cNvSpPr txBox="1"/>
          <p:nvPr/>
        </p:nvSpPr>
        <p:spPr>
          <a:xfrm>
            <a:off x="4758684" y="2395383"/>
            <a:ext cx="1616952" cy="12953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55" dirty="0">
                <a:solidFill>
                  <a:srgbClr val="000000"/>
                </a:solidFill>
                <a:latin typeface="Times New Roman"/>
                <a:ea typeface="Times New Roman"/>
              </a:rPr>
              <a:t>try</a:t>
            </a:r>
            <a:r>
              <a:rPr lang="en-US" altLang="zh-CN" sz="1000" spc="1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-80" dirty="0">
                <a:solidFill>
                  <a:srgbClr val="000000"/>
                </a:solidFill>
                <a:latin typeface="Times New Roman"/>
                <a:ea typeface="Times New Roman"/>
              </a:rPr>
              <a:t>{</a:t>
            </a:r>
          </a:p>
          <a:p>
            <a:pPr marL="0" indent="114309">
              <a:lnSpc>
                <a:spcPct val="100000"/>
              </a:lnSpc>
              <a:spcBef>
                <a:spcPts val="295"/>
              </a:spcBef>
            </a:pPr>
            <a:r>
              <a:rPr lang="en-US" altLang="zh-CN" sz="1000" spc="-4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00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-60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en-US" altLang="zh-CN" sz="100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-45" dirty="0">
                <a:solidFill>
                  <a:srgbClr val="000000"/>
                </a:solidFill>
                <a:latin typeface="Times New Roman"/>
                <a:ea typeface="Times New Roman"/>
              </a:rPr>
              <a:t>File.ReadAllText(fileName);</a:t>
            </a:r>
          </a:p>
          <a:p>
            <a:pPr marL="0">
              <a:lnSpc>
                <a:spcPct val="100000"/>
              </a:lnSpc>
              <a:spcBef>
                <a:spcPts val="295"/>
              </a:spcBef>
            </a:pPr>
            <a:r>
              <a:rPr lang="en-US" altLang="zh-CN" sz="1000" spc="-209" dirty="0">
                <a:solidFill>
                  <a:srgbClr val="000000"/>
                </a:solidFill>
                <a:latin typeface="Times New Roman"/>
                <a:ea typeface="Times New Roman"/>
              </a:rPr>
              <a:t>}</a:t>
            </a:r>
          </a:p>
          <a:p>
            <a:pPr hangingPunct="0" marL="0">
              <a:lnSpc>
                <a:spcPct val="124583"/>
              </a:lnSpc>
              <a:spcBef>
                <a:spcPts val="145"/>
              </a:spcBef>
            </a:pPr>
            <a:r>
              <a:rPr lang="en-US" altLang="zh-CN" sz="1000" dirty="0">
                <a:solidFill>
                  <a:srgbClr val="000000"/>
                </a:solidFill>
                <a:latin typeface="Times New Roman"/>
                <a:ea typeface="Times New Roman"/>
              </a:rPr>
              <a:t>catch</a:t>
            </a:r>
            <a:r>
              <a:rPr lang="en-US" altLang="zh-CN" sz="1000" spc="-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Times New Roman"/>
                <a:ea typeface="Times New Roman"/>
              </a:rPr>
              <a:t>(Exception</a:t>
            </a:r>
            <a:r>
              <a:rPr lang="en-US" altLang="zh-CN" sz="1000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Times New Roman"/>
                <a:ea typeface="Times New Roman"/>
              </a:rPr>
              <a:t>e)</a:t>
            </a:r>
            <a:r>
              <a:rPr lang="en-US" altLang="zh-CN" sz="1000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Times New Roman"/>
                <a:ea typeface="Times New Roman"/>
              </a:rPr>
              <a:t>{</a:t>
            </a:r>
            <a:r>
              <a:rPr lang="en-US" altLang="zh-CN" sz="1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000" spc="-25" dirty="0">
                <a:solidFill>
                  <a:srgbClr val="000000"/>
                </a:solidFill>
                <a:latin typeface="Times New Roman"/>
                <a:ea typeface="Times New Roman"/>
              </a:rPr>
              <a:t>//</a:t>
            </a:r>
            <a:r>
              <a:rPr lang="en-US" altLang="zh-CN" sz="1000" spc="2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-50" dirty="0">
                <a:solidFill>
                  <a:srgbClr val="000000"/>
                </a:solidFill>
                <a:latin typeface="Times New Roman"/>
                <a:ea typeface="Times New Roman"/>
              </a:rPr>
              <a:t>Noncompliant</a:t>
            </a:r>
          </a:p>
          <a:p>
            <a:pPr marL="0" indent="114284">
              <a:lnSpc>
                <a:spcPct val="100000"/>
              </a:lnSpc>
              <a:spcBef>
                <a:spcPts val="154"/>
              </a:spcBef>
            </a:pPr>
            <a:r>
              <a:rPr lang="en-US" altLang="zh-CN" sz="1000" spc="-25" dirty="0">
                <a:solidFill>
                  <a:srgbClr val="000000"/>
                </a:solidFill>
                <a:latin typeface="Times New Roman"/>
                <a:ea typeface="Times New Roman"/>
              </a:rPr>
              <a:t>throw</a:t>
            </a:r>
            <a:r>
              <a:rPr lang="en-US" altLang="zh-CN" sz="1000" spc="1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-15" dirty="0">
                <a:solidFill>
                  <a:srgbClr val="000000"/>
                </a:solidFill>
                <a:latin typeface="Times New Roman"/>
                <a:ea typeface="Times New Roman"/>
              </a:rPr>
              <a:t>e;</a:t>
            </a:r>
          </a:p>
          <a:p>
            <a:pPr marL="0">
              <a:lnSpc>
                <a:spcPct val="100000"/>
              </a:lnSpc>
              <a:spcBef>
                <a:spcPts val="295"/>
              </a:spcBef>
            </a:pPr>
            <a:r>
              <a:rPr lang="en-US" altLang="zh-CN" sz="1000" spc="-209" dirty="0">
                <a:solidFill>
                  <a:srgbClr val="000000"/>
                </a:solidFill>
                <a:latin typeface="Times New Roman"/>
                <a:ea typeface="Times New Roman"/>
              </a:rPr>
              <a:t>}</a:t>
            </a:r>
          </a:p>
        </p:txBody>
      </p:sp>
      <p:sp>
        <p:nvSpPr>
          <p:cNvPr id="365" name="TextBox 365"/>
          <p:cNvSpPr txBox="1"/>
          <p:nvPr/>
        </p:nvSpPr>
        <p:spPr>
          <a:xfrm>
            <a:off x="1661922" y="4027852"/>
            <a:ext cx="225478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69" b="1" dirty="0">
                <a:solidFill>
                  <a:srgbClr val="000000"/>
                </a:solidFill>
                <a:latin typeface="Malgun Gothic"/>
                <a:ea typeface="Malgun Gothic"/>
              </a:rPr>
              <a:t>Bug</a:t>
            </a:r>
          </a:p>
        </p:txBody>
      </p:sp>
      <p:sp>
        <p:nvSpPr>
          <p:cNvPr id="366" name="TextBox 366"/>
          <p:cNvSpPr txBox="1"/>
          <p:nvPr/>
        </p:nvSpPr>
        <p:spPr>
          <a:xfrm>
            <a:off x="2207781" y="4027255"/>
            <a:ext cx="2001211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74280" algn="l"/>
              </a:tabLst>
            </a:pP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ea typeface="Malgun Gothic"/>
              </a:rPr>
              <a:t>Blocker	</a:t>
            </a:r>
            <a:r>
              <a:rPr lang="en-US" altLang="zh-CN" sz="1000" dirty="0">
                <a:solidFill>
                  <a:srgbClr val="000000"/>
                </a:solidFill>
                <a:latin typeface="Times New Roman"/>
                <a:ea typeface="Times New Roman"/>
              </a:rPr>
              <a:t>Loops</a:t>
            </a:r>
            <a:r>
              <a:rPr lang="en-US" altLang="zh-CN" sz="1000" spc="-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Times New Roman"/>
                <a:ea typeface="Times New Roman"/>
              </a:rPr>
              <a:t>should</a:t>
            </a:r>
            <a:r>
              <a:rPr lang="en-US" altLang="zh-CN" sz="1000" spc="-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Times New Roman"/>
                <a:ea typeface="Times New Roman"/>
              </a:rPr>
              <a:t>not</a:t>
            </a:r>
            <a:r>
              <a:rPr lang="en-US" altLang="zh-CN" sz="1000" spc="-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1000" spc="-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Times New Roman"/>
                <a:ea typeface="Times New Roman"/>
              </a:rPr>
              <a:t>infinite</a:t>
            </a:r>
          </a:p>
        </p:txBody>
      </p:sp>
      <p:sp>
        <p:nvSpPr>
          <p:cNvPr id="367" name="TextBox 367"/>
          <p:cNvSpPr txBox="1"/>
          <p:nvPr/>
        </p:nvSpPr>
        <p:spPr>
          <a:xfrm>
            <a:off x="4758684" y="3738026"/>
            <a:ext cx="1824851" cy="7238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689472" algn="l"/>
              </a:tabLst>
            </a:pPr>
            <a:r>
              <a:rPr lang="en-US" altLang="zh-CN" sz="1000" spc="-40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000" spc="-25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000" spc="-34" dirty="0">
                <a:solidFill>
                  <a:srgbClr val="000000"/>
                </a:solidFill>
                <a:latin typeface="Times New Roman"/>
                <a:ea typeface="Times New Roman"/>
              </a:rPr>
              <a:t>(;;)</a:t>
            </a:r>
            <a:r>
              <a:rPr lang="en-US" altLang="zh-CN" sz="1000" spc="-30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000" spc="-50" dirty="0">
                <a:solidFill>
                  <a:srgbClr val="000000"/>
                </a:solidFill>
                <a:latin typeface="Times New Roman"/>
                <a:ea typeface="Times New Roman"/>
              </a:rPr>
              <a:t>{	</a:t>
            </a:r>
            <a:r>
              <a:rPr lang="en-US" altLang="zh-CN" sz="1000" spc="-20" dirty="0">
                <a:solidFill>
                  <a:srgbClr val="000000"/>
                </a:solidFill>
                <a:latin typeface="Times New Roman"/>
                <a:ea typeface="Times New Roman"/>
              </a:rPr>
              <a:t>//</a:t>
            </a:r>
            <a:r>
              <a:rPr lang="en-US" altLang="zh-CN" sz="1000" spc="-15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000" spc="-30" dirty="0">
                <a:solidFill>
                  <a:srgbClr val="000000"/>
                </a:solidFill>
                <a:latin typeface="Times New Roman"/>
                <a:ea typeface="Times New Roman"/>
              </a:rPr>
              <a:t>Noncompliant;</a:t>
            </a:r>
            <a:r>
              <a:rPr lang="en-US" altLang="zh-CN" sz="1000" spc="-20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000" spc="-50" dirty="0">
                <a:solidFill>
                  <a:srgbClr val="000000"/>
                </a:solidFill>
                <a:latin typeface="Times New Roman"/>
                <a:ea typeface="Times New Roman"/>
              </a:rPr>
              <a:t>end</a:t>
            </a:r>
          </a:p>
          <a:p>
            <a:pPr marL="0">
              <a:lnSpc>
                <a:spcPct val="100000"/>
              </a:lnSpc>
              <a:spcBef>
                <a:spcPts val="295"/>
              </a:spcBef>
            </a:pPr>
            <a:r>
              <a:rPr lang="en-US" altLang="zh-CN" sz="1000" spc="-30" dirty="0">
                <a:solidFill>
                  <a:srgbClr val="000000"/>
                </a:solidFill>
                <a:latin typeface="Times New Roman"/>
                <a:ea typeface="Times New Roman"/>
              </a:rPr>
              <a:t>condition</a:t>
            </a:r>
            <a:r>
              <a:rPr lang="en-US" altLang="zh-CN" sz="1000" spc="1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-35" dirty="0">
                <a:solidFill>
                  <a:srgbClr val="000000"/>
                </a:solidFill>
                <a:latin typeface="Times New Roman"/>
                <a:ea typeface="Times New Roman"/>
              </a:rPr>
              <a:t>omitted</a:t>
            </a:r>
          </a:p>
          <a:p>
            <a:pPr marL="0" indent="114309">
              <a:lnSpc>
                <a:spcPct val="100000"/>
              </a:lnSpc>
              <a:spcBef>
                <a:spcPts val="295"/>
              </a:spcBef>
            </a:pPr>
            <a:r>
              <a:rPr lang="en-US" altLang="zh-CN" sz="1000" spc="-15" dirty="0">
                <a:solidFill>
                  <a:srgbClr val="000000"/>
                </a:solidFill>
                <a:latin typeface="Times New Roman"/>
                <a:ea typeface="Times New Roman"/>
              </a:rPr>
              <a:t>//</a:t>
            </a:r>
            <a:r>
              <a:rPr lang="en-US" altLang="zh-CN" sz="1000" spc="17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-15" dirty="0">
                <a:solidFill>
                  <a:srgbClr val="000000"/>
                </a:solidFill>
                <a:latin typeface="Times New Roman"/>
                <a:ea typeface="Times New Roman"/>
              </a:rPr>
              <a:t>...</a:t>
            </a:r>
          </a:p>
          <a:p>
            <a:pPr marL="0">
              <a:lnSpc>
                <a:spcPct val="100000"/>
              </a:lnSpc>
              <a:spcBef>
                <a:spcPts val="295"/>
              </a:spcBef>
            </a:pPr>
            <a:r>
              <a:rPr lang="en-US" altLang="zh-CN" sz="1000" spc="-209" dirty="0">
                <a:solidFill>
                  <a:srgbClr val="000000"/>
                </a:solidFill>
                <a:latin typeface="Times New Roman"/>
                <a:ea typeface="Times New Roman"/>
              </a:rPr>
              <a:t>}</a:t>
            </a:r>
          </a:p>
        </p:txBody>
      </p:sp>
      <p:sp>
        <p:nvSpPr>
          <p:cNvPr id="368" name="TextBox 368"/>
          <p:cNvSpPr txBox="1"/>
          <p:nvPr/>
        </p:nvSpPr>
        <p:spPr>
          <a:xfrm>
            <a:off x="1408175" y="4669011"/>
            <a:ext cx="5313102" cy="15405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186690" indent="-186690">
              <a:lnSpc>
                <a:spcPct val="150000"/>
              </a:lnSpc>
            </a:pPr>
            <a:r>
              <a:rPr lang="en-US" altLang="zh-CN" sz="1100" spc="-45" b="1" dirty="0">
                <a:solidFill>
                  <a:srgbClr val="000000"/>
                </a:solidFill>
                <a:latin typeface="Malgun Gothic"/>
                <a:ea typeface="Malgun Gothic"/>
              </a:rPr>
              <a:t>2.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애플리케이션에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정의된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개발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표준을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바탕으로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추가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ea typeface="Malgun Gothic"/>
              </a:rPr>
              <a:t>･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보완할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5" b="1" dirty="0">
                <a:solidFill>
                  <a:srgbClr val="000000"/>
                </a:solidFill>
                <a:latin typeface="Malgun Gothic"/>
                <a:ea typeface="Malgun Gothic"/>
              </a:rPr>
              <a:t>Rule이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없는지</a:t>
            </a:r>
            <a:r>
              <a:rPr lang="en-US" altLang="zh-CN" sz="11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확인한다.</a:t>
            </a:r>
            <a:r>
              <a:rPr lang="en-US" altLang="zh-CN" sz="11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일반적으로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코딩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도구에서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기본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제공하는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4" b="1" dirty="0">
                <a:solidFill>
                  <a:srgbClr val="000000"/>
                </a:solidFill>
                <a:latin typeface="Malgun Gothic"/>
                <a:ea typeface="Malgun Gothic"/>
              </a:rPr>
              <a:t>Rule을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동일하게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4" b="1" dirty="0">
                <a:solidFill>
                  <a:srgbClr val="000000"/>
                </a:solidFill>
                <a:latin typeface="Malgun Gothic"/>
                <a:ea typeface="Malgun Gothic"/>
              </a:rPr>
              <a:t>반영하지만,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대형</a:t>
            </a:r>
            <a:r>
              <a:rPr lang="en-US" altLang="zh-CN" sz="11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프로젝트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또는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개발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b="1" dirty="0">
                <a:solidFill>
                  <a:srgbClr val="000000"/>
                </a:solidFill>
                <a:latin typeface="Malgun Gothic"/>
                <a:ea typeface="Malgun Gothic"/>
              </a:rPr>
              <a:t>도구,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프레임워크에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의해서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특정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함수를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필수로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사용해야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하는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경우</a:t>
            </a:r>
            <a:r>
              <a:rPr lang="en-US" altLang="zh-CN" sz="11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또는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내의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명명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규칙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준수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여부를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체크하기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위해서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b="1" dirty="0">
                <a:solidFill>
                  <a:srgbClr val="000000"/>
                </a:solidFill>
                <a:latin typeface="Malgun Gothic"/>
                <a:ea typeface="Malgun Gothic"/>
              </a:rPr>
              <a:t>Rule을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새롭게</a:t>
            </a: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추</a:t>
            </a:r>
            <a:r>
              <a:rPr lang="en-US" altLang="zh-CN" sz="11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가,</a:t>
            </a:r>
            <a:r>
              <a:rPr lang="en-US" altLang="zh-CN" sz="1100" spc="1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변경한다.</a:t>
            </a:r>
          </a:p>
          <a:p>
            <a:pPr>
              <a:lnSpc>
                <a:spcPts val="1150"/>
              </a:lnSpc>
            </a:pPr>
            <a:endParaRPr lang="en-US" dirty="0" smtClean="0"/>
          </a:p>
          <a:p>
            <a:pPr marL="0" indent="190500">
              <a:lnSpc>
                <a:spcPct val="100000"/>
              </a:lnSpc>
            </a:pPr>
            <a:r>
              <a:rPr lang="en-US" altLang="zh-CN" sz="900" spc="-94" b="1" dirty="0">
                <a:solidFill>
                  <a:srgbClr val="000000"/>
                </a:solidFill>
                <a:latin typeface="Malgun Gothic"/>
                <a:ea typeface="Malgun Gothic"/>
              </a:rPr>
              <a:t>&lt;표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64" b="1" dirty="0">
                <a:solidFill>
                  <a:srgbClr val="000000"/>
                </a:solidFill>
                <a:latin typeface="Malgun Gothic"/>
                <a:ea typeface="Malgun Gothic"/>
              </a:rPr>
              <a:t>2-4&gt;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60" b="1" dirty="0">
                <a:solidFill>
                  <a:srgbClr val="000000"/>
                </a:solidFill>
                <a:latin typeface="Malgun Gothic"/>
                <a:ea typeface="Malgun Gothic"/>
              </a:rPr>
              <a:t>Rule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추가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요건</a:t>
            </a:r>
            <a:r>
              <a:rPr lang="en-US" altLang="zh-CN" sz="9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사례</a:t>
            </a:r>
          </a:p>
        </p:txBody>
      </p:sp>
      <p:sp>
        <p:nvSpPr>
          <p:cNvPr id="369" name="TextBox 369"/>
          <p:cNvSpPr txBox="1"/>
          <p:nvPr/>
        </p:nvSpPr>
        <p:spPr>
          <a:xfrm>
            <a:off x="1661922" y="6348140"/>
            <a:ext cx="2784871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1233676" algn="l"/>
                <a:tab pos="1892816" algn="l"/>
              </a:tabLst>
            </a:pPr>
            <a:r>
              <a:rPr lang="en-US" altLang="zh-CN" sz="1000" spc="-80" b="1" dirty="0">
                <a:solidFill>
                  <a:srgbClr val="000000"/>
                </a:solidFill>
                <a:latin typeface="Malgun Gothic"/>
                <a:ea typeface="Malgun Gothic"/>
              </a:rPr>
              <a:t>Rule명	</a:t>
            </a:r>
            <a:r>
              <a:rPr lang="en-US" altLang="zh-CN" sz="1000" spc="-189" b="1" dirty="0">
                <a:solidFill>
                  <a:srgbClr val="000000"/>
                </a:solidFill>
                <a:latin typeface="Malgun Gothic"/>
                <a:ea typeface="Malgun Gothic"/>
              </a:rPr>
              <a:t>심각도	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ea typeface="Malgun Gothic"/>
              </a:rPr>
              <a:t>Rule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0" b="1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0" b="1" dirty="0">
                <a:solidFill>
                  <a:srgbClr val="000000"/>
                </a:solidFill>
                <a:latin typeface="Malgun Gothic"/>
                <a:ea typeface="Malgun Gothic"/>
              </a:rPr>
              <a:t>요건</a:t>
            </a:r>
          </a:p>
        </p:txBody>
      </p:sp>
      <p:sp>
        <p:nvSpPr>
          <p:cNvPr id="370" name="TextBox 370"/>
          <p:cNvSpPr txBox="1"/>
          <p:nvPr/>
        </p:nvSpPr>
        <p:spPr>
          <a:xfrm>
            <a:off x="1661922" y="6589693"/>
            <a:ext cx="789646" cy="380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24583"/>
              </a:lnSpc>
            </a:pPr>
            <a:r>
              <a:rPr lang="en-US" altLang="zh-CN" sz="1000" spc="-145" b="1" dirty="0">
                <a:solidFill>
                  <a:srgbClr val="000000"/>
                </a:solidFill>
                <a:latin typeface="Malgun Gothic"/>
                <a:ea typeface="Malgun Gothic"/>
              </a:rPr>
              <a:t>주민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번호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45" b="1" dirty="0">
                <a:solidFill>
                  <a:srgbClr val="000000"/>
                </a:solidFill>
                <a:latin typeface="Malgun Gothic"/>
                <a:ea typeface="Malgun Gothic"/>
              </a:rPr>
              <a:t>하드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코딩</a:t>
            </a:r>
            <a:r>
              <a:rPr lang="en-US" altLang="zh-CN" sz="1000" spc="6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위반</a:t>
            </a:r>
          </a:p>
        </p:txBody>
      </p:sp>
      <p:sp>
        <p:nvSpPr>
          <p:cNvPr id="371" name="TextBox 371"/>
          <p:cNvSpPr txBox="1"/>
          <p:nvPr/>
        </p:nvSpPr>
        <p:spPr>
          <a:xfrm>
            <a:off x="2895598" y="6703993"/>
            <a:ext cx="221506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84" b="1" dirty="0">
                <a:solidFill>
                  <a:srgbClr val="000000"/>
                </a:solidFill>
                <a:latin typeface="Malgun Gothic"/>
                <a:ea typeface="Malgun Gothic"/>
              </a:rPr>
              <a:t>필수</a:t>
            </a:r>
          </a:p>
        </p:txBody>
      </p:sp>
      <p:sp>
        <p:nvSpPr>
          <p:cNvPr id="372" name="TextBox 372"/>
          <p:cNvSpPr txBox="1"/>
          <p:nvPr/>
        </p:nvSpPr>
        <p:spPr>
          <a:xfrm>
            <a:off x="3554726" y="6589693"/>
            <a:ext cx="3080265" cy="380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24583"/>
              </a:lnSpc>
            </a:pPr>
            <a:r>
              <a:rPr lang="en-US" altLang="zh-CN" sz="1000" spc="-145" b="1" dirty="0">
                <a:solidFill>
                  <a:srgbClr val="000000"/>
                </a:solidFill>
                <a:latin typeface="Malgun Gothic"/>
                <a:ea typeface="Malgun Gothic"/>
              </a:rPr>
              <a:t>소스코드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내에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44" b="1" dirty="0">
                <a:solidFill>
                  <a:srgbClr val="000000"/>
                </a:solidFill>
                <a:latin typeface="Malgun Gothic"/>
                <a:ea typeface="Malgun Gothic"/>
              </a:rPr>
              <a:t>주민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44" b="1" dirty="0">
                <a:solidFill>
                  <a:srgbClr val="000000"/>
                </a:solidFill>
                <a:latin typeface="Malgun Gothic"/>
                <a:ea typeface="Malgun Gothic"/>
              </a:rPr>
              <a:t>번호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45" b="1" dirty="0">
                <a:solidFill>
                  <a:srgbClr val="000000"/>
                </a:solidFill>
                <a:latin typeface="Malgun Gothic"/>
                <a:ea typeface="Malgun Gothic"/>
              </a:rPr>
              <a:t>식별값을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갖는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44" b="1" dirty="0">
                <a:solidFill>
                  <a:srgbClr val="000000"/>
                </a:solidFill>
                <a:latin typeface="Malgun Gothic"/>
                <a:ea typeface="Malgun Gothic"/>
              </a:rPr>
              <a:t>내용이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45" b="1" dirty="0">
                <a:solidFill>
                  <a:srgbClr val="000000"/>
                </a:solidFill>
                <a:latin typeface="Malgun Gothic"/>
                <a:ea typeface="Malgun Gothic"/>
              </a:rPr>
              <a:t>하드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45" b="1" dirty="0">
                <a:solidFill>
                  <a:srgbClr val="000000"/>
                </a:solidFill>
                <a:latin typeface="Malgun Gothic"/>
                <a:ea typeface="Malgun Gothic"/>
              </a:rPr>
              <a:t>코딩되어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있으면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45" b="1" dirty="0">
                <a:solidFill>
                  <a:srgbClr val="000000"/>
                </a:solidFill>
                <a:latin typeface="Malgun Gothic"/>
                <a:ea typeface="Malgun Gothic"/>
              </a:rPr>
              <a:t>위반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표시</a:t>
            </a:r>
          </a:p>
        </p:txBody>
      </p:sp>
      <p:sp>
        <p:nvSpPr>
          <p:cNvPr id="373" name="TextBox 373"/>
          <p:cNvSpPr txBox="1"/>
          <p:nvPr/>
        </p:nvSpPr>
        <p:spPr>
          <a:xfrm>
            <a:off x="1661921" y="7068232"/>
            <a:ext cx="1153100" cy="380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24583"/>
              </a:lnSpc>
            </a:pPr>
            <a:r>
              <a:rPr lang="en-US" altLang="zh-CN" sz="1000" spc="-145" b="1" dirty="0">
                <a:solidFill>
                  <a:srgbClr val="000000"/>
                </a:solidFill>
                <a:latin typeface="Malgun Gothic"/>
                <a:ea typeface="Malgun Gothic"/>
              </a:rPr>
              <a:t>배치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프로그램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내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45" b="1" dirty="0">
                <a:solidFill>
                  <a:srgbClr val="000000"/>
                </a:solidFill>
                <a:latin typeface="Malgun Gothic"/>
                <a:ea typeface="Malgun Gothic"/>
              </a:rPr>
              <a:t>특정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함수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44" b="1" dirty="0">
                <a:solidFill>
                  <a:srgbClr val="000000"/>
                </a:solidFill>
                <a:latin typeface="Malgun Gothic"/>
                <a:ea typeface="Malgun Gothic"/>
              </a:rPr>
              <a:t>사용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금지</a:t>
            </a:r>
          </a:p>
        </p:txBody>
      </p:sp>
      <p:sp>
        <p:nvSpPr>
          <p:cNvPr id="374" name="TextBox 374"/>
          <p:cNvSpPr txBox="1"/>
          <p:nvPr/>
        </p:nvSpPr>
        <p:spPr>
          <a:xfrm>
            <a:off x="2895598" y="7182532"/>
            <a:ext cx="221506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84" b="1" dirty="0">
                <a:solidFill>
                  <a:srgbClr val="000000"/>
                </a:solidFill>
                <a:latin typeface="Malgun Gothic"/>
                <a:ea typeface="Malgun Gothic"/>
              </a:rPr>
              <a:t>필수</a:t>
            </a:r>
          </a:p>
        </p:txBody>
      </p:sp>
      <p:sp>
        <p:nvSpPr>
          <p:cNvPr id="375" name="TextBox 375"/>
          <p:cNvSpPr txBox="1"/>
          <p:nvPr/>
        </p:nvSpPr>
        <p:spPr>
          <a:xfrm>
            <a:off x="3554726" y="7068232"/>
            <a:ext cx="3080090" cy="380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24583"/>
              </a:lnSpc>
            </a:pP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ea typeface="Malgun Gothic"/>
              </a:rPr>
              <a:t>Glpost(),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ea typeface="Malgun Gothic"/>
              </a:rPr>
              <a:t>LnkOutput(),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ea typeface="Malgun Gothic"/>
              </a:rPr>
              <a:t>LogOutput(),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ea typeface="Malgun Gothic"/>
              </a:rPr>
              <a:t>Message_Set()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함수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사용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44" b="1" dirty="0">
                <a:solidFill>
                  <a:srgbClr val="000000"/>
                </a:solidFill>
                <a:latin typeface="Malgun Gothic"/>
                <a:ea typeface="Malgun Gothic"/>
              </a:rPr>
              <a:t>금지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처리</a:t>
            </a:r>
          </a:p>
        </p:txBody>
      </p:sp>
      <p:sp>
        <p:nvSpPr>
          <p:cNvPr id="376" name="TextBox 376"/>
          <p:cNvSpPr txBox="1"/>
          <p:nvPr/>
        </p:nvSpPr>
        <p:spPr>
          <a:xfrm>
            <a:off x="1661921" y="7546007"/>
            <a:ext cx="1125668" cy="380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24583"/>
              </a:lnSpc>
            </a:pPr>
            <a:r>
              <a:rPr lang="en-US" altLang="zh-CN" sz="1000" spc="-69" b="1" dirty="0">
                <a:solidFill>
                  <a:srgbClr val="000000"/>
                </a:solidFill>
                <a:latin typeface="Malgun Gothic"/>
                <a:ea typeface="Malgun Gothic"/>
              </a:rPr>
              <a:t>Update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0" b="1" dirty="0">
                <a:solidFill>
                  <a:srgbClr val="000000"/>
                </a:solidFill>
                <a:latin typeface="Malgun Gothic"/>
                <a:ea typeface="Malgun Gothic"/>
              </a:rPr>
              <a:t>시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0" b="1" dirty="0">
                <a:solidFill>
                  <a:srgbClr val="000000"/>
                </a:solidFill>
                <a:latin typeface="Malgun Gothic"/>
                <a:ea typeface="Malgun Gothic"/>
              </a:rPr>
              <a:t>특정</a:t>
            </a:r>
            <a:r>
              <a:rPr lang="en-US" altLang="zh-CN" sz="10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칼럼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작성</a:t>
            </a:r>
            <a:r>
              <a:rPr lang="en-US" altLang="zh-CN" sz="1000" spc="6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누락</a:t>
            </a:r>
          </a:p>
        </p:txBody>
      </p:sp>
      <p:sp>
        <p:nvSpPr>
          <p:cNvPr id="377" name="TextBox 377"/>
          <p:cNvSpPr txBox="1"/>
          <p:nvPr/>
        </p:nvSpPr>
        <p:spPr>
          <a:xfrm>
            <a:off x="2895598" y="7660307"/>
            <a:ext cx="221506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84" b="1" dirty="0">
                <a:solidFill>
                  <a:srgbClr val="000000"/>
                </a:solidFill>
                <a:latin typeface="Malgun Gothic"/>
                <a:ea typeface="Malgun Gothic"/>
              </a:rPr>
              <a:t>중요</a:t>
            </a:r>
          </a:p>
        </p:txBody>
      </p:sp>
      <p:sp>
        <p:nvSpPr>
          <p:cNvPr id="378" name="TextBox 378"/>
          <p:cNvSpPr txBox="1"/>
          <p:nvPr/>
        </p:nvSpPr>
        <p:spPr>
          <a:xfrm>
            <a:off x="3554726" y="7546007"/>
            <a:ext cx="3080295" cy="380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24583"/>
              </a:lnSpc>
            </a:pPr>
            <a:r>
              <a:rPr lang="en-US" altLang="zh-CN" sz="1000" spc="-75" b="1" dirty="0">
                <a:solidFill>
                  <a:srgbClr val="000000"/>
                </a:solidFill>
                <a:latin typeface="Malgun Gothic"/>
                <a:ea typeface="Malgun Gothic"/>
              </a:rPr>
              <a:t>Update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처리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0" b="1" dirty="0">
                <a:solidFill>
                  <a:srgbClr val="000000"/>
                </a:solidFill>
                <a:latin typeface="Malgun Gothic"/>
                <a:ea typeface="Malgun Gothic"/>
              </a:rPr>
              <a:t>시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시스템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공통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칼럼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9" b="1" dirty="0">
                <a:solidFill>
                  <a:srgbClr val="000000"/>
                </a:solidFill>
                <a:latin typeface="Malgun Gothic"/>
                <a:ea typeface="Malgun Gothic"/>
              </a:rPr>
              <a:t>updateDate,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4" b="1" dirty="0">
                <a:solidFill>
                  <a:srgbClr val="000000"/>
                </a:solidFill>
                <a:latin typeface="Malgun Gothic"/>
                <a:ea typeface="Malgun Gothic"/>
              </a:rPr>
              <a:t>updateUser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5" b="1" dirty="0">
                <a:solidFill>
                  <a:srgbClr val="000000"/>
                </a:solidFill>
                <a:latin typeface="Malgun Gothic"/>
                <a:ea typeface="Malgun Gothic"/>
              </a:rPr>
              <a:t>칼럼이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5" b="1" dirty="0">
                <a:solidFill>
                  <a:srgbClr val="000000"/>
                </a:solidFill>
                <a:latin typeface="Malgun Gothic"/>
                <a:ea typeface="Malgun Gothic"/>
              </a:rPr>
              <a:t>반드시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5" b="1" dirty="0">
                <a:solidFill>
                  <a:srgbClr val="000000"/>
                </a:solidFill>
                <a:latin typeface="Malgun Gothic"/>
                <a:ea typeface="Malgun Gothic"/>
              </a:rPr>
              <a:t>포함되도록</a:t>
            </a:r>
            <a:r>
              <a:rPr lang="en-US" altLang="zh-CN" sz="1000" spc="-6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5" b="1" dirty="0">
                <a:solidFill>
                  <a:srgbClr val="000000"/>
                </a:solidFill>
                <a:latin typeface="Malgun Gothic"/>
                <a:ea typeface="Malgun Gothic"/>
              </a:rPr>
              <a:t>처리</a:t>
            </a:r>
          </a:p>
        </p:txBody>
      </p:sp>
      <p:sp>
        <p:nvSpPr>
          <p:cNvPr id="379" name="TextBox 379"/>
          <p:cNvSpPr txBox="1"/>
          <p:nvPr/>
        </p:nvSpPr>
        <p:spPr>
          <a:xfrm>
            <a:off x="1661921" y="7997874"/>
            <a:ext cx="1163785" cy="38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24583"/>
              </a:lnSpc>
            </a:pP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공통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프로그램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내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특정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함수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44" b="1" dirty="0">
                <a:solidFill>
                  <a:srgbClr val="000000"/>
                </a:solidFill>
                <a:latin typeface="Malgun Gothic"/>
                <a:ea typeface="Malgun Gothic"/>
              </a:rPr>
              <a:t>사용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금지</a:t>
            </a:r>
          </a:p>
        </p:txBody>
      </p:sp>
      <p:sp>
        <p:nvSpPr>
          <p:cNvPr id="380" name="TextBox 380"/>
          <p:cNvSpPr txBox="1"/>
          <p:nvPr/>
        </p:nvSpPr>
        <p:spPr>
          <a:xfrm>
            <a:off x="2895598" y="8112173"/>
            <a:ext cx="221506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84" b="1" dirty="0">
                <a:solidFill>
                  <a:srgbClr val="000000"/>
                </a:solidFill>
                <a:latin typeface="Malgun Gothic"/>
                <a:ea typeface="Malgun Gothic"/>
              </a:rPr>
              <a:t>필수</a:t>
            </a:r>
          </a:p>
        </p:txBody>
      </p:sp>
      <p:sp>
        <p:nvSpPr>
          <p:cNvPr id="381" name="TextBox 381"/>
          <p:cNvSpPr txBox="1"/>
          <p:nvPr/>
        </p:nvSpPr>
        <p:spPr>
          <a:xfrm>
            <a:off x="3554738" y="8112173"/>
            <a:ext cx="2029788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ea typeface="Malgun Gothic"/>
              </a:rPr>
              <a:t>CMTMSET(),</a:t>
            </a:r>
            <a:r>
              <a:rPr lang="en-US" altLang="zh-CN" sz="10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45" b="1" dirty="0">
                <a:solidFill>
                  <a:srgbClr val="000000"/>
                </a:solidFill>
                <a:latin typeface="Malgun Gothic"/>
                <a:ea typeface="Malgun Gothic"/>
              </a:rPr>
              <a:t>TRCMSET(),</a:t>
            </a:r>
            <a:r>
              <a:rPr lang="en-US" altLang="zh-CN" sz="10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ea typeface="Malgun Gothic"/>
              </a:rPr>
              <a:t>ERRMSET()</a:t>
            </a:r>
          </a:p>
        </p:txBody>
      </p:sp>
      <p:sp>
        <p:nvSpPr>
          <p:cNvPr id="382" name="TextBox 382"/>
          <p:cNvSpPr txBox="1"/>
          <p:nvPr/>
        </p:nvSpPr>
        <p:spPr>
          <a:xfrm>
            <a:off x="1408175" y="8626088"/>
            <a:ext cx="5313676" cy="16109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3.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추가·보완이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필요한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b="1" dirty="0">
                <a:solidFill>
                  <a:srgbClr val="000000"/>
                </a:solidFill>
                <a:latin typeface="Malgun Gothic"/>
                <a:ea typeface="Malgun Gothic"/>
              </a:rPr>
              <a:t>Rule을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추가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ea typeface="Malgun Gothic"/>
              </a:rPr>
              <a:t>･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수정하여</a:t>
            </a: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반영한다.</a:t>
            </a:r>
          </a:p>
          <a:p>
            <a:pPr hangingPunct="0" marL="190511">
              <a:lnSpc>
                <a:spcPct val="150000"/>
              </a:lnSpc>
              <a:spcBef>
                <a:spcPts val="320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  <a:r>
              <a:rPr lang="en-US" altLang="zh-CN" sz="1100" spc="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Rule</a:t>
            </a:r>
            <a:r>
              <a:rPr lang="en-US" altLang="zh-CN" sz="1100" spc="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검토</a:t>
            </a:r>
            <a:r>
              <a:rPr lang="en-US" altLang="zh-CN" sz="1100" spc="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결과,</a:t>
            </a:r>
            <a:r>
              <a:rPr lang="en-US" altLang="zh-CN" sz="1100" spc="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추가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･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수정이</a:t>
            </a:r>
            <a:r>
              <a:rPr lang="en-US" altLang="zh-CN" sz="1100" spc="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필요한</a:t>
            </a:r>
            <a:r>
              <a:rPr lang="en-US" altLang="zh-CN" sz="1100" spc="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Rule에</a:t>
            </a:r>
            <a:r>
              <a:rPr lang="en-US" altLang="zh-CN" sz="1100" spc="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대해</a:t>
            </a:r>
            <a:r>
              <a:rPr lang="en-US" altLang="zh-CN" sz="1100" spc="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변경</a:t>
            </a:r>
            <a:r>
              <a:rPr lang="en-US" altLang="zh-CN" sz="1100" spc="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사항을</a:t>
            </a:r>
            <a:r>
              <a:rPr lang="en-US" altLang="zh-CN" sz="1100" spc="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반영한다.</a:t>
            </a:r>
            <a:r>
              <a:rPr lang="en-US" altLang="zh-CN" sz="1100" spc="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변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경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Rule이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정규식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변경으로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처리가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가능한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경우에는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해당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정규식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내용을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수정한다.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반영하려는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ea typeface="Malgun Gothic"/>
              </a:rPr>
              <a:t>Rule의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내용이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복잡한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경우에는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별도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개발을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진행한다.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79"/>
              </a:lnSpc>
            </a:pPr>
            <a:endParaRPr lang="en-US" dirty="0" smtClean="0"/>
          </a:p>
          <a:p>
            <a:pPr marL="0" indent="5086348">
              <a:lnSpc>
                <a:spcPct val="100000"/>
              </a:lnSpc>
            </a:pPr>
            <a:r>
              <a:rPr lang="en-US" altLang="zh-CN" sz="1100" spc="94" dirty="0">
                <a:solidFill>
                  <a:srgbClr val="000000"/>
                </a:solidFill>
                <a:latin typeface="Times New Roman"/>
                <a:ea typeface="Times New Roman"/>
              </a:rPr>
              <a:t>23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Picture 384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460" y="5341620"/>
            <a:ext cx="4853940" cy="3032760"/>
          </a:xfrm>
          <a:prstGeom prst="rect">
            <a:avLst/>
          </a:prstGeom>
        </p:spPr>
      </p:pic>
      <p:sp>
        <p:nvSpPr>
          <p:cNvPr id="384" name="TextBox 384"/>
          <p:cNvSpPr txBox="1"/>
          <p:nvPr/>
        </p:nvSpPr>
        <p:spPr>
          <a:xfrm>
            <a:off x="1408175" y="1136214"/>
            <a:ext cx="5312867" cy="74560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ea typeface="Malgun Gothic"/>
              </a:rPr>
              <a:t>4.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b="1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인스펙션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수행을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위한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b="1" dirty="0">
                <a:solidFill>
                  <a:srgbClr val="000000"/>
                </a:solidFill>
                <a:latin typeface="Malgun Gothic"/>
                <a:ea typeface="Malgun Gothic"/>
              </a:rPr>
              <a:t>수행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절차를</a:t>
            </a: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정의한다.</a:t>
            </a:r>
          </a:p>
          <a:p>
            <a:pPr>
              <a:lnSpc>
                <a:spcPts val="955"/>
              </a:lnSpc>
            </a:pPr>
            <a:endParaRPr lang="en-US" dirty="0" smtClean="0"/>
          </a:p>
          <a:p>
            <a:pPr marL="0" indent="190497">
              <a:lnSpc>
                <a:spcPct val="100000"/>
              </a:lnSpc>
            </a:pP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(1)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인스펙션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방식을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정의한다.</a:t>
            </a:r>
          </a:p>
          <a:p>
            <a:pPr hangingPunct="0" marL="380994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인스펙션의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경우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개발자가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개발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도구상에서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특정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소스만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점검할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100" spc="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있고,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단계에서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사전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점검으로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점검할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ea typeface="Malgun Gothic"/>
              </a:rPr>
              <a:t>있다.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마지막으로,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인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스펙션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담당자가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전체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소스를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대상으로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사후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일괄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점검을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수행할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수도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있다.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각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각의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방식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중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해당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개발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시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적용할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인스펙션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방식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ea typeface="Malgun Gothic"/>
              </a:rPr>
              <a:t>을</a:t>
            </a:r>
            <a:r>
              <a:rPr lang="en-US" altLang="zh-CN" sz="1100" spc="11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선정한다.</a:t>
            </a:r>
          </a:p>
          <a:p>
            <a:pPr>
              <a:lnSpc>
                <a:spcPts val="630"/>
              </a:lnSpc>
            </a:pPr>
            <a:endParaRPr lang="en-US" dirty="0" smtClean="0"/>
          </a:p>
          <a:p>
            <a:pPr marL="0" indent="190497">
              <a:lnSpc>
                <a:spcPct val="100000"/>
              </a:lnSpc>
            </a:pP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(2)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인스펙션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주기를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정의한다.</a:t>
            </a:r>
          </a:p>
          <a:p>
            <a:pPr hangingPunct="0" marL="380994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인스펙션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담당자가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전체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소스에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대해서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사후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일괄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점검을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수행하는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경우</a:t>
            </a:r>
            <a:r>
              <a:rPr lang="en-US" altLang="zh-CN" sz="1100" spc="-10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일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괄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주기를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정의한다.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사후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일괄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점검은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구현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상황에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따라서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달라질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있는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데,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개발자의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개발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습관을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잡고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코딩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규칙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준수를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위해서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개발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초기부터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적용하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는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것이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중요하고,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2주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~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1개월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주기로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주기적인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사후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일괄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점검이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필요하다.</a:t>
            </a:r>
          </a:p>
          <a:p>
            <a:pPr>
              <a:lnSpc>
                <a:spcPts val="630"/>
              </a:lnSpc>
            </a:pPr>
            <a:endParaRPr lang="en-US" dirty="0" smtClean="0"/>
          </a:p>
          <a:p>
            <a:pPr marL="0" indent="190497">
              <a:lnSpc>
                <a:spcPct val="100000"/>
              </a:lnSpc>
            </a:pP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(3)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인스펙션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수행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절차를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정의한다.</a:t>
            </a:r>
          </a:p>
          <a:p>
            <a:pPr hangingPunct="0" marL="380994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사전에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정의된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절차에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인스펙션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단계를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추가하는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방식으로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인스펙션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절차를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정의한다.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인스펙션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점검의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경우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애플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리케이션이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서버에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배포되기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전에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점검되어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오류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사항이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보완될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있도록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ea typeface="Malgun Gothic"/>
              </a:rPr>
              <a:t>한다.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75"/>
              </a:lnSpc>
            </a:pPr>
            <a:endParaRPr lang="en-US" dirty="0" smtClean="0"/>
          </a:p>
          <a:p>
            <a:pPr marL="0" indent="381000">
              <a:lnSpc>
                <a:spcPct val="100000"/>
              </a:lnSpc>
            </a:pPr>
            <a:r>
              <a:rPr lang="en-US" altLang="zh-CN" sz="900" spc="-50" b="1" dirty="0">
                <a:solidFill>
                  <a:srgbClr val="000000"/>
                </a:solidFill>
                <a:latin typeface="Malgun Gothic"/>
                <a:ea typeface="Malgun Gothic"/>
              </a:rPr>
              <a:t>[</a:t>
            </a:r>
            <a:r>
              <a:rPr lang="en-US" altLang="zh-CN" sz="900" spc="-135" b="1" dirty="0">
                <a:solidFill>
                  <a:srgbClr val="000000"/>
                </a:solidFill>
                <a:latin typeface="Malgun Gothic"/>
                <a:ea typeface="Malgun Gothic"/>
              </a:rPr>
              <a:t>그림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69" b="1" dirty="0">
                <a:solidFill>
                  <a:srgbClr val="000000"/>
                </a:solidFill>
                <a:latin typeface="Malgun Gothic"/>
                <a:ea typeface="Malgun Gothic"/>
              </a:rPr>
              <a:t>2-2</a:t>
            </a:r>
            <a:r>
              <a:rPr lang="en-US" altLang="zh-CN" sz="900" spc="-55" b="1" dirty="0">
                <a:solidFill>
                  <a:srgbClr val="000000"/>
                </a:solidFill>
                <a:latin typeface="Malgun Gothic"/>
                <a:ea typeface="Malgun Gothic"/>
              </a:rPr>
              <a:t>]</a:t>
            </a:r>
            <a:r>
              <a:rPr lang="en-US" altLang="zh-CN" sz="9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35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9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절</a:t>
            </a:r>
            <a:r>
              <a:rPr lang="en-US" altLang="zh-CN" sz="900" spc="-135" b="1" dirty="0">
                <a:solidFill>
                  <a:srgbClr val="000000"/>
                </a:solidFill>
                <a:latin typeface="Malgun Gothic"/>
                <a:ea typeface="Malgun Gothic"/>
              </a:rPr>
              <a:t>차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50" b="1" dirty="0">
                <a:solidFill>
                  <a:srgbClr val="000000"/>
                </a:solidFill>
                <a:latin typeface="Malgun Gothic"/>
                <a:ea typeface="Malgun Gothic"/>
              </a:rPr>
              <a:t>(</a:t>
            </a:r>
            <a:r>
              <a:rPr lang="en-US" altLang="zh-CN" sz="900" spc="-135" b="1" dirty="0">
                <a:solidFill>
                  <a:srgbClr val="000000"/>
                </a:solidFill>
                <a:latin typeface="Malgun Gothic"/>
                <a:ea typeface="Malgun Gothic"/>
              </a:rPr>
              <a:t>예시</a:t>
            </a:r>
            <a:r>
              <a:rPr lang="en-US" altLang="zh-CN" sz="900" spc="-50" b="1" dirty="0">
                <a:solidFill>
                  <a:srgbClr val="000000"/>
                </a:solidFill>
                <a:latin typeface="Malgun Gothic"/>
                <a:ea typeface="Malgun Gothic"/>
              </a:rPr>
              <a:t>)</a:t>
            </a:r>
            <a:r>
              <a:rPr lang="en-US" altLang="zh-CN" sz="9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50" b="1" dirty="0">
                <a:solidFill>
                  <a:srgbClr val="000000"/>
                </a:solidFill>
                <a:latin typeface="Malgun Gothic"/>
                <a:ea typeface="Malgun Gothic"/>
              </a:rPr>
              <a:t>(</a:t>
            </a:r>
            <a:r>
              <a:rPr lang="en-US" altLang="zh-CN" sz="900" spc="-135" b="1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35" b="1" dirty="0">
                <a:solidFill>
                  <a:srgbClr val="000000"/>
                </a:solidFill>
                <a:latin typeface="Malgun Gothic"/>
                <a:ea typeface="Malgun Gothic"/>
              </a:rPr>
              <a:t>인스펙션</a:t>
            </a:r>
            <a:r>
              <a:rPr lang="en-US" altLang="zh-CN" sz="9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단계</a:t>
            </a:r>
            <a:r>
              <a:rPr lang="en-US" altLang="zh-CN" sz="9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35" b="1" dirty="0">
                <a:solidFill>
                  <a:srgbClr val="000000"/>
                </a:solidFill>
                <a:latin typeface="Malgun Gothic"/>
                <a:ea typeface="Malgun Gothic"/>
              </a:rPr>
              <a:t>추가</a:t>
            </a:r>
            <a:r>
              <a:rPr lang="en-US" altLang="zh-CN" sz="900" spc="-50" b="1" dirty="0">
                <a:solidFill>
                  <a:srgbClr val="000000"/>
                </a:solidFill>
                <a:latin typeface="Malgun Gothic"/>
                <a:ea typeface="Malgun Gothic"/>
              </a:rPr>
              <a:t>)</a:t>
            </a:r>
          </a:p>
        </p:txBody>
      </p:sp>
      <p:sp>
        <p:nvSpPr>
          <p:cNvPr id="385" name="TextBox 385"/>
          <p:cNvSpPr txBox="1"/>
          <p:nvPr/>
        </p:nvSpPr>
        <p:spPr>
          <a:xfrm>
            <a:off x="899922" y="10069379"/>
            <a:ext cx="292920" cy="167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94" dirty="0">
                <a:solidFill>
                  <a:srgbClr val="000000"/>
                </a:solidFill>
                <a:latin typeface="Times New Roman"/>
                <a:ea typeface="Times New Roman"/>
              </a:rPr>
              <a:t>24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Picture 387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520" y="3398520"/>
            <a:ext cx="5204460" cy="5966460"/>
          </a:xfrm>
          <a:prstGeom prst="rect">
            <a:avLst/>
          </a:prstGeom>
        </p:spPr>
      </p:pic>
      <p:sp>
        <p:nvSpPr>
          <p:cNvPr id="387" name="TextBox 387"/>
          <p:cNvSpPr txBox="1"/>
          <p:nvPr/>
        </p:nvSpPr>
        <p:spPr>
          <a:xfrm>
            <a:off x="1408173" y="1200222"/>
            <a:ext cx="5313429" cy="90367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51818">
              <a:lnSpc>
                <a:spcPct val="100000"/>
              </a:lnSpc>
            </a:pP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변경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대상이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되는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소스를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형상관리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서버로부터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4" b="1" dirty="0">
                <a:solidFill>
                  <a:srgbClr val="000000"/>
                </a:solidFill>
                <a:latin typeface="Malgun Gothic"/>
                <a:ea typeface="Malgun Gothic"/>
              </a:rPr>
              <a:t>반출(Check</a:t>
            </a:r>
            <a:r>
              <a:rPr lang="en-US" altLang="zh-CN" sz="11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4" b="1" dirty="0">
                <a:solidFill>
                  <a:srgbClr val="000000"/>
                </a:solidFill>
                <a:latin typeface="Malgun Gothic"/>
                <a:ea typeface="Malgun Gothic"/>
              </a:rPr>
              <a:t>Out)한다.</a:t>
            </a:r>
          </a:p>
          <a:p>
            <a:pPr>
              <a:lnSpc>
                <a:spcPts val="825"/>
              </a:lnSpc>
            </a:pPr>
            <a:endParaRPr lang="en-US" dirty="0" smtClean="0"/>
          </a:p>
          <a:p>
            <a:pPr hangingPunct="0" marL="194304" indent="-194304">
              <a:lnSpc>
                <a:spcPct val="150000"/>
              </a:lnSpc>
            </a:pP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ea typeface="Malgun Gothic"/>
              </a:rPr>
              <a:t>1.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변경이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요구되는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대상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응용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5" b="1" dirty="0">
                <a:solidFill>
                  <a:srgbClr val="000000"/>
                </a:solidFill>
                <a:latin typeface="Malgun Gothic"/>
                <a:ea typeface="Malgun Gothic"/>
              </a:rPr>
              <a:t>프로그램,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개편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일정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등을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종합적으로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정리한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개편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계획서를</a:t>
            </a:r>
            <a:r>
              <a:rPr lang="en-US" altLang="zh-CN" sz="11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작성하여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관리자의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승인을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받는다.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이때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개편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유형에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따라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설계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계획서,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설계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검토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의뢰서,</a:t>
            </a:r>
            <a:r>
              <a:rPr lang="en-US" altLang="zh-CN" sz="11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구축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계획서,</a:t>
            </a:r>
            <a:r>
              <a:rPr lang="en-US" altLang="zh-CN" sz="11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구축</a:t>
            </a:r>
            <a:r>
              <a:rPr lang="en-US" altLang="zh-CN" sz="11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검토</a:t>
            </a:r>
            <a:r>
              <a:rPr lang="en-US" altLang="zh-CN" sz="11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의뢰서</a:t>
            </a:r>
            <a:r>
              <a:rPr lang="en-US" altLang="zh-CN" sz="11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등을</a:t>
            </a:r>
            <a:r>
              <a:rPr lang="en-US" altLang="zh-CN" sz="11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선별적으로</a:t>
            </a:r>
            <a:r>
              <a:rPr lang="en-US" altLang="zh-CN" sz="11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함께</a:t>
            </a:r>
            <a:r>
              <a:rPr lang="en-US" altLang="zh-CN" sz="11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작성한다.</a:t>
            </a:r>
          </a:p>
          <a:p>
            <a:pPr>
              <a:lnSpc>
                <a:spcPts val="82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ea typeface="Malgun Gothic"/>
              </a:rPr>
              <a:t>2.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변경이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요구되는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4" b="1" dirty="0">
                <a:solidFill>
                  <a:srgbClr val="000000"/>
                </a:solidFill>
                <a:latin typeface="Malgun Gothic"/>
                <a:ea typeface="Malgun Gothic"/>
              </a:rPr>
              <a:t>자원(응용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프로그램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소스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b="1" dirty="0">
                <a:solidFill>
                  <a:srgbClr val="000000"/>
                </a:solidFill>
                <a:latin typeface="Malgun Gothic"/>
                <a:ea typeface="Malgun Gothic"/>
              </a:rPr>
              <a:t>등)을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반출하기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위한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반출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의뢰서를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작성하여</a:t>
            </a:r>
          </a:p>
          <a:p>
            <a:pPr>
              <a:lnSpc>
                <a:spcPts val="659"/>
              </a:lnSpc>
            </a:pPr>
            <a:endParaRPr lang="en-US" dirty="0" smtClean="0"/>
          </a:p>
          <a:p>
            <a:pPr marL="0" indent="201931">
              <a:lnSpc>
                <a:spcPct val="100000"/>
              </a:lnSpc>
            </a:pP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관리자의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승인을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받은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후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b="1" dirty="0">
                <a:solidFill>
                  <a:srgbClr val="000000"/>
                </a:solidFill>
                <a:latin typeface="Malgun Gothic"/>
                <a:ea typeface="Malgun Gothic"/>
              </a:rPr>
              <a:t>반출(Check</a:t>
            </a: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b="1" dirty="0">
                <a:solidFill>
                  <a:srgbClr val="000000"/>
                </a:solidFill>
                <a:latin typeface="Malgun Gothic"/>
                <a:ea typeface="Malgun Gothic"/>
              </a:rPr>
              <a:t>Out)한다.</a:t>
            </a:r>
          </a:p>
          <a:p>
            <a:pPr hangingPunct="0" marL="190497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변경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영향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분석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시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식별된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형상관리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항목에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대해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형상관리자에게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반출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요청을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하여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수정할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자원의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최종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버전을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반출한다.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85"/>
              </a:lnSpc>
            </a:pPr>
            <a:endParaRPr lang="en-US" dirty="0" smtClean="0"/>
          </a:p>
          <a:p>
            <a:pPr marL="0" indent="101348">
              <a:lnSpc>
                <a:spcPct val="100000"/>
              </a:lnSpc>
            </a:pPr>
            <a:r>
              <a:rPr lang="en-US" altLang="zh-CN" sz="900" spc="-45" b="1" dirty="0">
                <a:solidFill>
                  <a:srgbClr val="000000"/>
                </a:solidFill>
                <a:latin typeface="Malgun Gothic"/>
                <a:ea typeface="Malgun Gothic"/>
              </a:rPr>
              <a:t>[</a:t>
            </a:r>
            <a:r>
              <a:rPr lang="en-US" altLang="zh-CN" sz="900" spc="-120" b="1" dirty="0">
                <a:solidFill>
                  <a:srgbClr val="000000"/>
                </a:solidFill>
                <a:latin typeface="Malgun Gothic"/>
                <a:ea typeface="Malgun Gothic"/>
              </a:rPr>
              <a:t>그림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64" b="1" dirty="0">
                <a:solidFill>
                  <a:srgbClr val="000000"/>
                </a:solidFill>
                <a:latin typeface="Malgun Gothic"/>
                <a:ea typeface="Malgun Gothic"/>
              </a:rPr>
              <a:t>2-3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ea typeface="Malgun Gothic"/>
              </a:rPr>
              <a:t>]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반출의뢰서</a:t>
            </a:r>
            <a:r>
              <a:rPr lang="en-US" altLang="zh-CN" sz="9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35" b="1" dirty="0">
                <a:solidFill>
                  <a:srgbClr val="000000"/>
                </a:solidFill>
                <a:latin typeface="Malgun Gothic"/>
                <a:ea typeface="Malgun Gothic"/>
              </a:rPr>
              <a:t>(</a:t>
            </a:r>
            <a:r>
              <a:rPr lang="en-US" altLang="zh-CN" sz="9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예시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ea typeface="Malgun Gothic"/>
              </a:rPr>
              <a:t>)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60"/>
              </a:lnSpc>
            </a:pPr>
            <a:endParaRPr lang="en-US" dirty="0" smtClean="0"/>
          </a:p>
          <a:p>
            <a:pPr marL="0" indent="5086351">
              <a:lnSpc>
                <a:spcPct val="100000"/>
              </a:lnSpc>
            </a:pPr>
            <a:r>
              <a:rPr lang="en-US" altLang="zh-CN" sz="1100" spc="94" dirty="0">
                <a:solidFill>
                  <a:srgbClr val="000000"/>
                </a:solidFill>
                <a:latin typeface="Times New Roman"/>
                <a:ea typeface="Times New Roman"/>
              </a:rPr>
              <a:t>25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659" cy="1069848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Freeform 388"> 
				</p:cNvPr>
          <p:cNvSpPr/>
          <p:nvPr/>
        </p:nvSpPr>
        <p:spPr>
          <a:xfrm>
            <a:off x="1580261" y="2862960"/>
            <a:ext cx="5061839" cy="19938"/>
          </a:xfrm>
          <a:custGeom>
            <a:avLst/>
            <a:gdLst>
              <a:gd name="connsiteX0" fmla="*/ 16128 w 5061839"/>
              <a:gd name="connsiteY0" fmla="*/ 13589 h 19938"/>
              <a:gd name="connsiteX1" fmla="*/ 5069713 w 5061839"/>
              <a:gd name="connsiteY1" fmla="*/ 13589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61839" h="19938">
                <a:moveTo>
                  <a:pt x="16128" y="13589"/>
                </a:moveTo>
                <a:lnTo>
                  <a:pt x="5069713" y="13589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Freeform 389"> 
				</p:cNvPr>
          <p:cNvSpPr/>
          <p:nvPr/>
        </p:nvSpPr>
        <p:spPr>
          <a:xfrm>
            <a:off x="1580261" y="3129660"/>
            <a:ext cx="5061839" cy="19938"/>
          </a:xfrm>
          <a:custGeom>
            <a:avLst/>
            <a:gdLst>
              <a:gd name="connsiteX0" fmla="*/ 16128 w 5061839"/>
              <a:gd name="connsiteY0" fmla="*/ 18161 h 19938"/>
              <a:gd name="connsiteX1" fmla="*/ 5069713 w 5061839"/>
              <a:gd name="connsiteY1" fmla="*/ 18161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61839" h="19938">
                <a:moveTo>
                  <a:pt x="16128" y="18161"/>
                </a:moveTo>
                <a:lnTo>
                  <a:pt x="5069713" y="18161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Freeform 390"> 
				</p:cNvPr>
          <p:cNvSpPr/>
          <p:nvPr/>
        </p:nvSpPr>
        <p:spPr>
          <a:xfrm>
            <a:off x="1580261" y="4666360"/>
            <a:ext cx="5061839" cy="19938"/>
          </a:xfrm>
          <a:custGeom>
            <a:avLst/>
            <a:gdLst>
              <a:gd name="connsiteX0" fmla="*/ 16128 w 5061839"/>
              <a:gd name="connsiteY0" fmla="*/ 10795 h 19938"/>
              <a:gd name="connsiteX1" fmla="*/ 5069713 w 5061839"/>
              <a:gd name="connsiteY1" fmla="*/ 10795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61839" h="19938">
                <a:moveTo>
                  <a:pt x="16128" y="10795"/>
                </a:moveTo>
                <a:lnTo>
                  <a:pt x="5069713" y="10795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Freeform 391"> 
				</p:cNvPr>
          <p:cNvSpPr/>
          <p:nvPr/>
        </p:nvSpPr>
        <p:spPr>
          <a:xfrm>
            <a:off x="1580261" y="2862960"/>
            <a:ext cx="5061839" cy="19938"/>
          </a:xfrm>
          <a:custGeom>
            <a:avLst/>
            <a:gdLst>
              <a:gd name="connsiteX0" fmla="*/ 16128 w 5061839"/>
              <a:gd name="connsiteY0" fmla="*/ 13589 h 19938"/>
              <a:gd name="connsiteX1" fmla="*/ 5069713 w 5061839"/>
              <a:gd name="connsiteY1" fmla="*/ 13589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61839" h="19938">
                <a:moveTo>
                  <a:pt x="16128" y="13589"/>
                </a:moveTo>
                <a:lnTo>
                  <a:pt x="5069713" y="13589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Freeform 392"> 
				</p:cNvPr>
          <p:cNvSpPr/>
          <p:nvPr/>
        </p:nvSpPr>
        <p:spPr>
          <a:xfrm>
            <a:off x="1770760" y="7396860"/>
            <a:ext cx="4845939" cy="19938"/>
          </a:xfrm>
          <a:custGeom>
            <a:avLst/>
            <a:gdLst>
              <a:gd name="connsiteX0" fmla="*/ 16129 w 4845939"/>
              <a:gd name="connsiteY0" fmla="*/ 19684 h 19938"/>
              <a:gd name="connsiteX1" fmla="*/ 4854067 w 4845939"/>
              <a:gd name="connsiteY1" fmla="*/ 19684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45939" h="19938">
                <a:moveTo>
                  <a:pt x="16129" y="19684"/>
                </a:moveTo>
                <a:lnTo>
                  <a:pt x="4854067" y="19684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Freeform 393"> 
				</p:cNvPr>
          <p:cNvSpPr/>
          <p:nvPr/>
        </p:nvSpPr>
        <p:spPr>
          <a:xfrm>
            <a:off x="1770760" y="7638160"/>
            <a:ext cx="4845939" cy="19938"/>
          </a:xfrm>
          <a:custGeom>
            <a:avLst/>
            <a:gdLst>
              <a:gd name="connsiteX0" fmla="*/ 16129 w 4845939"/>
              <a:gd name="connsiteY0" fmla="*/ 13080 h 19938"/>
              <a:gd name="connsiteX1" fmla="*/ 4854067 w 4845939"/>
              <a:gd name="connsiteY1" fmla="*/ 13080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45939" h="19938">
                <a:moveTo>
                  <a:pt x="16129" y="13080"/>
                </a:moveTo>
                <a:lnTo>
                  <a:pt x="4854067" y="13080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Freeform 394"> 
				</p:cNvPr>
          <p:cNvSpPr/>
          <p:nvPr/>
        </p:nvSpPr>
        <p:spPr>
          <a:xfrm>
            <a:off x="1770760" y="8958960"/>
            <a:ext cx="4845939" cy="19938"/>
          </a:xfrm>
          <a:custGeom>
            <a:avLst/>
            <a:gdLst>
              <a:gd name="connsiteX0" fmla="*/ 16129 w 4845939"/>
              <a:gd name="connsiteY0" fmla="*/ 19684 h 19938"/>
              <a:gd name="connsiteX1" fmla="*/ 4854067 w 4845939"/>
              <a:gd name="connsiteY1" fmla="*/ 19684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45939" h="19938">
                <a:moveTo>
                  <a:pt x="16129" y="19684"/>
                </a:moveTo>
                <a:lnTo>
                  <a:pt x="4854067" y="19684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Freeform 395"> 
				</p:cNvPr>
          <p:cNvSpPr/>
          <p:nvPr/>
        </p:nvSpPr>
        <p:spPr>
          <a:xfrm>
            <a:off x="1770760" y="7396860"/>
            <a:ext cx="4845939" cy="19938"/>
          </a:xfrm>
          <a:custGeom>
            <a:avLst/>
            <a:gdLst>
              <a:gd name="connsiteX0" fmla="*/ 16129 w 4845939"/>
              <a:gd name="connsiteY0" fmla="*/ 19684 h 19938"/>
              <a:gd name="connsiteX1" fmla="*/ 4854067 w 4845939"/>
              <a:gd name="connsiteY1" fmla="*/ 19684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45939" h="19938">
                <a:moveTo>
                  <a:pt x="16129" y="19684"/>
                </a:moveTo>
                <a:lnTo>
                  <a:pt x="4854067" y="19684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TextBox 396"/>
          <p:cNvSpPr txBox="1"/>
          <p:nvPr/>
        </p:nvSpPr>
        <p:spPr>
          <a:xfrm>
            <a:off x="1408173" y="1200222"/>
            <a:ext cx="5313005" cy="15856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51818">
              <a:lnSpc>
                <a:spcPct val="100000"/>
              </a:lnSpc>
            </a:pPr>
            <a:r>
              <a:rPr lang="en-US" altLang="zh-CN" sz="11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인스펙션을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수행하고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결과를</a:t>
            </a:r>
            <a:r>
              <a:rPr lang="en-US" altLang="zh-CN" sz="11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검증한다.</a:t>
            </a:r>
          </a:p>
          <a:p>
            <a:pPr>
              <a:lnSpc>
                <a:spcPts val="115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100" spc="-45" b="1" dirty="0">
                <a:solidFill>
                  <a:srgbClr val="000000"/>
                </a:solidFill>
                <a:latin typeface="Malgun Gothic"/>
                <a:ea typeface="Malgun Gothic"/>
              </a:rPr>
              <a:t>1.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대상인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애플리케이션에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대해서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인스펙션을</a:t>
            </a:r>
            <a:r>
              <a:rPr lang="en-US" altLang="zh-CN" sz="11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수행한다.</a:t>
            </a:r>
          </a:p>
          <a:p>
            <a:pPr hangingPunct="0" marL="190497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인스펙션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도구를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적용하기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전에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Rule에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의한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결과가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정확한지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확인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해야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한다.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인스펙션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담당자는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개발된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전체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소스를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대상으로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인스펙션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점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검을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수행하고,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코딩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Rule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위반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사항을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추출하여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개발팀에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확인을</a:t>
            </a:r>
            <a:r>
              <a:rPr lang="en-US" altLang="zh-CN" sz="1100" spc="-10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요청한다.</a:t>
            </a:r>
          </a:p>
          <a:p>
            <a:pPr>
              <a:lnSpc>
                <a:spcPts val="1335"/>
              </a:lnSpc>
            </a:pPr>
            <a:endParaRPr lang="en-US" dirty="0" smtClean="0"/>
          </a:p>
          <a:p>
            <a:pPr marL="0" indent="190502">
              <a:lnSpc>
                <a:spcPct val="100000"/>
              </a:lnSpc>
            </a:pPr>
            <a:r>
              <a:rPr lang="en-US" altLang="zh-CN" sz="9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&lt;표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75" b="1" dirty="0">
                <a:solidFill>
                  <a:srgbClr val="000000"/>
                </a:solidFill>
                <a:latin typeface="Malgun Gothic"/>
                <a:ea typeface="Malgun Gothic"/>
              </a:rPr>
              <a:t>2-5&gt;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9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인스펙션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위반</a:t>
            </a:r>
            <a:r>
              <a:rPr lang="en-US" altLang="zh-CN" sz="9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내역(예시)</a:t>
            </a:r>
          </a:p>
        </p:txBody>
      </p:sp>
      <p:sp>
        <p:nvSpPr>
          <p:cNvPr id="397" name="TextBox 397"/>
          <p:cNvSpPr txBox="1"/>
          <p:nvPr/>
        </p:nvSpPr>
        <p:spPr>
          <a:xfrm>
            <a:off x="1661922" y="2942002"/>
            <a:ext cx="3451640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1240541" algn="l"/>
                <a:tab pos="2854457" algn="l"/>
              </a:tabLst>
            </a:pPr>
            <a:r>
              <a:rPr lang="en-US" altLang="zh-CN" sz="1000" spc="-80" b="1" dirty="0">
                <a:solidFill>
                  <a:srgbClr val="000000"/>
                </a:solidFill>
                <a:latin typeface="Malgun Gothic"/>
                <a:ea typeface="Malgun Gothic"/>
              </a:rPr>
              <a:t>Rule명	</a:t>
            </a:r>
            <a:r>
              <a:rPr lang="en-US" altLang="zh-CN" sz="1000" spc="-184" b="1" dirty="0">
                <a:solidFill>
                  <a:srgbClr val="000000"/>
                </a:solidFill>
                <a:latin typeface="Malgun Gothic"/>
                <a:ea typeface="Malgun Gothic"/>
              </a:rPr>
              <a:t>소스명	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위반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0" b="1" dirty="0">
                <a:solidFill>
                  <a:srgbClr val="000000"/>
                </a:solidFill>
                <a:latin typeface="Malgun Gothic"/>
                <a:ea typeface="Malgun Gothic"/>
              </a:rPr>
              <a:t>내역</a:t>
            </a:r>
          </a:p>
        </p:txBody>
      </p:sp>
      <p:sp>
        <p:nvSpPr>
          <p:cNvPr id="398" name="TextBox 398"/>
          <p:cNvSpPr txBox="1"/>
          <p:nvPr/>
        </p:nvSpPr>
        <p:spPr>
          <a:xfrm>
            <a:off x="1661922" y="3214033"/>
            <a:ext cx="730985" cy="380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24583"/>
              </a:lnSpc>
            </a:pPr>
            <a:r>
              <a:rPr lang="en-US" altLang="zh-CN" sz="10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포인터</a:t>
            </a:r>
            <a:r>
              <a:rPr lang="en-US" altLang="zh-CN" sz="1000" spc="-1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변수의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4" b="1" dirty="0">
                <a:solidFill>
                  <a:srgbClr val="000000"/>
                </a:solidFill>
                <a:latin typeface="Malgun Gothic"/>
                <a:ea typeface="Malgun Gothic"/>
              </a:rPr>
              <a:t>sizeof</a:t>
            </a:r>
            <a:r>
              <a:rPr lang="en-US" altLang="zh-CN" sz="1000" spc="8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45" b="1" dirty="0">
                <a:solidFill>
                  <a:srgbClr val="000000"/>
                </a:solidFill>
                <a:latin typeface="Malgun Gothic"/>
                <a:ea typeface="Malgun Gothic"/>
              </a:rPr>
              <a:t>금지</a:t>
            </a:r>
          </a:p>
        </p:txBody>
      </p:sp>
      <p:sp>
        <p:nvSpPr>
          <p:cNvPr id="399" name="TextBox 399"/>
          <p:cNvSpPr txBox="1"/>
          <p:nvPr/>
        </p:nvSpPr>
        <p:spPr>
          <a:xfrm>
            <a:off x="2960365" y="3324259"/>
            <a:ext cx="1016162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55" dirty="0">
                <a:solidFill>
                  <a:srgbClr val="000000"/>
                </a:solidFill>
                <a:latin typeface="Times New Roman"/>
                <a:ea typeface="Times New Roman"/>
              </a:rPr>
              <a:t>/EFB/sro/EFB1000</a:t>
            </a:r>
            <a:r>
              <a:rPr lang="en-US" altLang="zh-CN" sz="1000" spc="-50" dirty="0">
                <a:solidFill>
                  <a:srgbClr val="000000"/>
                </a:solidFill>
                <a:latin typeface="Times New Roman"/>
                <a:ea typeface="Times New Roman"/>
              </a:rPr>
              <a:t>0.c</a:t>
            </a:r>
          </a:p>
        </p:txBody>
      </p:sp>
      <p:sp>
        <p:nvSpPr>
          <p:cNvPr id="400" name="TextBox 400"/>
          <p:cNvSpPr txBox="1"/>
          <p:nvPr/>
        </p:nvSpPr>
        <p:spPr>
          <a:xfrm>
            <a:off x="4516277" y="3324259"/>
            <a:ext cx="1360592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80" dirty="0">
                <a:solidFill>
                  <a:srgbClr val="000000"/>
                </a:solidFill>
                <a:latin typeface="Times New Roman"/>
                <a:ea typeface="Times New Roman"/>
              </a:rPr>
              <a:t>BSFOPen</a:t>
            </a:r>
            <a:r>
              <a:rPr lang="en-US" altLang="zh-CN" sz="1000" spc="-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-75" dirty="0">
                <a:solidFill>
                  <a:srgbClr val="000000"/>
                </a:solidFill>
                <a:latin typeface="Times New Roman"/>
                <a:ea typeface="Times New Roman"/>
              </a:rPr>
              <a:t>(lt_BSFCOUNT,</a:t>
            </a:r>
            <a:r>
              <a:rPr lang="en-US" altLang="zh-CN" sz="1000" spc="-40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000" spc="-40" dirty="0">
                <a:solidFill>
                  <a:srgbClr val="000000"/>
                </a:solidFill>
                <a:latin typeface="Times New Roman"/>
                <a:ea typeface="Times New Roman"/>
              </a:rPr>
              <a:t>...</a:t>
            </a:r>
          </a:p>
        </p:txBody>
      </p:sp>
      <p:sp>
        <p:nvSpPr>
          <p:cNvPr id="401" name="TextBox 401"/>
          <p:cNvSpPr txBox="1"/>
          <p:nvPr/>
        </p:nvSpPr>
        <p:spPr>
          <a:xfrm>
            <a:off x="1661922" y="3749887"/>
            <a:ext cx="3108772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1298443" algn="l"/>
                <a:tab pos="2912079" algn="l"/>
              </a:tabLst>
            </a:pP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빈함수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점검	</a:t>
            </a:r>
            <a:r>
              <a:rPr lang="en-US" altLang="zh-CN" sz="1000" spc="-60" dirty="0">
                <a:solidFill>
                  <a:srgbClr val="000000"/>
                </a:solidFill>
                <a:latin typeface="Times New Roman"/>
                <a:ea typeface="Times New Roman"/>
              </a:rPr>
              <a:t>/ECL/sco/ECL10001.c	</a:t>
            </a:r>
            <a:r>
              <a:rPr lang="en-US" altLang="zh-CN" sz="1000" spc="-229" dirty="0">
                <a:solidFill>
                  <a:srgbClr val="000000"/>
                </a:solidFill>
                <a:latin typeface="Times New Roman"/>
                <a:ea typeface="Times New Roman"/>
              </a:rPr>
              <a:t>{}</a:t>
            </a:r>
          </a:p>
        </p:txBody>
      </p:sp>
      <p:sp>
        <p:nvSpPr>
          <p:cNvPr id="402" name="TextBox 402"/>
          <p:cNvSpPr txBox="1"/>
          <p:nvPr/>
        </p:nvSpPr>
        <p:spPr>
          <a:xfrm>
            <a:off x="1661922" y="4092787"/>
            <a:ext cx="3666273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1298443" algn="l"/>
                <a:tab pos="2911980" algn="l"/>
              </a:tabLst>
            </a:pP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ea typeface="Malgun Gothic"/>
              </a:rPr>
              <a:t>SELECT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4" b="1" dirty="0">
                <a:solidFill>
                  <a:srgbClr val="000000"/>
                </a:solidFill>
                <a:latin typeface="Malgun Gothic"/>
                <a:ea typeface="Malgun Gothic"/>
              </a:rPr>
              <a:t>*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사용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9" b="1" dirty="0">
                <a:solidFill>
                  <a:srgbClr val="000000"/>
                </a:solidFill>
                <a:latin typeface="Malgun Gothic"/>
                <a:ea typeface="Malgun Gothic"/>
              </a:rPr>
              <a:t>금지	</a:t>
            </a:r>
            <a:r>
              <a:rPr lang="en-US" altLang="zh-CN" sz="1000" spc="-100" dirty="0">
                <a:solidFill>
                  <a:srgbClr val="000000"/>
                </a:solidFill>
                <a:latin typeface="Times New Roman"/>
                <a:ea typeface="Times New Roman"/>
              </a:rPr>
              <a:t>/DDC/DBIO/DDC1400.sql	</a:t>
            </a:r>
            <a:r>
              <a:rPr lang="en-US" altLang="zh-CN" sz="1000" spc="-55" dirty="0">
                <a:solidFill>
                  <a:srgbClr val="000000"/>
                </a:solidFill>
                <a:latin typeface="Times New Roman"/>
                <a:ea typeface="Times New Roman"/>
              </a:rPr>
              <a:t>SELECT</a:t>
            </a:r>
            <a:r>
              <a:rPr lang="en-US" altLang="zh-CN" sz="100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-64" dirty="0">
                <a:solidFill>
                  <a:srgbClr val="000000"/>
                </a:solidFill>
                <a:latin typeface="Times New Roman"/>
                <a:ea typeface="Times New Roman"/>
              </a:rPr>
              <a:t>*</a:t>
            </a:r>
            <a:r>
              <a:rPr lang="en-US" altLang="zh-CN" sz="100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-20" dirty="0">
                <a:solidFill>
                  <a:srgbClr val="000000"/>
                </a:solidFill>
                <a:latin typeface="Times New Roman"/>
                <a:ea typeface="Times New Roman"/>
              </a:rPr>
              <a:t>...</a:t>
            </a:r>
          </a:p>
        </p:txBody>
      </p:sp>
      <p:sp>
        <p:nvSpPr>
          <p:cNvPr id="403" name="TextBox 403"/>
          <p:cNvSpPr txBox="1"/>
          <p:nvPr/>
        </p:nvSpPr>
        <p:spPr>
          <a:xfrm>
            <a:off x="1661922" y="4435687"/>
            <a:ext cx="3803851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1298443" algn="l"/>
                <a:tab pos="2911623" algn="l"/>
              </a:tabLst>
            </a:pPr>
            <a:r>
              <a:rPr lang="en-US" altLang="zh-CN" sz="1000" spc="-145" b="1" dirty="0">
                <a:solidFill>
                  <a:srgbClr val="000000"/>
                </a:solidFill>
                <a:latin typeface="Malgun Gothic"/>
                <a:ea typeface="Malgun Gothic"/>
              </a:rPr>
              <a:t>미사용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로컬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45" b="1" dirty="0">
                <a:solidFill>
                  <a:srgbClr val="000000"/>
                </a:solidFill>
                <a:latin typeface="Malgun Gothic"/>
                <a:ea typeface="Malgun Gothic"/>
              </a:rPr>
              <a:t>함수	</a:t>
            </a:r>
            <a:r>
              <a:rPr lang="en-US" altLang="zh-CN" sz="1000" spc="-69" dirty="0">
                <a:solidFill>
                  <a:srgbClr val="000000"/>
                </a:solidFill>
                <a:latin typeface="Times New Roman"/>
                <a:ea typeface="Times New Roman"/>
              </a:rPr>
              <a:t>/FIM/sro/FIM50003.c	</a:t>
            </a:r>
            <a:r>
              <a:rPr lang="en-US" altLang="zh-CN" sz="1000" spc="-15" dirty="0">
                <a:solidFill>
                  <a:srgbClr val="000000"/>
                </a:solidFill>
                <a:latin typeface="Times New Roman"/>
                <a:ea typeface="Times New Roman"/>
              </a:rPr>
              <a:t>long</a:t>
            </a:r>
            <a:r>
              <a:rPr lang="en-US" altLang="zh-CN" sz="100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-20" dirty="0">
                <a:solidFill>
                  <a:srgbClr val="000000"/>
                </a:solidFill>
                <a:latin typeface="Times New Roman"/>
                <a:ea typeface="Times New Roman"/>
              </a:rPr>
              <a:t>lt_Term</a:t>
            </a:r>
            <a:r>
              <a:rPr lang="en-US" altLang="zh-CN" sz="100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-10" dirty="0">
                <a:solidFill>
                  <a:srgbClr val="000000"/>
                </a:solidFill>
                <a:latin typeface="Times New Roman"/>
                <a:ea typeface="Times New Roman"/>
              </a:rPr>
              <a:t>...</a:t>
            </a:r>
          </a:p>
        </p:txBody>
      </p:sp>
      <p:sp>
        <p:nvSpPr>
          <p:cNvPr id="404" name="TextBox 404"/>
          <p:cNvSpPr txBox="1"/>
          <p:nvPr/>
        </p:nvSpPr>
        <p:spPr>
          <a:xfrm>
            <a:off x="1408175" y="4972884"/>
            <a:ext cx="5312811" cy="23529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ea typeface="Malgun Gothic"/>
              </a:rPr>
              <a:t>2.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인스펙션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결과를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확인하고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b="1" dirty="0">
                <a:solidFill>
                  <a:srgbClr val="000000"/>
                </a:solidFill>
                <a:latin typeface="Malgun Gothic"/>
                <a:ea typeface="Malgun Gothic"/>
              </a:rPr>
              <a:t>오탐(False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ea typeface="Malgun Gothic"/>
              </a:rPr>
              <a:t>Positive)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여부를</a:t>
            </a: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b="1" dirty="0">
                <a:solidFill>
                  <a:srgbClr val="000000"/>
                </a:solidFill>
                <a:latin typeface="Malgun Gothic"/>
                <a:ea typeface="Malgun Gothic"/>
              </a:rPr>
              <a:t>확인한다.</a:t>
            </a:r>
          </a:p>
          <a:p>
            <a:pPr>
              <a:lnSpc>
                <a:spcPts val="955"/>
              </a:lnSpc>
            </a:pPr>
            <a:endParaRPr lang="en-US" dirty="0" smtClean="0"/>
          </a:p>
          <a:p>
            <a:pPr marL="0" indent="190497">
              <a:lnSpc>
                <a:spcPct val="100000"/>
              </a:lnSpc>
            </a:pPr>
            <a:r>
              <a:rPr lang="en-US" altLang="zh-CN" sz="1100" spc="-45" b="1" dirty="0">
                <a:solidFill>
                  <a:srgbClr val="000000"/>
                </a:solidFill>
                <a:latin typeface="Malgun Gothic"/>
                <a:ea typeface="Malgun Gothic"/>
              </a:rPr>
              <a:t>(1)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인스펙션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결과를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확인한다.</a:t>
            </a:r>
          </a:p>
          <a:p>
            <a:pPr hangingPunct="0" marL="380994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개발자는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인스펙션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결과를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보고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위반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내역이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정확한지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확인한다.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오탐이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있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거나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예외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처리가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필요한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경우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수정을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요청한다.</a:t>
            </a:r>
          </a:p>
          <a:p>
            <a:pPr>
              <a:lnSpc>
                <a:spcPts val="630"/>
              </a:lnSpc>
            </a:pPr>
            <a:endParaRPr lang="en-US" dirty="0" smtClean="0"/>
          </a:p>
          <a:p>
            <a:pPr marL="0" indent="190497">
              <a:lnSpc>
                <a:spcPct val="100000"/>
              </a:lnSpc>
            </a:pP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(2)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개발자의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예외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요청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사항,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검증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내역을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피드백받는다.</a:t>
            </a:r>
          </a:p>
          <a:p>
            <a:pPr hangingPunct="0" marL="380994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인스펙션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담당자는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개발팀의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오탐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내역,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예외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요청을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접수하여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오탐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내역이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맞는지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확인한다.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예외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요청이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필요한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사항에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대한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패턴을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파악하고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예외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사항을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ea typeface="Malgun Gothic"/>
              </a:rPr>
              <a:t>인스펙션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도구에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반영한다.</a:t>
            </a:r>
          </a:p>
          <a:p>
            <a:pPr>
              <a:lnSpc>
                <a:spcPts val="1335"/>
              </a:lnSpc>
            </a:pPr>
            <a:endParaRPr lang="en-US" dirty="0" smtClean="0"/>
          </a:p>
          <a:p>
            <a:pPr marL="0" indent="381000">
              <a:lnSpc>
                <a:spcPct val="100000"/>
              </a:lnSpc>
            </a:pPr>
            <a:r>
              <a:rPr lang="en-US" altLang="zh-CN" sz="9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&lt;표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69" b="1" dirty="0">
                <a:solidFill>
                  <a:srgbClr val="000000"/>
                </a:solidFill>
                <a:latin typeface="Malgun Gothic"/>
                <a:ea typeface="Malgun Gothic"/>
              </a:rPr>
              <a:t>2-6&gt;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인스펙션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예외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요청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사항</a:t>
            </a:r>
            <a:r>
              <a:rPr lang="en-US" altLang="zh-CN" sz="9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처리(예시)</a:t>
            </a:r>
          </a:p>
        </p:txBody>
      </p:sp>
      <p:sp>
        <p:nvSpPr>
          <p:cNvPr id="405" name="TextBox 405"/>
          <p:cNvSpPr txBox="1"/>
          <p:nvPr/>
        </p:nvSpPr>
        <p:spPr>
          <a:xfrm>
            <a:off x="1852422" y="7463710"/>
            <a:ext cx="3689367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1331971" algn="l"/>
                <a:tab pos="3091432" algn="l"/>
              </a:tabLst>
            </a:pPr>
            <a:r>
              <a:rPr lang="en-US" altLang="zh-CN" sz="1000" spc="-80" b="1" dirty="0">
                <a:solidFill>
                  <a:srgbClr val="000000"/>
                </a:solidFill>
                <a:latin typeface="Malgun Gothic"/>
                <a:ea typeface="Malgun Gothic"/>
              </a:rPr>
              <a:t>Rule명	</a:t>
            </a:r>
            <a:r>
              <a:rPr lang="en-US" altLang="zh-CN" sz="1000" spc="-135" b="1" dirty="0">
                <a:solidFill>
                  <a:srgbClr val="000000"/>
                </a:solidFill>
                <a:latin typeface="Malgun Gothic"/>
                <a:ea typeface="Malgun Gothic"/>
              </a:rPr>
              <a:t>예외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요청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사항	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대상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소스</a:t>
            </a:r>
          </a:p>
        </p:txBody>
      </p:sp>
      <p:sp>
        <p:nvSpPr>
          <p:cNvPr id="406" name="TextBox 406"/>
          <p:cNvSpPr txBox="1"/>
          <p:nvPr/>
        </p:nvSpPr>
        <p:spPr>
          <a:xfrm>
            <a:off x="1789176" y="7676312"/>
            <a:ext cx="750802" cy="4053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32916"/>
              </a:lnSpc>
            </a:pP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포인터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변수의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ea typeface="Malgun Gothic"/>
              </a:rPr>
              <a:t>sizeof</a:t>
            </a:r>
            <a:r>
              <a:rPr lang="en-US" altLang="zh-CN" sz="1000" spc="11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금지</a:t>
            </a:r>
          </a:p>
        </p:txBody>
      </p:sp>
      <p:sp>
        <p:nvSpPr>
          <p:cNvPr id="407" name="TextBox 407"/>
          <p:cNvSpPr txBox="1"/>
          <p:nvPr/>
        </p:nvSpPr>
        <p:spPr>
          <a:xfrm>
            <a:off x="3120395" y="7676312"/>
            <a:ext cx="1817624" cy="4053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32916"/>
              </a:lnSpc>
            </a:pPr>
            <a:r>
              <a:rPr lang="en-US" altLang="zh-CN" sz="1000" spc="-144" b="1" dirty="0">
                <a:solidFill>
                  <a:srgbClr val="000000"/>
                </a:solidFill>
                <a:latin typeface="Malgun Gothic"/>
                <a:ea typeface="Malgun Gothic"/>
              </a:rPr>
              <a:t>프레임워크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35" b="1" dirty="0">
                <a:solidFill>
                  <a:srgbClr val="000000"/>
                </a:solidFill>
                <a:latin typeface="Malgun Gothic"/>
                <a:ea typeface="Malgun Gothic"/>
              </a:rPr>
              <a:t>자동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44" b="1" dirty="0">
                <a:solidFill>
                  <a:srgbClr val="000000"/>
                </a:solidFill>
                <a:latin typeface="Malgun Gothic"/>
                <a:ea typeface="Malgun Gothic"/>
              </a:rPr>
              <a:t>생성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44" b="1" dirty="0">
                <a:solidFill>
                  <a:srgbClr val="000000"/>
                </a:solidFill>
                <a:latin typeface="Malgun Gothic"/>
                <a:ea typeface="Malgun Gothic"/>
              </a:rPr>
              <a:t>프로그램에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대해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대상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제외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필요</a:t>
            </a:r>
          </a:p>
        </p:txBody>
      </p:sp>
      <p:sp>
        <p:nvSpPr>
          <p:cNvPr id="408" name="TextBox 408"/>
          <p:cNvSpPr txBox="1"/>
          <p:nvPr/>
        </p:nvSpPr>
        <p:spPr>
          <a:xfrm>
            <a:off x="4940822" y="7676312"/>
            <a:ext cx="1537220" cy="4053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32916"/>
              </a:lnSpc>
            </a:pPr>
            <a:r>
              <a:rPr lang="en-US" altLang="zh-CN" sz="10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프로그램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경로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중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ea typeface="Malgun Gothic"/>
              </a:rPr>
              <a:t>lib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폴더</a:t>
            </a:r>
            <a:r>
              <a:rPr lang="en-US" altLang="zh-CN" sz="10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내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5" b="1" dirty="0">
                <a:solidFill>
                  <a:srgbClr val="000000"/>
                </a:solidFill>
                <a:latin typeface="Malgun Gothic"/>
                <a:ea typeface="Malgun Gothic"/>
              </a:rPr>
              <a:t>프로</a:t>
            </a:r>
            <a:r>
              <a:rPr lang="en-US" altLang="zh-CN" sz="10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그램</a:t>
            </a:r>
          </a:p>
        </p:txBody>
      </p:sp>
      <p:sp>
        <p:nvSpPr>
          <p:cNvPr id="409" name="TextBox 409"/>
          <p:cNvSpPr txBox="1"/>
          <p:nvPr/>
        </p:nvSpPr>
        <p:spPr>
          <a:xfrm>
            <a:off x="1789188" y="8245519"/>
            <a:ext cx="1103159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하드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코딩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문구</a:t>
            </a:r>
            <a:r>
              <a:rPr lang="en-US" altLang="zh-CN" sz="10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ea typeface="Malgun Gothic"/>
              </a:rPr>
              <a:t>(URL)</a:t>
            </a:r>
          </a:p>
        </p:txBody>
      </p:sp>
      <p:sp>
        <p:nvSpPr>
          <p:cNvPr id="410" name="TextBox 410"/>
          <p:cNvSpPr txBox="1"/>
          <p:nvPr/>
        </p:nvSpPr>
        <p:spPr>
          <a:xfrm>
            <a:off x="3120408" y="8117885"/>
            <a:ext cx="1817624" cy="4069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33333"/>
              </a:lnSpc>
            </a:pPr>
            <a:r>
              <a:rPr lang="en-US" altLang="zh-CN" sz="1000" spc="-144" b="1" dirty="0">
                <a:solidFill>
                  <a:srgbClr val="000000"/>
                </a:solidFill>
                <a:latin typeface="Malgun Gothic"/>
                <a:ea typeface="Malgun Gothic"/>
              </a:rPr>
              <a:t>고객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발송용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44" b="1" dirty="0">
                <a:solidFill>
                  <a:srgbClr val="000000"/>
                </a:solidFill>
                <a:latin typeface="Malgun Gothic"/>
                <a:ea typeface="Malgun Gothic"/>
              </a:rPr>
              <a:t>이메일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프로그램으로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ea typeface="Malgun Gothic"/>
              </a:rPr>
              <a:t>URL</a:t>
            </a:r>
            <a:r>
              <a:rPr lang="en-US" altLang="zh-CN" sz="1000" spc="-2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75" b="1" dirty="0">
                <a:solidFill>
                  <a:srgbClr val="000000"/>
                </a:solidFill>
                <a:latin typeface="Malgun Gothic"/>
                <a:ea typeface="Malgun Gothic"/>
              </a:rPr>
              <a:t>사용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75" b="1" dirty="0">
                <a:solidFill>
                  <a:srgbClr val="000000"/>
                </a:solidFill>
                <a:latin typeface="Malgun Gothic"/>
                <a:ea typeface="Malgun Gothic"/>
              </a:rPr>
              <a:t>필요</a:t>
            </a:r>
          </a:p>
        </p:txBody>
      </p:sp>
      <p:sp>
        <p:nvSpPr>
          <p:cNvPr id="411" name="TextBox 411"/>
          <p:cNvSpPr txBox="1"/>
          <p:nvPr/>
        </p:nvSpPr>
        <p:spPr>
          <a:xfrm>
            <a:off x="4940834" y="8245519"/>
            <a:ext cx="1082583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고객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이메일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프로그램</a:t>
            </a:r>
          </a:p>
        </p:txBody>
      </p:sp>
      <p:sp>
        <p:nvSpPr>
          <p:cNvPr id="412" name="TextBox 412"/>
          <p:cNvSpPr txBox="1"/>
          <p:nvPr/>
        </p:nvSpPr>
        <p:spPr>
          <a:xfrm>
            <a:off x="1789201" y="8560601"/>
            <a:ext cx="3148831" cy="4069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33333"/>
              </a:lnSpc>
              <a:tabLst>
                <a:tab pos="1331219" algn="l"/>
              </a:tabLst>
            </a:pP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ea typeface="Malgun Gothic"/>
              </a:rPr>
              <a:t>INSERT문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내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4" b="1" dirty="0">
                <a:solidFill>
                  <a:srgbClr val="000000"/>
                </a:solidFill>
                <a:latin typeface="Malgun Gothic"/>
                <a:ea typeface="Malgun Gothic"/>
              </a:rPr>
              <a:t>대상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칼럼을</a:t>
            </a:r>
            <a:r>
              <a:rPr lang="en-US" altLang="zh-CN" sz="10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초기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데이터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이행용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4" b="1" dirty="0">
                <a:solidFill>
                  <a:srgbClr val="000000"/>
                </a:solidFill>
                <a:latin typeface="Malgun Gothic"/>
                <a:ea typeface="Malgun Gothic"/>
              </a:rPr>
              <a:t>프로그램에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대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명시하지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않음.	</a:t>
            </a:r>
            <a:r>
              <a:rPr lang="en-US" altLang="zh-CN" sz="10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해서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적용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제외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필요</a:t>
            </a:r>
          </a:p>
        </p:txBody>
      </p:sp>
      <p:sp>
        <p:nvSpPr>
          <p:cNvPr id="413" name="TextBox 413"/>
          <p:cNvSpPr txBox="1"/>
          <p:nvPr/>
        </p:nvSpPr>
        <p:spPr>
          <a:xfrm>
            <a:off x="4940846" y="8687472"/>
            <a:ext cx="1082595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데이터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이행</a:t>
            </a:r>
            <a:r>
              <a:rPr lang="en-US" altLang="zh-CN" sz="10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프로그램</a:t>
            </a:r>
          </a:p>
        </p:txBody>
      </p:sp>
      <p:sp>
        <p:nvSpPr>
          <p:cNvPr id="414" name="TextBox 414"/>
          <p:cNvSpPr txBox="1"/>
          <p:nvPr/>
        </p:nvSpPr>
        <p:spPr>
          <a:xfrm>
            <a:off x="899922" y="10069379"/>
            <a:ext cx="292920" cy="167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94" dirty="0">
                <a:solidFill>
                  <a:srgbClr val="000000"/>
                </a:solidFill>
                <a:latin typeface="Times New Roman"/>
                <a:ea typeface="Times New Roman"/>
              </a:rPr>
              <a:t>26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Freeform 415"> 
				</p:cNvPr>
          <p:cNvSpPr/>
          <p:nvPr/>
        </p:nvSpPr>
        <p:spPr>
          <a:xfrm>
            <a:off x="1580261" y="5504560"/>
            <a:ext cx="4947539" cy="19938"/>
          </a:xfrm>
          <a:custGeom>
            <a:avLst/>
            <a:gdLst>
              <a:gd name="connsiteX0" fmla="*/ 16128 w 4947539"/>
              <a:gd name="connsiteY0" fmla="*/ 13842 h 19938"/>
              <a:gd name="connsiteX1" fmla="*/ 4949317 w 4947539"/>
              <a:gd name="connsiteY1" fmla="*/ 13842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47539" h="19938">
                <a:moveTo>
                  <a:pt x="16128" y="13842"/>
                </a:moveTo>
                <a:lnTo>
                  <a:pt x="4949317" y="13842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Freeform 416"> 
				</p:cNvPr>
          <p:cNvSpPr/>
          <p:nvPr/>
        </p:nvSpPr>
        <p:spPr>
          <a:xfrm>
            <a:off x="1580261" y="5745860"/>
            <a:ext cx="4947539" cy="19938"/>
          </a:xfrm>
          <a:custGeom>
            <a:avLst/>
            <a:gdLst>
              <a:gd name="connsiteX0" fmla="*/ 16128 w 4947539"/>
              <a:gd name="connsiteY0" fmla="*/ 7239 h 19938"/>
              <a:gd name="connsiteX1" fmla="*/ 4949317 w 4947539"/>
              <a:gd name="connsiteY1" fmla="*/ 7239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47539" h="19938">
                <a:moveTo>
                  <a:pt x="16128" y="7239"/>
                </a:moveTo>
                <a:lnTo>
                  <a:pt x="4949317" y="7239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Freeform 417"> 
				</p:cNvPr>
          <p:cNvSpPr/>
          <p:nvPr/>
        </p:nvSpPr>
        <p:spPr>
          <a:xfrm>
            <a:off x="1580261" y="9301860"/>
            <a:ext cx="4947539" cy="19938"/>
          </a:xfrm>
          <a:custGeom>
            <a:avLst/>
            <a:gdLst>
              <a:gd name="connsiteX0" fmla="*/ 16128 w 4947539"/>
              <a:gd name="connsiteY0" fmla="*/ 16636 h 19938"/>
              <a:gd name="connsiteX1" fmla="*/ 4949317 w 4947539"/>
              <a:gd name="connsiteY1" fmla="*/ 16636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47539" h="19938">
                <a:moveTo>
                  <a:pt x="16128" y="16636"/>
                </a:moveTo>
                <a:lnTo>
                  <a:pt x="4949317" y="16636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Freeform 418"> 
				</p:cNvPr>
          <p:cNvSpPr/>
          <p:nvPr/>
        </p:nvSpPr>
        <p:spPr>
          <a:xfrm>
            <a:off x="1580261" y="5504560"/>
            <a:ext cx="4947539" cy="19938"/>
          </a:xfrm>
          <a:custGeom>
            <a:avLst/>
            <a:gdLst>
              <a:gd name="connsiteX0" fmla="*/ 16128 w 4947539"/>
              <a:gd name="connsiteY0" fmla="*/ 13842 h 19938"/>
              <a:gd name="connsiteX1" fmla="*/ 4949317 w 4947539"/>
              <a:gd name="connsiteY1" fmla="*/ 13842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47539" h="19938">
                <a:moveTo>
                  <a:pt x="16128" y="13842"/>
                </a:moveTo>
                <a:lnTo>
                  <a:pt x="4949317" y="13842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TextBox 419"/>
          <p:cNvSpPr txBox="1"/>
          <p:nvPr/>
        </p:nvSpPr>
        <p:spPr>
          <a:xfrm>
            <a:off x="1408175" y="1136214"/>
            <a:ext cx="5314207" cy="42915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ea typeface="Malgun Gothic"/>
              </a:rPr>
              <a:t>3.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전체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적용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대상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b="1" dirty="0">
                <a:solidFill>
                  <a:srgbClr val="000000"/>
                </a:solidFill>
                <a:latin typeface="Malgun Gothic"/>
                <a:ea typeface="Malgun Gothic"/>
              </a:rPr>
              <a:t>Rule을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대상으로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b="1" dirty="0">
                <a:solidFill>
                  <a:srgbClr val="000000"/>
                </a:solidFill>
                <a:latin typeface="Malgun Gothic"/>
                <a:ea typeface="Malgun Gothic"/>
              </a:rPr>
              <a:t>심각도,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적용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유무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등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관리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기준을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4" b="1" dirty="0">
                <a:solidFill>
                  <a:srgbClr val="000000"/>
                </a:solidFill>
                <a:latin typeface="Malgun Gothic"/>
                <a:ea typeface="Malgun Gothic"/>
              </a:rPr>
              <a:t>정의한다.</a:t>
            </a:r>
          </a:p>
          <a:p>
            <a:pPr hangingPunct="0" marL="190497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적용</a:t>
            </a:r>
            <a:r>
              <a:rPr lang="en-US" altLang="zh-CN" sz="1100" spc="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대상</a:t>
            </a:r>
            <a:r>
              <a:rPr lang="en-US" altLang="zh-CN" sz="1100" spc="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  <a:r>
              <a:rPr lang="en-US" altLang="zh-CN" sz="1100" spc="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Rule과</a:t>
            </a:r>
            <a:r>
              <a:rPr lang="en-US" altLang="zh-CN" sz="1100" spc="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Rule별</a:t>
            </a:r>
            <a:r>
              <a:rPr lang="en-US" altLang="zh-CN" sz="1100" spc="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위반</a:t>
            </a:r>
            <a:r>
              <a:rPr lang="en-US" altLang="zh-CN" sz="1100" spc="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내역</a:t>
            </a:r>
            <a:r>
              <a:rPr lang="en-US" altLang="zh-CN" sz="1100" spc="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건수를</a:t>
            </a:r>
            <a:r>
              <a:rPr lang="en-US" altLang="zh-CN" sz="1100" spc="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확인하고,</a:t>
            </a:r>
            <a:r>
              <a:rPr lang="en-US" altLang="zh-CN" sz="1100" spc="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해당</a:t>
            </a:r>
            <a:r>
              <a:rPr lang="en-US" altLang="zh-CN" sz="1100" spc="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개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발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시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적용할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Rule과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반드시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수정해야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하는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심각도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수준을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정의한다.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정보성,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권고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이하의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심각도의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경우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코딩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규칙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위반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정도가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낮으므로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필수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조치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대상에서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제외할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100" spc="12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있다.</a:t>
            </a:r>
          </a:p>
          <a:p>
            <a:pPr>
              <a:lnSpc>
                <a:spcPts val="83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ea typeface="Malgun Gothic"/>
              </a:rPr>
              <a:t>4.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오탐이거나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보완이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b="1" dirty="0">
                <a:solidFill>
                  <a:srgbClr val="000000"/>
                </a:solidFill>
                <a:latin typeface="Malgun Gothic"/>
                <a:ea typeface="Malgun Gothic"/>
              </a:rPr>
              <a:t>필요한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b="1" dirty="0">
                <a:solidFill>
                  <a:srgbClr val="000000"/>
                </a:solidFill>
                <a:latin typeface="Malgun Gothic"/>
                <a:ea typeface="Malgun Gothic"/>
              </a:rPr>
              <a:t>Rule에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대해</a:t>
            </a: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수정한다.</a:t>
            </a:r>
          </a:p>
          <a:p>
            <a:pPr hangingPunct="0" marL="190497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spc="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인스펙션</a:t>
            </a:r>
            <a:r>
              <a:rPr lang="en-US" altLang="zh-CN" sz="1100" spc="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담당자는</a:t>
            </a:r>
            <a:r>
              <a:rPr lang="en-US" altLang="zh-CN" sz="1100" spc="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검토</a:t>
            </a:r>
            <a:r>
              <a:rPr lang="en-US" altLang="zh-CN" sz="1100" spc="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결과</a:t>
            </a:r>
            <a:r>
              <a:rPr lang="en-US" altLang="zh-CN" sz="1100" spc="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오탐</a:t>
            </a:r>
            <a:r>
              <a:rPr lang="en-US" altLang="zh-CN" sz="1100" spc="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또는</a:t>
            </a:r>
            <a:r>
              <a:rPr lang="en-US" altLang="zh-CN" sz="1100" spc="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보완이</a:t>
            </a:r>
            <a:r>
              <a:rPr lang="en-US" altLang="zh-CN" sz="1100" spc="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필요한</a:t>
            </a:r>
            <a:r>
              <a:rPr lang="en-US" altLang="zh-CN" sz="1100" spc="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것으로</a:t>
            </a:r>
            <a:r>
              <a:rPr lang="en-US" altLang="zh-CN" sz="1100" spc="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식별된</a:t>
            </a:r>
            <a:r>
              <a:rPr lang="en-US" altLang="zh-CN" sz="1100" spc="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Rule에</a:t>
            </a:r>
            <a:r>
              <a:rPr lang="en-US" altLang="zh-CN" sz="1100" spc="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대해서는</a:t>
            </a:r>
            <a:r>
              <a:rPr lang="en-US" altLang="zh-CN" sz="1100" spc="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오류</a:t>
            </a:r>
            <a:r>
              <a:rPr lang="en-US" altLang="zh-CN" sz="1100" spc="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원인을</a:t>
            </a:r>
            <a:r>
              <a:rPr lang="en-US" altLang="zh-CN" sz="1100" spc="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확인하고,</a:t>
            </a:r>
            <a:r>
              <a:rPr lang="en-US" altLang="zh-CN" sz="1100" spc="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해당</a:t>
            </a:r>
            <a:r>
              <a:rPr lang="en-US" altLang="zh-CN" sz="1100" spc="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  <a:r>
              <a:rPr lang="en-US" altLang="zh-CN" sz="1100" spc="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Rule의</a:t>
            </a:r>
            <a:r>
              <a:rPr lang="en-US" altLang="zh-CN" sz="1100" spc="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내용을</a:t>
            </a:r>
            <a:r>
              <a:rPr lang="en-US" altLang="zh-CN" sz="1100" spc="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수정한다.</a:t>
            </a:r>
            <a:r>
              <a:rPr lang="en-US" altLang="zh-CN" sz="1100" spc="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Rule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수정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후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위반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내역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결과가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정확한지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재차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확인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후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반영한다.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05"/>
              </a:lnSpc>
            </a:pPr>
            <a:endParaRPr lang="en-US" dirty="0" smtClean="0"/>
          </a:p>
          <a:p>
            <a:pPr marL="0" indent="17528">
              <a:lnSpc>
                <a:spcPct val="100000"/>
              </a:lnSpc>
            </a:pP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인스펙션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결과를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반영한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b="1" dirty="0">
                <a:solidFill>
                  <a:srgbClr val="000000"/>
                </a:solidFill>
                <a:latin typeface="Malgun Gothic"/>
                <a:ea typeface="Malgun Gothic"/>
              </a:rPr>
              <a:t>Rule을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가이드하고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개발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조직이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반영하게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b="1" dirty="0">
                <a:solidFill>
                  <a:srgbClr val="000000"/>
                </a:solidFill>
                <a:latin typeface="Malgun Gothic"/>
                <a:ea typeface="Malgun Gothic"/>
              </a:rPr>
              <a:t>한다.</a:t>
            </a:r>
          </a:p>
          <a:p>
            <a:pPr>
              <a:lnSpc>
                <a:spcPts val="116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1.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개발팀을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b="1" dirty="0">
                <a:solidFill>
                  <a:srgbClr val="000000"/>
                </a:solidFill>
                <a:latin typeface="Malgun Gothic"/>
                <a:ea typeface="Malgun Gothic"/>
              </a:rPr>
              <a:t>대상으로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인스펙션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b="1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결과를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반영한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b="1" dirty="0">
                <a:solidFill>
                  <a:srgbClr val="000000"/>
                </a:solidFill>
                <a:latin typeface="Malgun Gothic"/>
                <a:ea typeface="Malgun Gothic"/>
              </a:rPr>
              <a:t>Rule을</a:t>
            </a: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가이드한다.</a:t>
            </a:r>
          </a:p>
          <a:p>
            <a:pPr hangingPunct="0" marL="190497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인스펙션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Rule이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확정되면,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인스펙션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담당자는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Rule을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정리하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여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개발팀에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가이드한다.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Rule별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상세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설명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및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정상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사례,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오류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사례를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실제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코드를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통해서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제시하여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개발자가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해당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내용을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ea typeface="Malgun Gothic"/>
              </a:rPr>
              <a:t>보고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수정이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가능하도록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제시한다.</a:t>
            </a:r>
          </a:p>
          <a:p>
            <a:pPr>
              <a:lnSpc>
                <a:spcPts val="1335"/>
              </a:lnSpc>
            </a:pPr>
            <a:endParaRPr lang="en-US" dirty="0" smtClean="0"/>
          </a:p>
          <a:p>
            <a:pPr marL="0" indent="190500">
              <a:lnSpc>
                <a:spcPct val="100000"/>
              </a:lnSpc>
            </a:pPr>
            <a:r>
              <a:rPr lang="en-US" altLang="zh-CN" sz="9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&lt;표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69" b="1" dirty="0">
                <a:solidFill>
                  <a:srgbClr val="000000"/>
                </a:solidFill>
                <a:latin typeface="Malgun Gothic"/>
                <a:ea typeface="Malgun Gothic"/>
              </a:rPr>
              <a:t>2-7&gt;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20" b="1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인스펙션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65" b="1" dirty="0">
                <a:solidFill>
                  <a:srgbClr val="000000"/>
                </a:solidFill>
                <a:latin typeface="Malgun Gothic"/>
                <a:ea typeface="Malgun Gothic"/>
              </a:rPr>
              <a:t>Rule</a:t>
            </a:r>
            <a:r>
              <a:rPr lang="en-US" altLang="zh-CN" sz="9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가이드(예시)</a:t>
            </a:r>
          </a:p>
        </p:txBody>
      </p:sp>
      <p:sp>
        <p:nvSpPr>
          <p:cNvPr id="420" name="TextBox 420"/>
          <p:cNvSpPr txBox="1"/>
          <p:nvPr/>
        </p:nvSpPr>
        <p:spPr>
          <a:xfrm>
            <a:off x="1661922" y="5565568"/>
            <a:ext cx="4353066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821432" algn="l"/>
                <a:tab pos="2138159" algn="l"/>
                <a:tab pos="3461750" algn="l"/>
              </a:tabLst>
            </a:pPr>
            <a:r>
              <a:rPr lang="en-US" altLang="zh-CN" sz="1000" spc="-80" b="1" dirty="0">
                <a:solidFill>
                  <a:srgbClr val="000000"/>
                </a:solidFill>
                <a:latin typeface="Malgun Gothic"/>
                <a:ea typeface="Malgun Gothic"/>
              </a:rPr>
              <a:t>Rule명	</a:t>
            </a:r>
            <a:r>
              <a:rPr lang="en-US" altLang="zh-CN" sz="1000" spc="-145" b="1" dirty="0">
                <a:solidFill>
                  <a:srgbClr val="000000"/>
                </a:solidFill>
                <a:latin typeface="Malgun Gothic"/>
                <a:ea typeface="Malgun Gothic"/>
              </a:rPr>
              <a:t>정상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사례	</a:t>
            </a:r>
            <a:r>
              <a:rPr lang="en-US" altLang="zh-CN" sz="1000" spc="-145" b="1" dirty="0">
                <a:solidFill>
                  <a:srgbClr val="000000"/>
                </a:solidFill>
                <a:latin typeface="Malgun Gothic"/>
                <a:ea typeface="Malgun Gothic"/>
              </a:rPr>
              <a:t>오류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사례	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ea typeface="Malgun Gothic"/>
              </a:rPr>
              <a:t>Rule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0" b="1" dirty="0">
                <a:solidFill>
                  <a:srgbClr val="000000"/>
                </a:solidFill>
                <a:latin typeface="Malgun Gothic"/>
                <a:ea typeface="Malgun Gothic"/>
              </a:rPr>
              <a:t>상세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0" b="1" dirty="0">
                <a:solidFill>
                  <a:srgbClr val="000000"/>
                </a:solidFill>
                <a:latin typeface="Malgun Gothic"/>
                <a:ea typeface="Malgun Gothic"/>
              </a:rPr>
              <a:t>설명</a:t>
            </a:r>
          </a:p>
        </p:txBody>
      </p:sp>
      <p:sp>
        <p:nvSpPr>
          <p:cNvPr id="421" name="TextBox 421"/>
          <p:cNvSpPr txBox="1"/>
          <p:nvPr/>
        </p:nvSpPr>
        <p:spPr>
          <a:xfrm>
            <a:off x="1661922" y="6277274"/>
            <a:ext cx="613934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빈함수</a:t>
            </a:r>
            <a:r>
              <a:rPr lang="en-US" altLang="zh-CN" sz="1000" spc="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</a:p>
        </p:txBody>
      </p:sp>
      <p:sp>
        <p:nvSpPr>
          <p:cNvPr id="422" name="TextBox 422"/>
          <p:cNvSpPr txBox="1"/>
          <p:nvPr/>
        </p:nvSpPr>
        <p:spPr>
          <a:xfrm>
            <a:off x="2483354" y="5801025"/>
            <a:ext cx="1138256" cy="11048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b="1" dirty="0">
                <a:solidFill>
                  <a:srgbClr val="000000"/>
                </a:solidFill>
                <a:latin typeface="Malgun Gothic"/>
                <a:ea typeface="Malgun Gothic"/>
              </a:rPr>
              <a:t>if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ea typeface="Malgun Gothic"/>
              </a:rPr>
              <a:t>(i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ea typeface="Malgun Gothic"/>
              </a:rPr>
              <a:t>&gt;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ea typeface="Malgun Gothic"/>
              </a:rPr>
              <a:t>0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ea typeface="Malgun Gothic"/>
              </a:rPr>
              <a:t>)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ea typeface="Malgun Gothic"/>
              </a:rPr>
              <a:t>{</a:t>
            </a:r>
          </a:p>
          <a:p>
            <a:pPr marL="0" indent="116583">
              <a:lnSpc>
                <a:spcPct val="100000"/>
              </a:lnSpc>
              <a:spcBef>
                <a:spcPts val="295"/>
              </a:spcBef>
            </a:pP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ea typeface="Malgun Gothic"/>
              </a:rPr>
              <a:t>totalCnt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5" b="1" dirty="0">
                <a:solidFill>
                  <a:srgbClr val="000000"/>
                </a:solidFill>
                <a:latin typeface="Malgun Gothic"/>
                <a:ea typeface="Malgun Gothic"/>
              </a:rPr>
              <a:t>=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ea typeface="Malgun Gothic"/>
              </a:rPr>
              <a:t>xCount;</a:t>
            </a:r>
          </a:p>
          <a:p>
            <a:pPr marL="0">
              <a:lnSpc>
                <a:spcPct val="100000"/>
              </a:lnSpc>
              <a:spcBef>
                <a:spcPts val="295"/>
              </a:spcBef>
            </a:pPr>
            <a:r>
              <a:rPr lang="en-US" altLang="zh-CN" sz="1000" spc="-69" b="1" dirty="0">
                <a:solidFill>
                  <a:srgbClr val="000000"/>
                </a:solidFill>
                <a:latin typeface="Malgun Gothic"/>
                <a:ea typeface="Malgun Gothic"/>
              </a:rPr>
              <a:t>}</a:t>
            </a:r>
          </a:p>
          <a:p>
            <a:pPr marL="0">
              <a:lnSpc>
                <a:spcPct val="100000"/>
              </a:lnSpc>
              <a:spcBef>
                <a:spcPts val="295"/>
              </a:spcBef>
            </a:pPr>
            <a:r>
              <a:rPr lang="en-US" altLang="zh-CN" sz="1000" spc="-35" b="1" dirty="0">
                <a:solidFill>
                  <a:srgbClr val="000000"/>
                </a:solidFill>
                <a:latin typeface="Malgun Gothic"/>
                <a:ea typeface="Malgun Gothic"/>
              </a:rPr>
              <a:t>else</a:t>
            </a:r>
            <a:r>
              <a:rPr lang="en-US" altLang="zh-CN" sz="1000" spc="7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25" b="1" dirty="0">
                <a:solidFill>
                  <a:srgbClr val="000000"/>
                </a:solidFill>
                <a:latin typeface="Malgun Gothic"/>
                <a:ea typeface="Malgun Gothic"/>
              </a:rPr>
              <a:t>{</a:t>
            </a:r>
          </a:p>
          <a:p>
            <a:pPr marL="0" indent="175257">
              <a:lnSpc>
                <a:spcPct val="100000"/>
              </a:lnSpc>
              <a:spcBef>
                <a:spcPts val="295"/>
              </a:spcBef>
            </a:pP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ea typeface="Malgun Gothic"/>
              </a:rPr>
              <a:t>return</a:t>
            </a:r>
            <a:r>
              <a:rPr lang="en-US" altLang="zh-CN" sz="1000" spc="8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ea typeface="Malgun Gothic"/>
              </a:rPr>
              <a:t>false;</a:t>
            </a:r>
          </a:p>
          <a:p>
            <a:pPr marL="0">
              <a:lnSpc>
                <a:spcPct val="100000"/>
              </a:lnSpc>
              <a:spcBef>
                <a:spcPts val="300"/>
              </a:spcBef>
            </a:pPr>
            <a:r>
              <a:rPr lang="en-US" altLang="zh-CN" sz="1000" spc="-69" b="1" dirty="0">
                <a:solidFill>
                  <a:srgbClr val="000000"/>
                </a:solidFill>
                <a:latin typeface="Malgun Gothic"/>
                <a:ea typeface="Malgun Gothic"/>
              </a:rPr>
              <a:t>}</a:t>
            </a:r>
          </a:p>
        </p:txBody>
      </p:sp>
      <p:sp>
        <p:nvSpPr>
          <p:cNvPr id="423" name="TextBox 423"/>
          <p:cNvSpPr txBox="1"/>
          <p:nvPr/>
        </p:nvSpPr>
        <p:spPr>
          <a:xfrm>
            <a:off x="3800093" y="5801025"/>
            <a:ext cx="1138244" cy="11048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b="1" dirty="0">
                <a:solidFill>
                  <a:srgbClr val="000000"/>
                </a:solidFill>
                <a:latin typeface="Malgun Gothic"/>
                <a:ea typeface="Malgun Gothic"/>
              </a:rPr>
              <a:t>if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ea typeface="Malgun Gothic"/>
              </a:rPr>
              <a:t>(i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ea typeface="Malgun Gothic"/>
              </a:rPr>
              <a:t>&gt;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ea typeface="Malgun Gothic"/>
              </a:rPr>
              <a:t>0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ea typeface="Malgun Gothic"/>
              </a:rPr>
              <a:t>)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ea typeface="Malgun Gothic"/>
              </a:rPr>
              <a:t>{</a:t>
            </a:r>
          </a:p>
          <a:p>
            <a:pPr marL="0" indent="116583">
              <a:lnSpc>
                <a:spcPct val="100000"/>
              </a:lnSpc>
              <a:spcBef>
                <a:spcPts val="295"/>
              </a:spcBef>
            </a:pP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ea typeface="Malgun Gothic"/>
              </a:rPr>
              <a:t>totalCnt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5" b="1" dirty="0">
                <a:solidFill>
                  <a:srgbClr val="000000"/>
                </a:solidFill>
                <a:latin typeface="Malgun Gothic"/>
                <a:ea typeface="Malgun Gothic"/>
              </a:rPr>
              <a:t>=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ea typeface="Malgun Gothic"/>
              </a:rPr>
              <a:t>xCount;</a:t>
            </a:r>
          </a:p>
          <a:p>
            <a:pPr marL="0">
              <a:lnSpc>
                <a:spcPct val="100000"/>
              </a:lnSpc>
              <a:spcBef>
                <a:spcPts val="295"/>
              </a:spcBef>
            </a:pPr>
            <a:r>
              <a:rPr lang="en-US" altLang="zh-CN" sz="1000" spc="-69" b="1" dirty="0">
                <a:solidFill>
                  <a:srgbClr val="000000"/>
                </a:solidFill>
                <a:latin typeface="Malgun Gothic"/>
                <a:ea typeface="Malgun Gothic"/>
              </a:rPr>
              <a:t>}</a:t>
            </a:r>
          </a:p>
          <a:p>
            <a:pPr marL="0">
              <a:lnSpc>
                <a:spcPct val="100000"/>
              </a:lnSpc>
              <a:spcBef>
                <a:spcPts val="295"/>
              </a:spcBef>
            </a:pPr>
            <a:r>
              <a:rPr lang="en-US" altLang="zh-CN" sz="1000" spc="-35" b="1" dirty="0">
                <a:solidFill>
                  <a:srgbClr val="000000"/>
                </a:solidFill>
                <a:latin typeface="Malgun Gothic"/>
                <a:ea typeface="Malgun Gothic"/>
              </a:rPr>
              <a:t>else</a:t>
            </a:r>
            <a:r>
              <a:rPr lang="en-US" altLang="zh-CN" sz="1000" spc="7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25" b="1" dirty="0">
                <a:solidFill>
                  <a:srgbClr val="000000"/>
                </a:solidFill>
                <a:latin typeface="Malgun Gothic"/>
                <a:ea typeface="Malgun Gothic"/>
              </a:rPr>
              <a:t>{</a:t>
            </a:r>
          </a:p>
          <a:p>
            <a:pPr marL="0" indent="175256">
              <a:lnSpc>
                <a:spcPct val="100000"/>
              </a:lnSpc>
              <a:spcBef>
                <a:spcPts val="295"/>
              </a:spcBef>
            </a:pPr>
            <a:r>
              <a:rPr lang="en-US" altLang="zh-CN" sz="1000" spc="-25" b="1" dirty="0">
                <a:solidFill>
                  <a:srgbClr val="000000"/>
                </a:solidFill>
                <a:latin typeface="Malgun Gothic"/>
                <a:ea typeface="Malgun Gothic"/>
              </a:rPr>
              <a:t>//</a:t>
            </a:r>
          </a:p>
          <a:p>
            <a:pPr marL="0">
              <a:lnSpc>
                <a:spcPct val="100000"/>
              </a:lnSpc>
              <a:spcBef>
                <a:spcPts val="300"/>
              </a:spcBef>
            </a:pPr>
            <a:r>
              <a:rPr lang="en-US" altLang="zh-CN" sz="1000" spc="-69" b="1" dirty="0">
                <a:solidFill>
                  <a:srgbClr val="000000"/>
                </a:solidFill>
                <a:latin typeface="Malgun Gothic"/>
                <a:ea typeface="Malgun Gothic"/>
              </a:rPr>
              <a:t>}</a:t>
            </a:r>
          </a:p>
        </p:txBody>
      </p:sp>
      <p:sp>
        <p:nvSpPr>
          <p:cNvPr id="424" name="TextBox 424"/>
          <p:cNvSpPr txBox="1"/>
          <p:nvPr/>
        </p:nvSpPr>
        <p:spPr>
          <a:xfrm>
            <a:off x="5123684" y="5972475"/>
            <a:ext cx="1397742" cy="761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24583"/>
              </a:lnSpc>
            </a:pP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ea typeface="Malgun Gothic"/>
              </a:rPr>
              <a:t>if/else</a:t>
            </a:r>
            <a:r>
              <a:rPr lang="en-US" altLang="zh-CN" sz="1000" spc="-2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75" b="1" dirty="0">
                <a:solidFill>
                  <a:srgbClr val="000000"/>
                </a:solidFill>
                <a:latin typeface="Malgun Gothic"/>
                <a:ea typeface="Malgun Gothic"/>
              </a:rPr>
              <a:t>구문</a:t>
            </a:r>
            <a:r>
              <a:rPr lang="en-US" altLang="zh-CN" sz="10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9" b="1" dirty="0">
                <a:solidFill>
                  <a:srgbClr val="000000"/>
                </a:solidFill>
                <a:latin typeface="Malgun Gothic"/>
                <a:ea typeface="Malgun Gothic"/>
              </a:rPr>
              <a:t>등에</a:t>
            </a:r>
            <a:r>
              <a:rPr lang="en-US" altLang="zh-CN" sz="10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75" b="1" dirty="0">
                <a:solidFill>
                  <a:srgbClr val="000000"/>
                </a:solidFill>
                <a:latin typeface="Malgun Gothic"/>
                <a:ea typeface="Malgun Gothic"/>
              </a:rPr>
              <a:t>빈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75" b="1" dirty="0">
                <a:solidFill>
                  <a:srgbClr val="000000"/>
                </a:solidFill>
                <a:latin typeface="Malgun Gothic"/>
                <a:ea typeface="Malgun Gothic"/>
              </a:rPr>
              <a:t>블록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이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작성되면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35" b="1" dirty="0">
                <a:solidFill>
                  <a:srgbClr val="000000"/>
                </a:solidFill>
                <a:latin typeface="Malgun Gothic"/>
                <a:ea typeface="Malgun Gothic"/>
              </a:rPr>
              <a:t>에러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발생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시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찾을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000" spc="-64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없는</a:t>
            </a:r>
            <a:r>
              <a:rPr lang="en-US" altLang="zh-CN" sz="1000" spc="-64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로직상의</a:t>
            </a:r>
            <a:r>
              <a:rPr lang="en-US" altLang="zh-CN" sz="1000" spc="-65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오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류가</a:t>
            </a:r>
            <a:r>
              <a:rPr lang="en-US" altLang="zh-CN" sz="1000" spc="6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44" b="1" dirty="0">
                <a:solidFill>
                  <a:srgbClr val="000000"/>
                </a:solidFill>
                <a:latin typeface="Malgun Gothic"/>
                <a:ea typeface="Malgun Gothic"/>
              </a:rPr>
              <a:t>발생됨.</a:t>
            </a:r>
          </a:p>
        </p:txBody>
      </p:sp>
      <p:sp>
        <p:nvSpPr>
          <p:cNvPr id="425" name="TextBox 425"/>
          <p:cNvSpPr txBox="1"/>
          <p:nvPr/>
        </p:nvSpPr>
        <p:spPr>
          <a:xfrm>
            <a:off x="1661921" y="7427892"/>
            <a:ext cx="752280" cy="571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24583"/>
              </a:lnSpc>
            </a:pP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ea typeface="Malgun Gothic"/>
              </a:rPr>
              <a:t>switch</a:t>
            </a:r>
            <a:r>
              <a:rPr lang="en-US" altLang="zh-CN" sz="1000" spc="-1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문에서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ea typeface="Malgun Gothic"/>
              </a:rPr>
              <a:t>Default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사용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94" b="1" dirty="0">
                <a:solidFill>
                  <a:srgbClr val="000000"/>
                </a:solidFill>
                <a:latin typeface="Malgun Gothic"/>
                <a:ea typeface="Malgun Gothic"/>
              </a:rPr>
              <a:t>권장</a:t>
            </a:r>
          </a:p>
        </p:txBody>
      </p:sp>
      <p:sp>
        <p:nvSpPr>
          <p:cNvPr id="426" name="TextBox 426"/>
          <p:cNvSpPr txBox="1"/>
          <p:nvPr/>
        </p:nvSpPr>
        <p:spPr>
          <a:xfrm>
            <a:off x="2483354" y="6970693"/>
            <a:ext cx="1087654" cy="14858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ea typeface="Malgun Gothic"/>
              </a:rPr>
              <a:t>switch(i)</a:t>
            </a:r>
            <a:r>
              <a:rPr lang="en-US" altLang="zh-CN" sz="1000" spc="8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4" b="1" dirty="0">
                <a:solidFill>
                  <a:srgbClr val="000000"/>
                </a:solidFill>
                <a:latin typeface="Malgun Gothic"/>
                <a:ea typeface="Malgun Gothic"/>
              </a:rPr>
              <a:t>{</a:t>
            </a:r>
          </a:p>
          <a:p>
            <a:pPr hangingPunct="0" marL="233930" indent="-117347">
              <a:lnSpc>
                <a:spcPct val="124583"/>
              </a:lnSpc>
              <a:spcBef>
                <a:spcPts val="145"/>
              </a:spcBef>
            </a:pPr>
            <a:r>
              <a:rPr lang="en-US" altLang="zh-CN" sz="1000" spc="40" b="1" dirty="0">
                <a:solidFill>
                  <a:srgbClr val="000000"/>
                </a:solidFill>
                <a:latin typeface="Malgun Gothic"/>
                <a:ea typeface="Malgun Gothic"/>
              </a:rPr>
              <a:t>case</a:t>
            </a:r>
            <a:r>
              <a:rPr lang="en-US" altLang="zh-CN" sz="1000" spc="-1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40" b="1" dirty="0">
                <a:solidFill>
                  <a:srgbClr val="000000"/>
                </a:solidFill>
                <a:latin typeface="Malgun Gothic"/>
                <a:ea typeface="Malgun Gothic"/>
              </a:rPr>
              <a:t>1: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0" b="1" dirty="0">
                <a:solidFill>
                  <a:srgbClr val="000000"/>
                </a:solidFill>
                <a:latin typeface="Malgun Gothic"/>
                <a:ea typeface="Malgun Gothic"/>
              </a:rPr>
              <a:t>do</a:t>
            </a:r>
            <a:r>
              <a:rPr lang="en-US" altLang="zh-CN" sz="1000" spc="-75" b="1" dirty="0">
                <a:solidFill>
                  <a:srgbClr val="000000"/>
                </a:solidFill>
                <a:latin typeface="Malgun Gothic"/>
                <a:ea typeface="Malgun Gothic"/>
              </a:rPr>
              <a:t>something();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5" b="1" dirty="0">
                <a:solidFill>
                  <a:srgbClr val="000000"/>
                </a:solidFill>
                <a:latin typeface="Malgun Gothic"/>
                <a:ea typeface="Malgun Gothic"/>
              </a:rPr>
              <a:t>br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ea typeface="Malgun Gothic"/>
              </a:rPr>
              <a:t>eak;</a:t>
            </a:r>
          </a:p>
          <a:p>
            <a:pPr marL="0" indent="175257">
              <a:lnSpc>
                <a:spcPct val="100000"/>
              </a:lnSpc>
              <a:spcBef>
                <a:spcPts val="160"/>
              </a:spcBef>
            </a:pPr>
            <a:r>
              <a:rPr lang="en-US" altLang="zh-CN" sz="1000" spc="-75" b="1" dirty="0">
                <a:solidFill>
                  <a:srgbClr val="000000"/>
                </a:solidFill>
                <a:latin typeface="Malgun Gothic"/>
                <a:ea typeface="Malgun Gothic"/>
              </a:rPr>
              <a:t>de</a:t>
            </a:r>
            <a:r>
              <a:rPr lang="en-US" altLang="zh-CN" sz="1000" spc="-69" b="1" dirty="0">
                <a:solidFill>
                  <a:srgbClr val="000000"/>
                </a:solidFill>
                <a:latin typeface="Malgun Gothic"/>
                <a:ea typeface="Malgun Gothic"/>
              </a:rPr>
              <a:t>fault</a:t>
            </a:r>
          </a:p>
          <a:p>
            <a:pPr marL="0" indent="233930">
              <a:lnSpc>
                <a:spcPct val="100000"/>
              </a:lnSpc>
              <a:spcBef>
                <a:spcPts val="295"/>
              </a:spcBef>
            </a:pPr>
            <a:r>
              <a:rPr lang="en-US" altLang="zh-CN" sz="1000" spc="10" b="1" dirty="0">
                <a:solidFill>
                  <a:srgbClr val="000000"/>
                </a:solidFill>
                <a:latin typeface="Malgun Gothic"/>
                <a:ea typeface="Malgun Gothic"/>
              </a:rPr>
              <a:t>...</a:t>
            </a:r>
          </a:p>
          <a:p>
            <a:pPr marL="0" indent="233930">
              <a:lnSpc>
                <a:spcPct val="100000"/>
              </a:lnSpc>
              <a:spcBef>
                <a:spcPts val="300"/>
              </a:spcBef>
            </a:pPr>
            <a:r>
              <a:rPr lang="en-US" altLang="zh-CN" sz="1000" spc="-65" b="1" dirty="0">
                <a:solidFill>
                  <a:srgbClr val="000000"/>
                </a:solidFill>
                <a:latin typeface="Malgun Gothic"/>
                <a:ea typeface="Malgun Gothic"/>
              </a:rPr>
              <a:t>br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ea typeface="Malgun Gothic"/>
              </a:rPr>
              <a:t>eak;</a:t>
            </a:r>
          </a:p>
          <a:p>
            <a:pPr marL="0">
              <a:lnSpc>
                <a:spcPct val="100000"/>
              </a:lnSpc>
              <a:spcBef>
                <a:spcPts val="295"/>
              </a:spcBef>
            </a:pPr>
            <a:r>
              <a:rPr lang="en-US" altLang="zh-CN" sz="1000" spc="-69" b="1" dirty="0">
                <a:solidFill>
                  <a:srgbClr val="000000"/>
                </a:solidFill>
                <a:latin typeface="Malgun Gothic"/>
                <a:ea typeface="Malgun Gothic"/>
              </a:rPr>
              <a:t>}</a:t>
            </a:r>
          </a:p>
        </p:txBody>
      </p:sp>
      <p:sp>
        <p:nvSpPr>
          <p:cNvPr id="427" name="TextBox 427"/>
          <p:cNvSpPr txBox="1"/>
          <p:nvPr/>
        </p:nvSpPr>
        <p:spPr>
          <a:xfrm>
            <a:off x="3800093" y="7161192"/>
            <a:ext cx="1087628" cy="11048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ea typeface="Malgun Gothic"/>
              </a:rPr>
              <a:t>switch(i)</a:t>
            </a:r>
            <a:r>
              <a:rPr lang="en-US" altLang="zh-CN" sz="1000" spc="8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4" b="1" dirty="0">
                <a:solidFill>
                  <a:srgbClr val="000000"/>
                </a:solidFill>
                <a:latin typeface="Malgun Gothic"/>
                <a:ea typeface="Malgun Gothic"/>
              </a:rPr>
              <a:t>{</a:t>
            </a:r>
          </a:p>
          <a:p>
            <a:pPr hangingPunct="0" marL="233930" indent="-117346">
              <a:lnSpc>
                <a:spcPct val="124583"/>
              </a:lnSpc>
              <a:spcBef>
                <a:spcPts val="150"/>
              </a:spcBef>
            </a:pPr>
            <a:r>
              <a:rPr lang="en-US" altLang="zh-CN" sz="1000" spc="40" b="1" dirty="0">
                <a:solidFill>
                  <a:srgbClr val="000000"/>
                </a:solidFill>
                <a:latin typeface="Malgun Gothic"/>
                <a:ea typeface="Malgun Gothic"/>
              </a:rPr>
              <a:t>case</a:t>
            </a:r>
            <a:r>
              <a:rPr lang="en-US" altLang="zh-CN" sz="1000" spc="-1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40" b="1" dirty="0">
                <a:solidFill>
                  <a:srgbClr val="000000"/>
                </a:solidFill>
                <a:latin typeface="Malgun Gothic"/>
                <a:ea typeface="Malgun Gothic"/>
              </a:rPr>
              <a:t>1: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0" b="1" dirty="0">
                <a:solidFill>
                  <a:srgbClr val="000000"/>
                </a:solidFill>
                <a:latin typeface="Malgun Gothic"/>
                <a:ea typeface="Malgun Gothic"/>
              </a:rPr>
              <a:t>do</a:t>
            </a:r>
            <a:r>
              <a:rPr lang="en-US" altLang="zh-CN" sz="1000" spc="-75" b="1" dirty="0">
                <a:solidFill>
                  <a:srgbClr val="000000"/>
                </a:solidFill>
                <a:latin typeface="Malgun Gothic"/>
                <a:ea typeface="Malgun Gothic"/>
              </a:rPr>
              <a:t>something();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5" b="1" dirty="0">
                <a:solidFill>
                  <a:srgbClr val="000000"/>
                </a:solidFill>
                <a:latin typeface="Malgun Gothic"/>
                <a:ea typeface="Malgun Gothic"/>
              </a:rPr>
              <a:t>br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ea typeface="Malgun Gothic"/>
              </a:rPr>
              <a:t>eak;</a:t>
            </a:r>
          </a:p>
          <a:p>
            <a:pPr>
              <a:lnSpc>
                <a:spcPts val="166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000" spc="-69" b="1" dirty="0">
                <a:solidFill>
                  <a:srgbClr val="000000"/>
                </a:solidFill>
                <a:latin typeface="Malgun Gothic"/>
                <a:ea typeface="Malgun Gothic"/>
              </a:rPr>
              <a:t>}</a:t>
            </a:r>
          </a:p>
        </p:txBody>
      </p:sp>
      <p:sp>
        <p:nvSpPr>
          <p:cNvPr id="428" name="TextBox 428"/>
          <p:cNvSpPr txBox="1"/>
          <p:nvPr/>
        </p:nvSpPr>
        <p:spPr>
          <a:xfrm>
            <a:off x="5123684" y="7256442"/>
            <a:ext cx="1397740" cy="9334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75" b="1" dirty="0">
                <a:solidFill>
                  <a:srgbClr val="000000"/>
                </a:solidFill>
                <a:latin typeface="Malgun Gothic"/>
                <a:ea typeface="Malgun Gothic"/>
              </a:rPr>
              <a:t>switch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문에는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항상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75" b="1" dirty="0">
                <a:solidFill>
                  <a:srgbClr val="000000"/>
                </a:solidFill>
                <a:latin typeface="Malgun Gothic"/>
                <a:ea typeface="Malgun Gothic"/>
              </a:rPr>
              <a:t>default</a:t>
            </a:r>
          </a:p>
          <a:p>
            <a:pPr marL="0">
              <a:lnSpc>
                <a:spcPct val="100000"/>
              </a:lnSpc>
              <a:spcBef>
                <a:spcPts val="300"/>
              </a:spcBef>
            </a:pP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문을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추가해야</a:t>
            </a:r>
            <a:r>
              <a:rPr lang="en-US" altLang="zh-CN" sz="1000" spc="-6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함.</a:t>
            </a:r>
          </a:p>
          <a:p>
            <a:pPr hangingPunct="0" marL="0">
              <a:lnSpc>
                <a:spcPct val="124583"/>
              </a:lnSpc>
              <a:spcBef>
                <a:spcPts val="145"/>
              </a:spcBef>
            </a:pP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ea typeface="Malgun Gothic"/>
              </a:rPr>
              <a:t>default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문이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없는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4" b="1" dirty="0">
                <a:solidFill>
                  <a:srgbClr val="000000"/>
                </a:solidFill>
                <a:latin typeface="Malgun Gothic"/>
                <a:ea typeface="Malgun Gothic"/>
              </a:rPr>
              <a:t>경우,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예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외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사항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발생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시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예기치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않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44" b="1" dirty="0">
                <a:solidFill>
                  <a:srgbClr val="000000"/>
                </a:solidFill>
                <a:latin typeface="Malgun Gothic"/>
                <a:ea typeface="Malgun Gothic"/>
              </a:rPr>
              <a:t>은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결과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44" b="1" dirty="0">
                <a:solidFill>
                  <a:srgbClr val="000000"/>
                </a:solidFill>
                <a:latin typeface="Malgun Gothic"/>
                <a:ea typeface="Malgun Gothic"/>
              </a:rPr>
              <a:t>발생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가능함.</a:t>
            </a:r>
          </a:p>
        </p:txBody>
      </p:sp>
      <p:sp>
        <p:nvSpPr>
          <p:cNvPr id="429" name="TextBox 429"/>
          <p:cNvSpPr txBox="1"/>
          <p:nvPr/>
        </p:nvSpPr>
        <p:spPr>
          <a:xfrm>
            <a:off x="1661921" y="8616609"/>
            <a:ext cx="752317" cy="571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24583"/>
              </a:lnSpc>
            </a:pPr>
            <a:r>
              <a:rPr lang="en-US" altLang="zh-CN" sz="1000" spc="-69" b="1" dirty="0">
                <a:solidFill>
                  <a:srgbClr val="000000"/>
                </a:solidFill>
                <a:latin typeface="Malgun Gothic"/>
                <a:ea typeface="Malgun Gothic"/>
              </a:rPr>
              <a:t>INSERT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시</a:t>
            </a:r>
            <a:r>
              <a:rPr lang="en-US" altLang="zh-CN" sz="10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시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89" b="1" dirty="0">
                <a:solidFill>
                  <a:srgbClr val="000000"/>
                </a:solidFill>
                <a:latin typeface="Malgun Gothic"/>
                <a:ea typeface="Malgun Gothic"/>
              </a:rPr>
              <a:t>스템</a:t>
            </a:r>
            <a:r>
              <a:rPr lang="en-US" altLang="zh-CN" sz="1000" spc="-6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89" b="1" dirty="0">
                <a:solidFill>
                  <a:srgbClr val="000000"/>
                </a:solidFill>
                <a:latin typeface="Malgun Gothic"/>
                <a:ea typeface="Malgun Gothic"/>
              </a:rPr>
              <a:t>공통</a:t>
            </a:r>
            <a:r>
              <a:rPr lang="en-US" altLang="zh-CN" sz="1000" spc="-69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94" b="1" dirty="0">
                <a:solidFill>
                  <a:srgbClr val="000000"/>
                </a:solidFill>
                <a:latin typeface="Malgun Gothic"/>
                <a:ea typeface="Malgun Gothic"/>
              </a:rPr>
              <a:t>칼럼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209" b="1" dirty="0">
                <a:solidFill>
                  <a:srgbClr val="000000"/>
                </a:solidFill>
                <a:latin typeface="Malgun Gothic"/>
                <a:ea typeface="Malgun Gothic"/>
              </a:rPr>
              <a:t>누락</a:t>
            </a:r>
          </a:p>
        </p:txBody>
      </p:sp>
      <p:sp>
        <p:nvSpPr>
          <p:cNvPr id="430" name="TextBox 430"/>
          <p:cNvSpPr txBox="1"/>
          <p:nvPr/>
        </p:nvSpPr>
        <p:spPr>
          <a:xfrm>
            <a:off x="2483354" y="8616609"/>
            <a:ext cx="643231" cy="571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175257" indent="-175257">
              <a:lnSpc>
                <a:spcPct val="124583"/>
              </a:lnSpc>
            </a:pPr>
            <a:r>
              <a:rPr lang="en-US" altLang="zh-CN" sz="1000" spc="15" b="1" dirty="0">
                <a:solidFill>
                  <a:srgbClr val="000000"/>
                </a:solidFill>
                <a:latin typeface="Malgun Gothic"/>
                <a:ea typeface="Malgun Gothic"/>
              </a:rPr>
              <a:t>INSERT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5" b="1" dirty="0">
                <a:solidFill>
                  <a:srgbClr val="000000"/>
                </a:solidFill>
                <a:latin typeface="Malgun Gothic"/>
                <a:ea typeface="Malgun Gothic"/>
              </a:rPr>
              <a:t>...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ea typeface="Malgun Gothic"/>
              </a:rPr>
              <a:t>sys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ea typeface="Malgun Gothic"/>
              </a:rPr>
              <a:t>date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5" b="1" dirty="0">
                <a:solidFill>
                  <a:srgbClr val="000000"/>
                </a:solidFill>
                <a:latin typeface="Malgun Gothic"/>
                <a:ea typeface="Malgun Gothic"/>
              </a:rPr>
              <a:t>use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ea typeface="Malgun Gothic"/>
              </a:rPr>
              <a:t>rid</a:t>
            </a:r>
          </a:p>
        </p:txBody>
      </p:sp>
      <p:sp>
        <p:nvSpPr>
          <p:cNvPr id="431" name="TextBox 431"/>
          <p:cNvSpPr txBox="1"/>
          <p:nvPr/>
        </p:nvSpPr>
        <p:spPr>
          <a:xfrm>
            <a:off x="3800093" y="8730908"/>
            <a:ext cx="577706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ea typeface="Malgun Gothic"/>
              </a:rPr>
              <a:t>INSERT</a:t>
            </a:r>
            <a:r>
              <a:rPr lang="en-US" altLang="zh-CN" sz="1000" spc="7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" b="1" dirty="0">
                <a:solidFill>
                  <a:srgbClr val="000000"/>
                </a:solidFill>
                <a:latin typeface="Malgun Gothic"/>
                <a:ea typeface="Malgun Gothic"/>
              </a:rPr>
              <a:t>...</a:t>
            </a:r>
          </a:p>
        </p:txBody>
      </p:sp>
      <p:sp>
        <p:nvSpPr>
          <p:cNvPr id="432" name="TextBox 432"/>
          <p:cNvSpPr txBox="1"/>
          <p:nvPr/>
        </p:nvSpPr>
        <p:spPr>
          <a:xfrm>
            <a:off x="5123684" y="8616609"/>
            <a:ext cx="1397717" cy="571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24583"/>
              </a:lnSpc>
            </a:pP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시스템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60" b="1" dirty="0">
                <a:solidFill>
                  <a:srgbClr val="000000"/>
                </a:solidFill>
                <a:latin typeface="Malgun Gothic"/>
                <a:ea typeface="Malgun Gothic"/>
              </a:rPr>
              <a:t>공통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칼럼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9" b="1" dirty="0">
                <a:solidFill>
                  <a:srgbClr val="000000"/>
                </a:solidFill>
                <a:latin typeface="Malgun Gothic"/>
                <a:ea typeface="Malgun Gothic"/>
              </a:rPr>
              <a:t>누락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시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테이블의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등록,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변경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시간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추적이</a:t>
            </a:r>
            <a:r>
              <a:rPr lang="en-US" altLang="zh-CN" sz="1000" spc="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불가함.</a:t>
            </a:r>
          </a:p>
        </p:txBody>
      </p:sp>
      <p:sp>
        <p:nvSpPr>
          <p:cNvPr id="433" name="TextBox 433"/>
          <p:cNvSpPr txBox="1"/>
          <p:nvPr/>
        </p:nvSpPr>
        <p:spPr>
          <a:xfrm>
            <a:off x="6494524" y="10069379"/>
            <a:ext cx="292921" cy="167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94" dirty="0">
                <a:solidFill>
                  <a:srgbClr val="000000"/>
                </a:solidFill>
                <a:latin typeface="Times New Roman"/>
                <a:ea typeface="Times New Roman"/>
              </a:rPr>
              <a:t>27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Picture 435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960" y="2392680"/>
            <a:ext cx="5082540" cy="3528060"/>
          </a:xfrm>
          <a:prstGeom prst="rect">
            <a:avLst/>
          </a:prstGeom>
        </p:spPr>
      </p:pic>
      <p:sp>
        <p:nvSpPr>
          <p:cNvPr id="435" name="TextBox 435"/>
          <p:cNvSpPr txBox="1"/>
          <p:nvPr/>
        </p:nvSpPr>
        <p:spPr>
          <a:xfrm>
            <a:off x="1408175" y="1136214"/>
            <a:ext cx="5313565" cy="86471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2.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b="1" dirty="0">
                <a:solidFill>
                  <a:srgbClr val="000000"/>
                </a:solidFill>
                <a:latin typeface="Malgun Gothic"/>
                <a:ea typeface="Malgun Gothic"/>
              </a:rPr>
              <a:t>인스펙션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b="1" dirty="0">
                <a:solidFill>
                  <a:srgbClr val="000000"/>
                </a:solidFill>
                <a:latin typeface="Malgun Gothic"/>
                <a:ea typeface="Malgun Gothic"/>
              </a:rPr>
              <a:t>결과를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파악하고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개발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b="1" dirty="0">
                <a:solidFill>
                  <a:srgbClr val="000000"/>
                </a:solidFill>
                <a:latin typeface="Malgun Gothic"/>
                <a:ea typeface="Malgun Gothic"/>
              </a:rPr>
              <a:t>조직에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전달한다.</a:t>
            </a:r>
          </a:p>
          <a:p>
            <a:pPr hangingPunct="0" marL="190497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인스펙션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Rule이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보완,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확정된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후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인스펙션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담당자는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정해진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주기,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기준에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맞추어서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인스펙션을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수행하고,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그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결과를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개발팀에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전달한다.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코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드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인스펙션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도구에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따라서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별도의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웹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페이지를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통해서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인스펙션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결과를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보여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줄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있다.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839"/>
              </a:lnSpc>
            </a:pPr>
            <a:endParaRPr lang="en-US" dirty="0" smtClean="0"/>
          </a:p>
          <a:p>
            <a:pPr marL="0" indent="190500">
              <a:lnSpc>
                <a:spcPct val="100000"/>
              </a:lnSpc>
            </a:pP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ea typeface="Malgun Gothic"/>
              </a:rPr>
              <a:t>[</a:t>
            </a:r>
            <a:r>
              <a:rPr lang="en-US" altLang="zh-CN" sz="9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그림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64" b="1" dirty="0">
                <a:solidFill>
                  <a:srgbClr val="000000"/>
                </a:solidFill>
                <a:latin typeface="Malgun Gothic"/>
                <a:ea typeface="Malgun Gothic"/>
              </a:rPr>
              <a:t>2-4</a:t>
            </a:r>
            <a:r>
              <a:rPr lang="en-US" altLang="zh-CN" sz="900" spc="-50" b="1" dirty="0">
                <a:solidFill>
                  <a:srgbClr val="000000"/>
                </a:solidFill>
                <a:latin typeface="Malgun Gothic"/>
                <a:ea typeface="Malgun Gothic"/>
              </a:rPr>
              <a:t>]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인스펙션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결과</a:t>
            </a:r>
            <a:r>
              <a:rPr lang="en-US" altLang="zh-CN" sz="9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ea typeface="Malgun Gothic"/>
              </a:rPr>
              <a:t>(</a:t>
            </a:r>
            <a:r>
              <a:rPr lang="en-US" altLang="zh-CN" sz="9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예시</a:t>
            </a:r>
            <a:r>
              <a:rPr lang="en-US" altLang="zh-CN" sz="900" spc="-50" b="1" dirty="0">
                <a:solidFill>
                  <a:srgbClr val="000000"/>
                </a:solidFill>
                <a:latin typeface="Malgun Gothic"/>
                <a:ea typeface="Malgun Gothic"/>
              </a:rPr>
              <a:t>)</a:t>
            </a:r>
          </a:p>
          <a:p>
            <a:pPr>
              <a:lnSpc>
                <a:spcPts val="118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ea typeface="Malgun Gothic"/>
              </a:rPr>
              <a:t>3.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개발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조직의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b="1" dirty="0">
                <a:solidFill>
                  <a:srgbClr val="000000"/>
                </a:solidFill>
                <a:latin typeface="Malgun Gothic"/>
                <a:ea typeface="Malgun Gothic"/>
              </a:rPr>
              <a:t>주요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위반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사항을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정리하여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준수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사항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가이드를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5" b="1" dirty="0">
                <a:solidFill>
                  <a:srgbClr val="000000"/>
                </a:solidFill>
                <a:latin typeface="Malgun Gothic"/>
                <a:ea typeface="Malgun Gothic"/>
              </a:rPr>
              <a:t>작성,</a:t>
            </a: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전달한다.</a:t>
            </a:r>
          </a:p>
          <a:p>
            <a:pPr hangingPunct="0" marL="190497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인스펙션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담당자는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결과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위반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빈도가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높은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주요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코딩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작성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규칙에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대해서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정리하여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개발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조직에게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전달하고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가이드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한다.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10"/>
              </a:lnSpc>
            </a:pPr>
            <a:endParaRPr lang="en-US" dirty="0" smtClean="0"/>
          </a:p>
          <a:p>
            <a:pPr marL="0" indent="17528">
              <a:lnSpc>
                <a:spcPct val="100000"/>
              </a:lnSpc>
            </a:pPr>
            <a:r>
              <a:rPr lang="en-US" altLang="zh-CN" sz="11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도입된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프레임워크를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기반으로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코드를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작성하고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테스트를</a:t>
            </a:r>
            <a:r>
              <a:rPr lang="en-US" altLang="zh-CN" sz="11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수행한다.</a:t>
            </a:r>
          </a:p>
          <a:p>
            <a:pPr>
              <a:lnSpc>
                <a:spcPts val="115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ea typeface="Malgun Gothic"/>
              </a:rPr>
              <a:t>1.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작성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기준을</a:t>
            </a: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정의한다.</a:t>
            </a:r>
          </a:p>
          <a:p>
            <a:pPr hangingPunct="0" marL="190497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개발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시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적용한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작성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기준을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프로젝트의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기간,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진행</a:t>
            </a:r>
            <a:r>
              <a:rPr lang="en-US" altLang="zh-CN" sz="1100" spc="-11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상황,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프로그램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중요도,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유형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등을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고려하여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정의한다.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반복적으로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가능한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부분과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아닌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부분을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구분하여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기준을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명확히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하고,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구현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단계를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수행하기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전에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개발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자에게</a:t>
            </a:r>
            <a:r>
              <a:rPr lang="en-US" altLang="zh-CN" sz="1100" spc="11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ea typeface="Malgun Gothic"/>
              </a:rPr>
              <a:t>가이드한다.</a:t>
            </a:r>
          </a:p>
          <a:p>
            <a:pPr>
              <a:lnSpc>
                <a:spcPts val="82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2.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b="1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b="1" dirty="0">
                <a:solidFill>
                  <a:srgbClr val="000000"/>
                </a:solidFill>
                <a:latin typeface="Malgun Gothic"/>
                <a:ea typeface="Malgun Gothic"/>
              </a:rPr>
              <a:t>코드를</a:t>
            </a: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작성한다.</a:t>
            </a:r>
          </a:p>
          <a:p>
            <a:pPr hangingPunct="0" marL="190497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spc="-65" dirty="0">
                <a:solidFill>
                  <a:srgbClr val="000000"/>
                </a:solidFill>
                <a:latin typeface="Malgun Gothic"/>
                <a:ea typeface="Malgun Gothic"/>
              </a:rPr>
              <a:t>개발자는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테스트하려는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ea typeface="Malgun Gothic"/>
              </a:rPr>
              <a:t>프로그램에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5" dirty="0">
                <a:solidFill>
                  <a:srgbClr val="000000"/>
                </a:solidFill>
                <a:latin typeface="Malgun Gothic"/>
                <a:ea typeface="Malgun Gothic"/>
              </a:rPr>
              <a:t>적합한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ea typeface="Malgun Gothic"/>
              </a:rPr>
              <a:t>코드를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작성한다.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프로그램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ea typeface="Malgun Gothic"/>
              </a:rPr>
              <a:t>내의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5" dirty="0">
                <a:solidFill>
                  <a:srgbClr val="000000"/>
                </a:solidFill>
                <a:latin typeface="Malgun Gothic"/>
                <a:ea typeface="Malgun Gothic"/>
              </a:rPr>
              <a:t>테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5" dirty="0">
                <a:solidFill>
                  <a:srgbClr val="000000"/>
                </a:solidFill>
                <a:latin typeface="Malgun Gothic"/>
                <a:ea typeface="Malgun Gothic"/>
              </a:rPr>
              <a:t>스트하려는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함수에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대해서,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발생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5" dirty="0">
                <a:solidFill>
                  <a:srgbClr val="000000"/>
                </a:solidFill>
                <a:latin typeface="Malgun Gothic"/>
                <a:ea typeface="Malgun Gothic"/>
              </a:rPr>
              <a:t>가능한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케이스에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5" dirty="0">
                <a:solidFill>
                  <a:srgbClr val="000000"/>
                </a:solidFill>
                <a:latin typeface="Malgun Gothic"/>
                <a:ea typeface="Malgun Gothic"/>
              </a:rPr>
              <a:t>대해서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5" dirty="0">
                <a:solidFill>
                  <a:srgbClr val="000000"/>
                </a:solidFill>
                <a:latin typeface="Malgun Gothic"/>
                <a:ea typeface="Malgun Gothic"/>
              </a:rPr>
              <a:t>케이스를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작성한다.</a:t>
            </a:r>
          </a:p>
        </p:txBody>
      </p:sp>
      <p:sp>
        <p:nvSpPr>
          <p:cNvPr id="436" name="TextBox 436"/>
          <p:cNvSpPr txBox="1"/>
          <p:nvPr/>
        </p:nvSpPr>
        <p:spPr>
          <a:xfrm>
            <a:off x="899922" y="10069379"/>
            <a:ext cx="292920" cy="167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94" dirty="0">
                <a:solidFill>
                  <a:srgbClr val="000000"/>
                </a:solidFill>
                <a:latin typeface="Times New Roman"/>
                <a:ea typeface="Times New Roman"/>
              </a:rPr>
              <a:t>28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Freeform 437"> 
				</p:cNvPr>
          <p:cNvSpPr/>
          <p:nvPr/>
        </p:nvSpPr>
        <p:spPr>
          <a:xfrm>
            <a:off x="1580261" y="1415161"/>
            <a:ext cx="4947539" cy="19938"/>
          </a:xfrm>
          <a:custGeom>
            <a:avLst/>
            <a:gdLst>
              <a:gd name="connsiteX0" fmla="*/ 16128 w 4947539"/>
              <a:gd name="connsiteY0" fmla="*/ 13589 h 19938"/>
              <a:gd name="connsiteX1" fmla="*/ 4949317 w 4947539"/>
              <a:gd name="connsiteY1" fmla="*/ 13589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47539" h="19938">
                <a:moveTo>
                  <a:pt x="16128" y="13589"/>
                </a:moveTo>
                <a:lnTo>
                  <a:pt x="4949317" y="13589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Freeform 438"> 
				</p:cNvPr>
          <p:cNvSpPr/>
          <p:nvPr/>
        </p:nvSpPr>
        <p:spPr>
          <a:xfrm>
            <a:off x="1580261" y="1783460"/>
            <a:ext cx="4947539" cy="19938"/>
          </a:xfrm>
          <a:custGeom>
            <a:avLst/>
            <a:gdLst>
              <a:gd name="connsiteX0" fmla="*/ 16128 w 4947539"/>
              <a:gd name="connsiteY0" fmla="*/ 14097 h 19938"/>
              <a:gd name="connsiteX1" fmla="*/ 4954651 w 4947539"/>
              <a:gd name="connsiteY1" fmla="*/ 14097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47539" h="19938">
                <a:moveTo>
                  <a:pt x="16128" y="14097"/>
                </a:moveTo>
                <a:lnTo>
                  <a:pt x="4954651" y="14097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Freeform 439"> 
				</p:cNvPr>
          <p:cNvSpPr/>
          <p:nvPr/>
        </p:nvSpPr>
        <p:spPr>
          <a:xfrm>
            <a:off x="1580261" y="6660260"/>
            <a:ext cx="4947539" cy="19938"/>
          </a:xfrm>
          <a:custGeom>
            <a:avLst/>
            <a:gdLst>
              <a:gd name="connsiteX0" fmla="*/ 11557 w 4947539"/>
              <a:gd name="connsiteY0" fmla="*/ 15621 h 19938"/>
              <a:gd name="connsiteX1" fmla="*/ 4954651 w 4947539"/>
              <a:gd name="connsiteY1" fmla="*/ 15621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47539" h="19938">
                <a:moveTo>
                  <a:pt x="11557" y="15621"/>
                </a:moveTo>
                <a:lnTo>
                  <a:pt x="4954651" y="15621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Freeform 440"> 
				</p:cNvPr>
          <p:cNvSpPr/>
          <p:nvPr/>
        </p:nvSpPr>
        <p:spPr>
          <a:xfrm>
            <a:off x="1580261" y="6660260"/>
            <a:ext cx="4947539" cy="19938"/>
          </a:xfrm>
          <a:custGeom>
            <a:avLst/>
            <a:gdLst>
              <a:gd name="connsiteX0" fmla="*/ 11557 w 4947539"/>
              <a:gd name="connsiteY0" fmla="*/ 15621 h 19938"/>
              <a:gd name="connsiteX1" fmla="*/ 4954651 w 4947539"/>
              <a:gd name="connsiteY1" fmla="*/ 15621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47539" h="19938">
                <a:moveTo>
                  <a:pt x="11557" y="15621"/>
                </a:moveTo>
                <a:lnTo>
                  <a:pt x="4954651" y="15621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Freeform 441"> 
				</p:cNvPr>
          <p:cNvSpPr/>
          <p:nvPr/>
        </p:nvSpPr>
        <p:spPr>
          <a:xfrm>
            <a:off x="1580261" y="1415161"/>
            <a:ext cx="4947539" cy="19938"/>
          </a:xfrm>
          <a:custGeom>
            <a:avLst/>
            <a:gdLst>
              <a:gd name="connsiteX0" fmla="*/ 16128 w 4947539"/>
              <a:gd name="connsiteY0" fmla="*/ 13589 h 19938"/>
              <a:gd name="connsiteX1" fmla="*/ 4949317 w 4947539"/>
              <a:gd name="connsiteY1" fmla="*/ 13589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47539" h="19938">
                <a:moveTo>
                  <a:pt x="16128" y="13589"/>
                </a:moveTo>
                <a:lnTo>
                  <a:pt x="4949317" y="13589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3" name="Picture 443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960" y="8221980"/>
            <a:ext cx="5082540" cy="1188719"/>
          </a:xfrm>
          <a:prstGeom prst="rect">
            <a:avLst/>
          </a:prstGeom>
        </p:spPr>
      </p:pic>
      <p:sp>
        <p:nvSpPr>
          <p:cNvPr id="443" name="TextBox 443"/>
          <p:cNvSpPr txBox="1"/>
          <p:nvPr/>
        </p:nvSpPr>
        <p:spPr>
          <a:xfrm>
            <a:off x="1408175" y="1200908"/>
            <a:ext cx="5313565" cy="9036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90500">
              <a:lnSpc>
                <a:spcPct val="100000"/>
              </a:lnSpc>
            </a:pPr>
            <a:r>
              <a:rPr lang="en-US" altLang="zh-CN" sz="9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&lt;표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75" b="1" dirty="0">
                <a:solidFill>
                  <a:srgbClr val="000000"/>
                </a:solidFill>
                <a:latin typeface="Malgun Gothic"/>
                <a:ea typeface="Malgun Gothic"/>
              </a:rPr>
              <a:t>2-8&gt;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케이스</a:t>
            </a:r>
            <a:r>
              <a:rPr lang="en-US" altLang="zh-CN" sz="9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작성(예시)</a:t>
            </a:r>
          </a:p>
          <a:p>
            <a:pPr>
              <a:lnSpc>
                <a:spcPts val="1610"/>
              </a:lnSpc>
            </a:pPr>
            <a:endParaRPr lang="en-US" dirty="0" smtClean="0"/>
          </a:p>
          <a:p>
            <a:pPr marL="0" indent="253746">
              <a:lnSpc>
                <a:spcPct val="100000"/>
              </a:lnSpc>
            </a:pP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ea typeface="Malgun Gothic"/>
              </a:rPr>
              <a:t>Junit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케이스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5" b="1" dirty="0">
                <a:solidFill>
                  <a:srgbClr val="000000"/>
                </a:solidFill>
                <a:latin typeface="Malgun Gothic"/>
                <a:ea typeface="Malgun Gothic"/>
              </a:rPr>
              <a:t>작성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예시</a:t>
            </a:r>
          </a:p>
          <a:p>
            <a:pPr>
              <a:lnSpc>
                <a:spcPts val="1014"/>
              </a:lnSpc>
            </a:pPr>
            <a:endParaRPr lang="en-US" dirty="0" smtClean="0"/>
          </a:p>
          <a:p>
            <a:pPr marL="0" indent="289559">
              <a:lnSpc>
                <a:spcPct val="100000"/>
              </a:lnSpc>
            </a:pPr>
            <a:r>
              <a:rPr lang="en-US" altLang="zh-CN" sz="900" spc="-15" dirty="0">
                <a:solidFill>
                  <a:srgbClr val="000000"/>
                </a:solidFill>
                <a:latin typeface="Times New Roman"/>
                <a:ea typeface="Times New Roman"/>
              </a:rPr>
              <a:t>public</a:t>
            </a:r>
            <a:r>
              <a:rPr lang="en-US" altLang="zh-CN" sz="900" spc="-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-15" dirty="0">
                <a:solidFill>
                  <a:srgbClr val="000000"/>
                </a:solidFill>
                <a:latin typeface="Times New Roman"/>
                <a:ea typeface="Times New Roman"/>
              </a:rPr>
              <a:t>class</a:t>
            </a:r>
            <a:r>
              <a:rPr lang="en-US" altLang="zh-CN" sz="90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-15" dirty="0">
                <a:solidFill>
                  <a:srgbClr val="000000"/>
                </a:solidFill>
                <a:latin typeface="Times New Roman"/>
                <a:ea typeface="Times New Roman"/>
              </a:rPr>
              <a:t>FileReaderTest</a:t>
            </a:r>
            <a:r>
              <a:rPr lang="en-US" altLang="zh-CN" sz="90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-5" dirty="0">
                <a:solidFill>
                  <a:srgbClr val="000000"/>
                </a:solidFill>
                <a:latin typeface="Times New Roman"/>
                <a:ea typeface="Times New Roman"/>
              </a:rPr>
              <a:t>{</a:t>
            </a:r>
          </a:p>
          <a:p>
            <a:pPr marL="0" indent="734568">
              <a:lnSpc>
                <a:spcPct val="100000"/>
              </a:lnSpc>
              <a:spcBef>
                <a:spcPts val="265"/>
              </a:spcBef>
            </a:pPr>
            <a:r>
              <a:rPr lang="en-US" altLang="zh-CN" sz="900" spc="-25" dirty="0">
                <a:solidFill>
                  <a:srgbClr val="000000"/>
                </a:solidFill>
                <a:latin typeface="Times New Roman"/>
                <a:ea typeface="Times New Roman"/>
              </a:rPr>
              <a:t>FileReader</a:t>
            </a:r>
            <a:r>
              <a:rPr lang="en-US" altLang="zh-CN" sz="90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-20" dirty="0">
                <a:solidFill>
                  <a:srgbClr val="000000"/>
                </a:solidFill>
                <a:latin typeface="Times New Roman"/>
                <a:ea typeface="Times New Roman"/>
              </a:rPr>
              <a:t>_input</a:t>
            </a:r>
            <a:r>
              <a:rPr lang="en-US" altLang="zh-CN" sz="90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-25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en-US" altLang="zh-CN" sz="90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-20" dirty="0">
                <a:solidFill>
                  <a:srgbClr val="000000"/>
                </a:solidFill>
                <a:latin typeface="Times New Roman"/>
                <a:ea typeface="Times New Roman"/>
              </a:rPr>
              <a:t>null;</a:t>
            </a:r>
          </a:p>
          <a:p>
            <a:pPr>
              <a:lnSpc>
                <a:spcPts val="1164"/>
              </a:lnSpc>
            </a:pPr>
            <a:endParaRPr lang="en-US" dirty="0" smtClean="0"/>
          </a:p>
          <a:p>
            <a:pPr marL="0" indent="734568">
              <a:lnSpc>
                <a:spcPct val="100000"/>
              </a:lnSpc>
            </a:pPr>
            <a:r>
              <a:rPr lang="en-US" altLang="zh-CN" sz="900" spc="-55" dirty="0">
                <a:solidFill>
                  <a:srgbClr val="000000"/>
                </a:solidFill>
                <a:latin typeface="Times New Roman"/>
                <a:ea typeface="Times New Roman"/>
              </a:rPr>
              <a:t>@Be</a:t>
            </a:r>
            <a:r>
              <a:rPr lang="en-US" altLang="zh-CN" sz="900" spc="-50" dirty="0">
                <a:solidFill>
                  <a:srgbClr val="000000"/>
                </a:solidFill>
                <a:latin typeface="Times New Roman"/>
                <a:ea typeface="Times New Roman"/>
              </a:rPr>
              <a:t>fore</a:t>
            </a:r>
          </a:p>
          <a:p>
            <a:pPr marL="0" indent="734568">
              <a:lnSpc>
                <a:spcPct val="100000"/>
              </a:lnSpc>
              <a:spcBef>
                <a:spcPts val="275"/>
              </a:spcBef>
            </a:pPr>
            <a:r>
              <a:rPr lang="en-US" altLang="zh-CN" sz="900" spc="-15" dirty="0">
                <a:solidFill>
                  <a:srgbClr val="000000"/>
                </a:solidFill>
                <a:latin typeface="Times New Roman"/>
                <a:ea typeface="Times New Roman"/>
              </a:rPr>
              <a:t>public</a:t>
            </a:r>
            <a:r>
              <a:rPr lang="en-US" altLang="zh-CN" sz="900" spc="-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-10" dirty="0">
                <a:solidFill>
                  <a:srgbClr val="000000"/>
                </a:solidFill>
                <a:latin typeface="Times New Roman"/>
                <a:ea typeface="Times New Roman"/>
              </a:rPr>
              <a:t>void</a:t>
            </a:r>
            <a:r>
              <a:rPr lang="en-US" altLang="zh-CN" sz="90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-15" dirty="0">
                <a:solidFill>
                  <a:srgbClr val="000000"/>
                </a:solidFill>
                <a:latin typeface="Times New Roman"/>
                <a:ea typeface="Times New Roman"/>
              </a:rPr>
              <a:t>setUp()</a:t>
            </a:r>
            <a:r>
              <a:rPr lang="en-US" altLang="zh-CN" sz="900" spc="-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-15" dirty="0">
                <a:solidFill>
                  <a:srgbClr val="000000"/>
                </a:solidFill>
                <a:latin typeface="Times New Roman"/>
                <a:ea typeface="Times New Roman"/>
              </a:rPr>
              <a:t>throws</a:t>
            </a:r>
            <a:r>
              <a:rPr lang="en-US" altLang="zh-CN" sz="90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-15" dirty="0">
                <a:solidFill>
                  <a:srgbClr val="000000"/>
                </a:solidFill>
                <a:latin typeface="Times New Roman"/>
                <a:ea typeface="Times New Roman"/>
              </a:rPr>
              <a:t>Exception</a:t>
            </a:r>
            <a:r>
              <a:rPr lang="en-US" altLang="zh-CN" sz="90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-5" dirty="0">
                <a:solidFill>
                  <a:srgbClr val="000000"/>
                </a:solidFill>
                <a:latin typeface="Times New Roman"/>
                <a:ea typeface="Times New Roman"/>
              </a:rPr>
              <a:t>{</a:t>
            </a:r>
          </a:p>
          <a:p>
            <a:pPr marL="0" indent="1242055">
              <a:lnSpc>
                <a:spcPct val="100000"/>
              </a:lnSpc>
              <a:spcBef>
                <a:spcPts val="265"/>
              </a:spcBef>
            </a:pPr>
            <a:r>
              <a:rPr lang="en-US" altLang="zh-CN" sz="900" spc="-50" dirty="0">
                <a:solidFill>
                  <a:srgbClr val="000000"/>
                </a:solidFill>
                <a:latin typeface="Times New Roman"/>
                <a:ea typeface="Times New Roman"/>
              </a:rPr>
              <a:t>try</a:t>
            </a:r>
            <a:r>
              <a:rPr lang="en-US" altLang="zh-CN" sz="900" spc="1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-69" dirty="0">
                <a:solidFill>
                  <a:srgbClr val="000000"/>
                </a:solidFill>
                <a:latin typeface="Times New Roman"/>
                <a:ea typeface="Times New Roman"/>
              </a:rPr>
              <a:t>{</a:t>
            </a:r>
          </a:p>
          <a:p>
            <a:pPr marL="0" indent="1750310">
              <a:lnSpc>
                <a:spcPct val="100000"/>
              </a:lnSpc>
              <a:spcBef>
                <a:spcPts val="265"/>
              </a:spcBef>
            </a:pPr>
            <a:r>
              <a:rPr lang="en-US" altLang="zh-CN" sz="900" spc="-25" dirty="0">
                <a:solidFill>
                  <a:srgbClr val="000000"/>
                </a:solidFill>
                <a:latin typeface="Times New Roman"/>
                <a:ea typeface="Times New Roman"/>
              </a:rPr>
              <a:t>_input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-20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en-US" altLang="zh-CN" sz="9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-30" dirty="0">
                <a:solidFill>
                  <a:srgbClr val="000000"/>
                </a:solidFill>
                <a:latin typeface="Times New Roman"/>
                <a:ea typeface="Times New Roman"/>
              </a:rPr>
              <a:t>new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-25" dirty="0">
                <a:solidFill>
                  <a:srgbClr val="000000"/>
                </a:solidFill>
                <a:latin typeface="Times New Roman"/>
                <a:ea typeface="Times New Roman"/>
              </a:rPr>
              <a:t>FileReader("C:/Temp/data.txt");</a:t>
            </a:r>
          </a:p>
          <a:p>
            <a:pPr marL="0" indent="1242055">
              <a:lnSpc>
                <a:spcPct val="100000"/>
              </a:lnSpc>
              <a:spcBef>
                <a:spcPts val="275"/>
              </a:spcBef>
            </a:pPr>
            <a:r>
              <a:rPr lang="en-US" altLang="zh-CN" sz="900" spc="-25" dirty="0">
                <a:solidFill>
                  <a:srgbClr val="000000"/>
                </a:solidFill>
                <a:latin typeface="Times New Roman"/>
                <a:ea typeface="Times New Roman"/>
              </a:rPr>
              <a:t>}</a:t>
            </a:r>
            <a:r>
              <a:rPr lang="en-US" altLang="zh-CN" sz="90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-25" dirty="0">
                <a:solidFill>
                  <a:srgbClr val="000000"/>
                </a:solidFill>
                <a:latin typeface="Times New Roman"/>
                <a:ea typeface="Times New Roman"/>
              </a:rPr>
              <a:t>catch</a:t>
            </a:r>
            <a:r>
              <a:rPr lang="en-US" altLang="zh-CN" sz="90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-25" dirty="0">
                <a:solidFill>
                  <a:srgbClr val="000000"/>
                </a:solidFill>
                <a:latin typeface="Times New Roman"/>
                <a:ea typeface="Times New Roman"/>
              </a:rPr>
              <a:t>(FileNotFoundException</a:t>
            </a:r>
            <a:r>
              <a:rPr lang="en-US" altLang="zh-CN" sz="90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-5" dirty="0">
                <a:solidFill>
                  <a:srgbClr val="000000"/>
                </a:solidFill>
                <a:latin typeface="Times New Roman"/>
                <a:ea typeface="Times New Roman"/>
              </a:rPr>
              <a:t>e)</a:t>
            </a:r>
            <a:r>
              <a:rPr lang="en-US" altLang="zh-CN" sz="90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-30" dirty="0">
                <a:solidFill>
                  <a:srgbClr val="000000"/>
                </a:solidFill>
                <a:latin typeface="Times New Roman"/>
                <a:ea typeface="Times New Roman"/>
              </a:rPr>
              <a:t>{</a:t>
            </a:r>
          </a:p>
          <a:p>
            <a:pPr marL="0" indent="1750310">
              <a:lnSpc>
                <a:spcPct val="100000"/>
              </a:lnSpc>
              <a:spcBef>
                <a:spcPts val="265"/>
              </a:spcBef>
            </a:pPr>
            <a:r>
              <a:rPr lang="en-US" altLang="zh-CN" sz="900" spc="-20" dirty="0">
                <a:solidFill>
                  <a:srgbClr val="000000"/>
                </a:solidFill>
                <a:latin typeface="Times New Roman"/>
                <a:ea typeface="Times New Roman"/>
              </a:rPr>
              <a:t>throw</a:t>
            </a:r>
            <a:r>
              <a:rPr lang="en-US" altLang="zh-CN" sz="900" spc="-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-20" dirty="0">
                <a:solidFill>
                  <a:srgbClr val="000000"/>
                </a:solidFill>
                <a:latin typeface="Times New Roman"/>
                <a:ea typeface="Times New Roman"/>
              </a:rPr>
              <a:t>new</a:t>
            </a:r>
            <a:r>
              <a:rPr lang="en-US" altLang="zh-CN" sz="90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-20" dirty="0">
                <a:solidFill>
                  <a:srgbClr val="000000"/>
                </a:solidFill>
                <a:latin typeface="Times New Roman"/>
                <a:ea typeface="Times New Roman"/>
              </a:rPr>
              <a:t>RuntimeException</a:t>
            </a:r>
            <a:r>
              <a:rPr lang="en-US" altLang="zh-CN" sz="90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-15" dirty="0">
                <a:solidFill>
                  <a:srgbClr val="000000"/>
                </a:solidFill>
                <a:latin typeface="Times New Roman"/>
                <a:ea typeface="Times New Roman"/>
              </a:rPr>
              <a:t>("Cannot</a:t>
            </a:r>
            <a:r>
              <a:rPr lang="en-US" altLang="zh-CN" sz="90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-20" dirty="0">
                <a:solidFill>
                  <a:srgbClr val="000000"/>
                </a:solidFill>
                <a:latin typeface="Times New Roman"/>
                <a:ea typeface="Times New Roman"/>
              </a:rPr>
              <a:t>open</a:t>
            </a:r>
            <a:r>
              <a:rPr lang="en-US" altLang="zh-CN" sz="90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-1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90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-25" dirty="0">
                <a:solidFill>
                  <a:srgbClr val="000000"/>
                </a:solidFill>
                <a:latin typeface="Times New Roman"/>
                <a:ea typeface="Times New Roman"/>
              </a:rPr>
              <a:t>TXT</a:t>
            </a:r>
            <a:r>
              <a:rPr lang="en-US" altLang="zh-CN" sz="90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-15" dirty="0">
                <a:solidFill>
                  <a:srgbClr val="000000"/>
                </a:solidFill>
                <a:latin typeface="Times New Roman"/>
                <a:ea typeface="Times New Roman"/>
              </a:rPr>
              <a:t>File");</a:t>
            </a:r>
          </a:p>
          <a:p>
            <a:pPr marL="0" indent="1242055">
              <a:lnSpc>
                <a:spcPct val="100000"/>
              </a:lnSpc>
              <a:spcBef>
                <a:spcPts val="270"/>
              </a:spcBef>
            </a:pPr>
            <a:r>
              <a:rPr lang="en-US" altLang="zh-CN" sz="900" spc="-189" dirty="0">
                <a:solidFill>
                  <a:srgbClr val="000000"/>
                </a:solidFill>
                <a:latin typeface="Times New Roman"/>
                <a:ea typeface="Times New Roman"/>
              </a:rPr>
              <a:t>}</a:t>
            </a:r>
          </a:p>
          <a:p>
            <a:pPr marL="0" indent="734568">
              <a:lnSpc>
                <a:spcPct val="100000"/>
              </a:lnSpc>
              <a:spcBef>
                <a:spcPts val="275"/>
              </a:spcBef>
            </a:pPr>
            <a:r>
              <a:rPr lang="en-US" altLang="zh-CN" sz="900" spc="-189" dirty="0">
                <a:solidFill>
                  <a:srgbClr val="000000"/>
                </a:solidFill>
                <a:latin typeface="Times New Roman"/>
                <a:ea typeface="Times New Roman"/>
              </a:rPr>
              <a:t>}</a:t>
            </a:r>
          </a:p>
          <a:p>
            <a:pPr>
              <a:lnSpc>
                <a:spcPts val="1169"/>
              </a:lnSpc>
            </a:pPr>
            <a:endParaRPr lang="en-US" dirty="0" smtClean="0"/>
          </a:p>
          <a:p>
            <a:pPr marL="0" indent="734568">
              <a:lnSpc>
                <a:spcPct val="100000"/>
              </a:lnSpc>
            </a:pPr>
            <a:r>
              <a:rPr lang="en-US" altLang="zh-CN" sz="900" spc="-55" dirty="0">
                <a:solidFill>
                  <a:srgbClr val="000000"/>
                </a:solidFill>
                <a:latin typeface="Times New Roman"/>
                <a:ea typeface="Times New Roman"/>
              </a:rPr>
              <a:t>@Te</a:t>
            </a:r>
            <a:r>
              <a:rPr lang="en-US" altLang="zh-CN" sz="900" spc="-44" dirty="0">
                <a:solidFill>
                  <a:srgbClr val="000000"/>
                </a:solidFill>
                <a:latin typeface="Times New Roman"/>
                <a:ea typeface="Times New Roman"/>
              </a:rPr>
              <a:t>st</a:t>
            </a:r>
          </a:p>
          <a:p>
            <a:pPr marL="0" indent="734568">
              <a:lnSpc>
                <a:spcPct val="100000"/>
              </a:lnSpc>
              <a:spcBef>
                <a:spcPts val="270"/>
              </a:spcBef>
            </a:pPr>
            <a:r>
              <a:rPr lang="en-US" altLang="zh-CN" sz="900" spc="-15" dirty="0">
                <a:solidFill>
                  <a:srgbClr val="000000"/>
                </a:solidFill>
                <a:latin typeface="Times New Roman"/>
                <a:ea typeface="Times New Roman"/>
              </a:rPr>
              <a:t>public</a:t>
            </a:r>
            <a:r>
              <a:rPr lang="en-US" altLang="zh-CN" sz="900" spc="-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-20" dirty="0">
                <a:solidFill>
                  <a:srgbClr val="000000"/>
                </a:solidFill>
                <a:latin typeface="Times New Roman"/>
                <a:ea typeface="Times New Roman"/>
              </a:rPr>
              <a:t>void</a:t>
            </a:r>
            <a:r>
              <a:rPr lang="en-US" altLang="zh-CN" sz="90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-15" dirty="0">
                <a:solidFill>
                  <a:srgbClr val="000000"/>
                </a:solidFill>
                <a:latin typeface="Times New Roman"/>
                <a:ea typeface="Times New Roman"/>
              </a:rPr>
              <a:t>testRead()</a:t>
            </a:r>
            <a:r>
              <a:rPr lang="en-US" altLang="zh-CN" sz="90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-15" dirty="0">
                <a:solidFill>
                  <a:srgbClr val="000000"/>
                </a:solidFill>
                <a:latin typeface="Times New Roman"/>
                <a:ea typeface="Times New Roman"/>
              </a:rPr>
              <a:t>throws</a:t>
            </a:r>
            <a:r>
              <a:rPr lang="en-US" altLang="zh-CN" sz="90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-20" dirty="0">
                <a:solidFill>
                  <a:srgbClr val="000000"/>
                </a:solidFill>
                <a:latin typeface="Times New Roman"/>
                <a:ea typeface="Times New Roman"/>
              </a:rPr>
              <a:t>IOException</a:t>
            </a:r>
            <a:r>
              <a:rPr lang="en-US" altLang="zh-CN" sz="90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ea typeface="Times New Roman"/>
              </a:rPr>
              <a:t>{</a:t>
            </a:r>
          </a:p>
          <a:p>
            <a:pPr marL="0" indent="1242055">
              <a:lnSpc>
                <a:spcPct val="100000"/>
              </a:lnSpc>
              <a:spcBef>
                <a:spcPts val="275"/>
              </a:spcBef>
            </a:pP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char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dirty="0">
                <a:solidFill>
                  <a:srgbClr val="000000"/>
                </a:solidFill>
                <a:latin typeface="Times New Roman"/>
                <a:ea typeface="Times New Roman"/>
              </a:rPr>
              <a:t>ch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4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'&amp;';</a:t>
            </a:r>
          </a:p>
          <a:p>
            <a:pPr marL="0" indent="1242055">
              <a:lnSpc>
                <a:spcPct val="100000"/>
              </a:lnSpc>
              <a:spcBef>
                <a:spcPts val="270"/>
              </a:spcBef>
            </a:pPr>
            <a:r>
              <a:rPr lang="en-US" altLang="zh-CN" sz="900" spc="-50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90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-45" dirty="0">
                <a:solidFill>
                  <a:srgbClr val="000000"/>
                </a:solidFill>
                <a:latin typeface="Times New Roman"/>
                <a:ea typeface="Times New Roman"/>
              </a:rPr>
              <a:t>(int</a:t>
            </a:r>
            <a:r>
              <a:rPr lang="en-US" altLang="zh-CN" sz="900" spc="-30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900" spc="-50" dirty="0">
                <a:solidFill>
                  <a:srgbClr val="000000"/>
                </a:solidFill>
                <a:latin typeface="Times New Roman"/>
                <a:ea typeface="Times New Roman"/>
              </a:rPr>
              <a:t>i=0;</a:t>
            </a:r>
            <a:r>
              <a:rPr lang="en-US" altLang="zh-CN" sz="900" spc="-34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900" spc="-50" dirty="0">
                <a:solidFill>
                  <a:srgbClr val="000000"/>
                </a:solidFill>
                <a:latin typeface="Times New Roman"/>
                <a:ea typeface="Times New Roman"/>
              </a:rPr>
              <a:t>i&lt;4;</a:t>
            </a:r>
            <a:r>
              <a:rPr lang="en-US" altLang="zh-CN" sz="900" spc="-35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900" spc="-55" dirty="0">
                <a:solidFill>
                  <a:srgbClr val="000000"/>
                </a:solidFill>
                <a:latin typeface="Times New Roman"/>
                <a:ea typeface="Times New Roman"/>
              </a:rPr>
              <a:t>i++)</a:t>
            </a:r>
          </a:p>
          <a:p>
            <a:pPr marL="0" indent="1750310">
              <a:lnSpc>
                <a:spcPct val="100000"/>
              </a:lnSpc>
              <a:spcBef>
                <a:spcPts val="270"/>
              </a:spcBef>
            </a:pPr>
            <a:r>
              <a:rPr lang="en-US" altLang="zh-CN" sz="900" spc="-15" dirty="0">
                <a:solidFill>
                  <a:srgbClr val="000000"/>
                </a:solidFill>
                <a:latin typeface="Times New Roman"/>
                <a:ea typeface="Times New Roman"/>
              </a:rPr>
              <a:t>ch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-25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en-US" altLang="zh-CN" sz="900" spc="-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-15" dirty="0">
                <a:solidFill>
                  <a:srgbClr val="000000"/>
                </a:solidFill>
                <a:latin typeface="Times New Roman"/>
                <a:ea typeface="Times New Roman"/>
              </a:rPr>
              <a:t>(char)_input.read();</a:t>
            </a:r>
          </a:p>
          <a:p>
            <a:pPr marL="0" indent="1242055">
              <a:lnSpc>
                <a:spcPct val="100000"/>
              </a:lnSpc>
              <a:spcBef>
                <a:spcPts val="275"/>
              </a:spcBef>
            </a:pPr>
            <a:r>
              <a:rPr lang="en-US" altLang="zh-CN" sz="900" spc="-50" b="1" u="sng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</a:rPr>
              <a:t>asse</a:t>
            </a:r>
            <a:r>
              <a:rPr lang="en-US" altLang="zh-CN" sz="900" spc="-44" b="1" u="sng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</a:rPr>
              <a:t>rt('d'==ch);</a:t>
            </a:r>
          </a:p>
          <a:p>
            <a:pPr marL="0" indent="1242059">
              <a:lnSpc>
                <a:spcPct val="100000"/>
              </a:lnSpc>
              <a:spcBef>
                <a:spcPts val="265"/>
              </a:spcBef>
            </a:pPr>
            <a:r>
              <a:rPr lang="en-US" altLang="zh-CN" sz="900" spc="-50" b="1" u="sng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</a:rPr>
              <a:t>ass</a:t>
            </a:r>
            <a:r>
              <a:rPr lang="en-US" altLang="zh-CN" sz="900" spc="-44" b="1" u="sng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</a:rPr>
              <a:t>ertEquals('d',ch);</a:t>
            </a:r>
          </a:p>
          <a:p>
            <a:pPr marL="0" indent="734568">
              <a:lnSpc>
                <a:spcPct val="100000"/>
              </a:lnSpc>
              <a:spcBef>
                <a:spcPts val="270"/>
              </a:spcBef>
            </a:pPr>
            <a:r>
              <a:rPr lang="en-US" altLang="zh-CN" sz="900" spc="-189" dirty="0">
                <a:solidFill>
                  <a:srgbClr val="000000"/>
                </a:solidFill>
                <a:latin typeface="Times New Roman"/>
                <a:ea typeface="Times New Roman"/>
              </a:rPr>
              <a:t>}</a:t>
            </a:r>
          </a:p>
          <a:p>
            <a:pPr>
              <a:lnSpc>
                <a:spcPts val="1175"/>
              </a:lnSpc>
            </a:pPr>
            <a:endParaRPr lang="en-US" dirty="0" smtClean="0"/>
          </a:p>
          <a:p>
            <a:pPr marL="0" indent="734568">
              <a:lnSpc>
                <a:spcPct val="100000"/>
              </a:lnSpc>
            </a:pPr>
            <a:r>
              <a:rPr lang="en-US" altLang="zh-CN" sz="900" spc="-69" dirty="0">
                <a:solidFill>
                  <a:srgbClr val="000000"/>
                </a:solidFill>
                <a:latin typeface="Times New Roman"/>
                <a:ea typeface="Times New Roman"/>
              </a:rPr>
              <a:t>@Af</a:t>
            </a:r>
            <a:r>
              <a:rPr lang="en-US" altLang="zh-CN" sz="900" spc="-64" dirty="0">
                <a:solidFill>
                  <a:srgbClr val="000000"/>
                </a:solidFill>
                <a:latin typeface="Times New Roman"/>
                <a:ea typeface="Times New Roman"/>
              </a:rPr>
              <a:t>ter</a:t>
            </a:r>
          </a:p>
          <a:p>
            <a:pPr marL="0" indent="734568">
              <a:lnSpc>
                <a:spcPct val="100000"/>
              </a:lnSpc>
              <a:spcBef>
                <a:spcPts val="270"/>
              </a:spcBef>
            </a:pPr>
            <a:r>
              <a:rPr lang="en-US" altLang="zh-CN" sz="900" spc="-15" dirty="0">
                <a:solidFill>
                  <a:srgbClr val="000000"/>
                </a:solidFill>
                <a:latin typeface="Times New Roman"/>
                <a:ea typeface="Times New Roman"/>
              </a:rPr>
              <a:t>public</a:t>
            </a:r>
            <a:r>
              <a:rPr lang="en-US" altLang="zh-CN" sz="900" spc="-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-20" dirty="0">
                <a:solidFill>
                  <a:srgbClr val="000000"/>
                </a:solidFill>
                <a:latin typeface="Times New Roman"/>
                <a:ea typeface="Times New Roman"/>
              </a:rPr>
              <a:t>void</a:t>
            </a:r>
            <a:r>
              <a:rPr lang="en-US" altLang="zh-CN" sz="90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-20" dirty="0">
                <a:solidFill>
                  <a:srgbClr val="000000"/>
                </a:solidFill>
                <a:latin typeface="Times New Roman"/>
                <a:ea typeface="Times New Roman"/>
              </a:rPr>
              <a:t>tearDown()</a:t>
            </a:r>
            <a:r>
              <a:rPr lang="en-US" altLang="zh-CN" sz="90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-15" dirty="0">
                <a:solidFill>
                  <a:srgbClr val="000000"/>
                </a:solidFill>
                <a:latin typeface="Times New Roman"/>
                <a:ea typeface="Times New Roman"/>
              </a:rPr>
              <a:t>throws</a:t>
            </a:r>
            <a:r>
              <a:rPr lang="en-US" altLang="zh-CN" sz="90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-15" dirty="0">
                <a:solidFill>
                  <a:srgbClr val="000000"/>
                </a:solidFill>
                <a:latin typeface="Times New Roman"/>
                <a:ea typeface="Times New Roman"/>
              </a:rPr>
              <a:t>Exception</a:t>
            </a:r>
            <a:r>
              <a:rPr lang="en-US" altLang="zh-CN" sz="90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-34" dirty="0">
                <a:solidFill>
                  <a:srgbClr val="000000"/>
                </a:solidFill>
                <a:latin typeface="Times New Roman"/>
                <a:ea typeface="Times New Roman"/>
              </a:rPr>
              <a:t>{</a:t>
            </a:r>
          </a:p>
          <a:p>
            <a:pPr marL="0" indent="1242055">
              <a:lnSpc>
                <a:spcPct val="100000"/>
              </a:lnSpc>
              <a:spcBef>
                <a:spcPts val="270"/>
              </a:spcBef>
            </a:pPr>
            <a:r>
              <a:rPr lang="en-US" altLang="zh-CN" sz="900" spc="-50" dirty="0">
                <a:solidFill>
                  <a:srgbClr val="000000"/>
                </a:solidFill>
                <a:latin typeface="Times New Roman"/>
                <a:ea typeface="Times New Roman"/>
              </a:rPr>
              <a:t>try</a:t>
            </a:r>
            <a:r>
              <a:rPr lang="en-US" altLang="zh-CN" sz="900" spc="1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-69" dirty="0">
                <a:solidFill>
                  <a:srgbClr val="000000"/>
                </a:solidFill>
                <a:latin typeface="Times New Roman"/>
                <a:ea typeface="Times New Roman"/>
              </a:rPr>
              <a:t>{</a:t>
            </a:r>
          </a:p>
          <a:p>
            <a:pPr marL="0" indent="1750310">
              <a:lnSpc>
                <a:spcPct val="100000"/>
              </a:lnSpc>
              <a:spcBef>
                <a:spcPts val="275"/>
              </a:spcBef>
            </a:pPr>
            <a:r>
              <a:rPr lang="en-US" altLang="zh-CN" sz="900" spc="-35" dirty="0">
                <a:solidFill>
                  <a:srgbClr val="000000"/>
                </a:solidFill>
                <a:latin typeface="Times New Roman"/>
                <a:ea typeface="Times New Roman"/>
              </a:rPr>
              <a:t>_input.cl</a:t>
            </a:r>
            <a:r>
              <a:rPr lang="en-US" altLang="zh-CN" sz="900" spc="-30" dirty="0">
                <a:solidFill>
                  <a:srgbClr val="000000"/>
                </a:solidFill>
                <a:latin typeface="Times New Roman"/>
                <a:ea typeface="Times New Roman"/>
              </a:rPr>
              <a:t>ose();</a:t>
            </a:r>
          </a:p>
          <a:p>
            <a:pPr marL="0" indent="1242055">
              <a:lnSpc>
                <a:spcPct val="100000"/>
              </a:lnSpc>
              <a:spcBef>
                <a:spcPts val="270"/>
              </a:spcBef>
            </a:pPr>
            <a:r>
              <a:rPr lang="en-US" altLang="zh-CN" sz="900" spc="-15" dirty="0">
                <a:solidFill>
                  <a:srgbClr val="000000"/>
                </a:solidFill>
                <a:latin typeface="Times New Roman"/>
                <a:ea typeface="Times New Roman"/>
              </a:rPr>
              <a:t>}</a:t>
            </a:r>
            <a:r>
              <a:rPr lang="en-US" altLang="zh-CN" sz="900" spc="-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-15" dirty="0">
                <a:solidFill>
                  <a:srgbClr val="000000"/>
                </a:solidFill>
                <a:latin typeface="Times New Roman"/>
                <a:ea typeface="Times New Roman"/>
              </a:rPr>
              <a:t>catch</a:t>
            </a:r>
            <a:r>
              <a:rPr lang="en-US" altLang="zh-CN" sz="90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-15" dirty="0">
                <a:solidFill>
                  <a:srgbClr val="000000"/>
                </a:solidFill>
                <a:latin typeface="Times New Roman"/>
                <a:ea typeface="Times New Roman"/>
              </a:rPr>
              <a:t>(IOException</a:t>
            </a:r>
            <a:r>
              <a:rPr lang="en-US" altLang="zh-CN" sz="900" spc="-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-15" dirty="0">
                <a:solidFill>
                  <a:srgbClr val="000000"/>
                </a:solidFill>
                <a:latin typeface="Times New Roman"/>
                <a:ea typeface="Times New Roman"/>
              </a:rPr>
              <a:t>e)</a:t>
            </a:r>
            <a:r>
              <a:rPr lang="en-US" altLang="zh-CN" sz="90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-15" dirty="0">
                <a:solidFill>
                  <a:srgbClr val="000000"/>
                </a:solidFill>
                <a:latin typeface="Times New Roman"/>
                <a:ea typeface="Times New Roman"/>
              </a:rPr>
              <a:t>{</a:t>
            </a:r>
          </a:p>
          <a:p>
            <a:pPr marL="0" indent="1750310">
              <a:lnSpc>
                <a:spcPct val="100000"/>
              </a:lnSpc>
              <a:spcBef>
                <a:spcPts val="270"/>
              </a:spcBef>
            </a:pPr>
            <a:r>
              <a:rPr lang="en-US" altLang="zh-CN" sz="900" spc="-25" dirty="0">
                <a:solidFill>
                  <a:srgbClr val="000000"/>
                </a:solidFill>
                <a:latin typeface="Times New Roman"/>
                <a:ea typeface="Times New Roman"/>
              </a:rPr>
              <a:t>throw</a:t>
            </a:r>
            <a:r>
              <a:rPr lang="en-US" altLang="zh-CN" sz="90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-25" dirty="0">
                <a:solidFill>
                  <a:srgbClr val="000000"/>
                </a:solidFill>
                <a:latin typeface="Times New Roman"/>
                <a:ea typeface="Times New Roman"/>
              </a:rPr>
              <a:t>new</a:t>
            </a:r>
            <a:r>
              <a:rPr lang="en-US" altLang="zh-CN" sz="90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-25" dirty="0">
                <a:solidFill>
                  <a:srgbClr val="000000"/>
                </a:solidFill>
                <a:latin typeface="Times New Roman"/>
                <a:ea typeface="Times New Roman"/>
              </a:rPr>
              <a:t>RuntimeException</a:t>
            </a:r>
            <a:r>
              <a:rPr lang="en-US" altLang="zh-CN" sz="90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-15" dirty="0">
                <a:solidFill>
                  <a:srgbClr val="000000"/>
                </a:solidFill>
                <a:latin typeface="Times New Roman"/>
                <a:ea typeface="Times New Roman"/>
              </a:rPr>
              <a:t>("Error</a:t>
            </a:r>
            <a:r>
              <a:rPr lang="en-US" altLang="zh-CN" sz="90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-20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90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-20" dirty="0">
                <a:solidFill>
                  <a:srgbClr val="000000"/>
                </a:solidFill>
                <a:latin typeface="Times New Roman"/>
                <a:ea typeface="Times New Roman"/>
              </a:rPr>
              <a:t>closing</a:t>
            </a:r>
            <a:r>
              <a:rPr lang="en-US" altLang="zh-CN" sz="90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-35" dirty="0">
                <a:solidFill>
                  <a:srgbClr val="000000"/>
                </a:solidFill>
                <a:latin typeface="Times New Roman"/>
                <a:ea typeface="Times New Roman"/>
              </a:rPr>
              <a:t>TXT</a:t>
            </a:r>
            <a:r>
              <a:rPr lang="en-US" altLang="zh-CN" sz="90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-20" dirty="0">
                <a:solidFill>
                  <a:srgbClr val="000000"/>
                </a:solidFill>
                <a:latin typeface="Times New Roman"/>
                <a:ea typeface="Times New Roman"/>
              </a:rPr>
              <a:t>File");</a:t>
            </a:r>
          </a:p>
          <a:p>
            <a:pPr marL="0" indent="1242055">
              <a:lnSpc>
                <a:spcPct val="100000"/>
              </a:lnSpc>
              <a:spcBef>
                <a:spcPts val="160"/>
              </a:spcBef>
            </a:pPr>
            <a:r>
              <a:rPr lang="en-US" altLang="zh-CN" sz="900" spc="-189" dirty="0">
                <a:solidFill>
                  <a:srgbClr val="000000"/>
                </a:solidFill>
                <a:latin typeface="Times New Roman"/>
                <a:ea typeface="Times New Roman"/>
              </a:rPr>
              <a:t>}</a:t>
            </a:r>
          </a:p>
          <a:p>
            <a:pPr marL="0" indent="734568">
              <a:lnSpc>
                <a:spcPct val="82916"/>
              </a:lnSpc>
            </a:pPr>
            <a:r>
              <a:rPr lang="en-US" altLang="zh-CN" sz="900" spc="-189" dirty="0">
                <a:solidFill>
                  <a:srgbClr val="000000"/>
                </a:solidFill>
                <a:latin typeface="Times New Roman"/>
                <a:ea typeface="Times New Roman"/>
              </a:rPr>
              <a:t>}</a:t>
            </a:r>
          </a:p>
          <a:p>
            <a:pPr marL="0" indent="289559">
              <a:lnSpc>
                <a:spcPct val="100000"/>
              </a:lnSpc>
            </a:pPr>
            <a:r>
              <a:rPr lang="en-US" altLang="zh-CN" sz="900" spc="-189" dirty="0">
                <a:solidFill>
                  <a:srgbClr val="000000"/>
                </a:solidFill>
                <a:latin typeface="Times New Roman"/>
                <a:ea typeface="Times New Roman"/>
              </a:rPr>
              <a:t>}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39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3.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작성한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b="1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코드를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실행한다.</a:t>
            </a:r>
          </a:p>
          <a:p>
            <a:pPr hangingPunct="0" marL="190497">
              <a:lnSpc>
                <a:spcPct val="150000"/>
              </a:lnSpc>
              <a:spcBef>
                <a:spcPts val="325"/>
              </a:spcBef>
            </a:pP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프레임워크의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실행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기능을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사용하여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코드를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실행시키고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정상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동작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여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부를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확인한다.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테스트를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통과하지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못한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경우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오류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내역,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오류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라인을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확인하고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소스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코드를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수정한다.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개발자는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프로그램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개발,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디버깅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및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리팩토링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과정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중에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계속해서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ea typeface="Malgun Gothic"/>
              </a:rPr>
              <a:t>코드를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실행하여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ea typeface="Malgun Gothic"/>
              </a:rPr>
              <a:t>프로그램의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기능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ea typeface="Malgun Gothic"/>
              </a:rPr>
              <a:t>완성도를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확인한다.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25"/>
              </a:lnSpc>
            </a:pPr>
            <a:endParaRPr lang="en-US" dirty="0" smtClean="0"/>
          </a:p>
          <a:p>
            <a:pPr marL="0" indent="190500">
              <a:lnSpc>
                <a:spcPct val="100000"/>
              </a:lnSpc>
            </a:pPr>
            <a:r>
              <a:rPr lang="en-US" altLang="zh-CN" sz="900" spc="-34" b="1" dirty="0">
                <a:solidFill>
                  <a:srgbClr val="000000"/>
                </a:solidFill>
                <a:latin typeface="Malgun Gothic"/>
                <a:ea typeface="Malgun Gothic"/>
              </a:rPr>
              <a:t>[</a:t>
            </a:r>
            <a:r>
              <a:rPr lang="en-US" altLang="zh-CN" sz="9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그림</a:t>
            </a:r>
            <a:r>
              <a:rPr lang="en-US" altLang="zh-CN" sz="9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55" b="1" dirty="0">
                <a:solidFill>
                  <a:srgbClr val="000000"/>
                </a:solidFill>
                <a:latin typeface="Malgun Gothic"/>
                <a:ea typeface="Malgun Gothic"/>
              </a:rPr>
              <a:t>2-5</a:t>
            </a:r>
            <a:r>
              <a:rPr lang="en-US" altLang="zh-CN" sz="900" spc="-34" b="1" dirty="0">
                <a:solidFill>
                  <a:srgbClr val="000000"/>
                </a:solidFill>
                <a:latin typeface="Malgun Gothic"/>
                <a:ea typeface="Malgun Gothic"/>
              </a:rPr>
              <a:t>]</a:t>
            </a:r>
            <a:r>
              <a:rPr lang="en-US" altLang="zh-CN" sz="9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50" b="1" dirty="0">
                <a:solidFill>
                  <a:srgbClr val="000000"/>
                </a:solidFill>
                <a:latin typeface="Malgun Gothic"/>
                <a:ea typeface="Malgun Gothic"/>
              </a:rPr>
              <a:t>Junit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9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케이스</a:t>
            </a:r>
            <a:r>
              <a:rPr lang="en-US" altLang="zh-CN" sz="9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실행</a:t>
            </a:r>
            <a:r>
              <a:rPr lang="en-US" altLang="zh-CN" sz="9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사</a:t>
            </a:r>
            <a:r>
              <a:rPr lang="en-US" altLang="zh-CN" sz="9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례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14"/>
              </a:lnSpc>
            </a:pPr>
            <a:endParaRPr lang="en-US" dirty="0" smtClean="0"/>
          </a:p>
          <a:p>
            <a:pPr marL="0" indent="5086348">
              <a:lnSpc>
                <a:spcPct val="100000"/>
              </a:lnSpc>
            </a:pPr>
            <a:r>
              <a:rPr lang="en-US" altLang="zh-CN" sz="1100" spc="94" dirty="0">
                <a:solidFill>
                  <a:srgbClr val="000000"/>
                </a:solidFill>
                <a:latin typeface="Times New Roman"/>
                <a:ea typeface="Times New Roman"/>
              </a:rPr>
              <a:t>29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Freeform 444"> 
				</p:cNvPr>
          <p:cNvSpPr/>
          <p:nvPr/>
        </p:nvSpPr>
        <p:spPr>
          <a:xfrm>
            <a:off x="6647560" y="1415161"/>
            <a:ext cx="19938" cy="261238"/>
          </a:xfrm>
          <a:custGeom>
            <a:avLst/>
            <a:gdLst>
              <a:gd name="connsiteX0" fmla="*/ 12319 w 19938"/>
              <a:gd name="connsiteY0" fmla="*/ 18160 h 261238"/>
              <a:gd name="connsiteX1" fmla="*/ 12319 w 19938"/>
              <a:gd name="connsiteY1" fmla="*/ 265048 h 26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938" h="261238">
                <a:moveTo>
                  <a:pt x="12319" y="18160"/>
                </a:moveTo>
                <a:lnTo>
                  <a:pt x="12319" y="265048"/>
                </a:lnTo>
              </a:path>
            </a:pathLst>
          </a:custGeom>
          <a:ln w="14477">
            <a:solidFill>
              <a:srgbClr val="e0a4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Freeform 445"> 
				</p:cNvPr>
          <p:cNvSpPr/>
          <p:nvPr/>
        </p:nvSpPr>
        <p:spPr>
          <a:xfrm>
            <a:off x="3510660" y="1415161"/>
            <a:ext cx="3144139" cy="19938"/>
          </a:xfrm>
          <a:custGeom>
            <a:avLst/>
            <a:gdLst>
              <a:gd name="connsiteX0" fmla="*/ 11303 w 3144139"/>
              <a:gd name="connsiteY0" fmla="*/ 18160 h 19938"/>
              <a:gd name="connsiteX1" fmla="*/ 3151505 w 3144139"/>
              <a:gd name="connsiteY1" fmla="*/ 18160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44139" h="19938">
                <a:moveTo>
                  <a:pt x="11303" y="18160"/>
                </a:moveTo>
                <a:lnTo>
                  <a:pt x="3151505" y="18160"/>
                </a:lnTo>
              </a:path>
            </a:pathLst>
          </a:custGeom>
          <a:ln w="14477">
            <a:solidFill>
              <a:srgbClr val="e0a4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Freeform 446"> 
				</p:cNvPr>
          <p:cNvSpPr/>
          <p:nvPr/>
        </p:nvSpPr>
        <p:spPr>
          <a:xfrm>
            <a:off x="3510660" y="1415161"/>
            <a:ext cx="3144139" cy="19938"/>
          </a:xfrm>
          <a:custGeom>
            <a:avLst/>
            <a:gdLst>
              <a:gd name="connsiteX0" fmla="*/ 11303 w 3144139"/>
              <a:gd name="connsiteY0" fmla="*/ 18160 h 19938"/>
              <a:gd name="connsiteX1" fmla="*/ 3151505 w 3144139"/>
              <a:gd name="connsiteY1" fmla="*/ 18160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44139" h="19938">
                <a:moveTo>
                  <a:pt x="11303" y="18160"/>
                </a:moveTo>
                <a:lnTo>
                  <a:pt x="3151505" y="18160"/>
                </a:lnTo>
              </a:path>
            </a:pathLst>
          </a:custGeom>
          <a:ln w="14477">
            <a:solidFill>
              <a:srgbClr val="e0a4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TextBox 447"/>
          <p:cNvSpPr txBox="1"/>
          <p:nvPr/>
        </p:nvSpPr>
        <p:spPr>
          <a:xfrm>
            <a:off x="3601975" y="1215005"/>
            <a:ext cx="2972079" cy="2971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50" spc="-204" b="1" dirty="0">
                <a:solidFill>
                  <a:srgbClr val="e0a400"/>
                </a:solidFill>
                <a:latin typeface="Malgun Gothic"/>
                <a:ea typeface="Malgun Gothic"/>
              </a:rPr>
              <a:t>수행</a:t>
            </a:r>
            <a:r>
              <a:rPr lang="en-US" altLang="zh-CN" sz="1050" spc="55" b="1" dirty="0">
                <a:solidFill>
                  <a:srgbClr val="e0a4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50" spc="-85" b="1" dirty="0">
                <a:solidFill>
                  <a:srgbClr val="e0a400"/>
                </a:solidFill>
                <a:latin typeface="Malgun Gothic"/>
                <a:ea typeface="Malgun Gothic"/>
              </a:rPr>
              <a:t>tip</a:t>
            </a:r>
          </a:p>
          <a:p>
            <a:pPr>
              <a:lnSpc>
                <a:spcPts val="1325"/>
              </a:lnSpc>
            </a:pPr>
            <a:endParaRPr lang="en-US" dirty="0" smtClean="0"/>
          </a:p>
          <a:p>
            <a:pPr hangingPunct="0" marL="189736" indent="-123444">
              <a:lnSpc>
                <a:spcPct val="133333"/>
              </a:lnSpc>
            </a:pPr>
            <a:r>
              <a:rPr lang="en-US" altLang="zh-CN" sz="1000" spc="-40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0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케이스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작성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대상의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경우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대내외</a:t>
            </a:r>
            <a:r>
              <a:rPr lang="en-US" altLang="zh-CN" sz="10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인터페이스가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필요하거나,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60" b="1" dirty="0">
                <a:solidFill>
                  <a:srgbClr val="000000"/>
                </a:solidFill>
                <a:latin typeface="Malgun Gothic"/>
                <a:ea typeface="Malgun Gothic"/>
              </a:rPr>
              <a:t>복잡한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60" b="1" dirty="0">
                <a:solidFill>
                  <a:srgbClr val="000000"/>
                </a:solidFill>
                <a:latin typeface="Malgun Gothic"/>
                <a:ea typeface="Malgun Gothic"/>
              </a:rPr>
              <a:t>업무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60" b="1" dirty="0">
                <a:solidFill>
                  <a:srgbClr val="000000"/>
                </a:solidFill>
                <a:latin typeface="Malgun Gothic"/>
                <a:ea typeface="Malgun Gothic"/>
              </a:rPr>
              <a:t>수행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60" b="1" dirty="0">
                <a:solidFill>
                  <a:srgbClr val="000000"/>
                </a:solidFill>
                <a:latin typeface="Malgun Gothic"/>
                <a:ea typeface="Malgun Gothic"/>
              </a:rPr>
              <a:t>절차에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59" b="1" dirty="0">
                <a:solidFill>
                  <a:srgbClr val="000000"/>
                </a:solidFill>
                <a:latin typeface="Malgun Gothic"/>
                <a:ea typeface="Malgun Gothic"/>
              </a:rPr>
              <a:t>따라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59" b="1" dirty="0">
                <a:solidFill>
                  <a:srgbClr val="000000"/>
                </a:solidFill>
                <a:latin typeface="Malgun Gothic"/>
                <a:ea typeface="Malgun Gothic"/>
              </a:rPr>
              <a:t>생성되는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데이터가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필요한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경우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사전에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환경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준비가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필요하므로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0" b="1" dirty="0">
                <a:solidFill>
                  <a:srgbClr val="000000"/>
                </a:solidFill>
                <a:latin typeface="Malgun Gothic"/>
                <a:ea typeface="Malgun Gothic"/>
              </a:rPr>
              <a:t>지속적인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0" b="1" dirty="0">
                <a:solidFill>
                  <a:srgbClr val="000000"/>
                </a:solidFill>
                <a:latin typeface="Malgun Gothic"/>
                <a:ea typeface="Malgun Gothic"/>
              </a:rPr>
              <a:t>테스트가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0" b="1" dirty="0">
                <a:solidFill>
                  <a:srgbClr val="000000"/>
                </a:solidFill>
                <a:latin typeface="Malgun Gothic"/>
                <a:ea typeface="Malgun Gothic"/>
              </a:rPr>
              <a:t>어려울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9" b="1" dirty="0">
                <a:solidFill>
                  <a:srgbClr val="000000"/>
                </a:solidFill>
                <a:latin typeface="Malgun Gothic"/>
                <a:ea typeface="Malgun Gothic"/>
              </a:rPr>
              <a:t>있다.</a:t>
            </a:r>
          </a:p>
          <a:p>
            <a:pPr hangingPunct="0" marL="189736" indent="-123444">
              <a:lnSpc>
                <a:spcPct val="133333"/>
              </a:lnSpc>
            </a:pPr>
            <a:r>
              <a:rPr lang="en-US" altLang="zh-CN" sz="1000" spc="-34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0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인스펙션의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9" b="1" dirty="0">
                <a:solidFill>
                  <a:srgbClr val="000000"/>
                </a:solidFill>
                <a:latin typeface="Malgun Gothic"/>
                <a:ea typeface="Malgun Gothic"/>
              </a:rPr>
              <a:t>경우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0" b="1" dirty="0">
                <a:solidFill>
                  <a:srgbClr val="000000"/>
                </a:solidFill>
                <a:latin typeface="Malgun Gothic"/>
                <a:ea typeface="Malgun Gothic"/>
              </a:rPr>
              <a:t>사용자의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0" b="1" dirty="0">
                <a:solidFill>
                  <a:srgbClr val="000000"/>
                </a:solidFill>
                <a:latin typeface="Malgun Gothic"/>
                <a:ea typeface="Malgun Gothic"/>
              </a:rPr>
              <a:t>보안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4" b="1" dirty="0">
                <a:solidFill>
                  <a:srgbClr val="000000"/>
                </a:solidFill>
                <a:latin typeface="Malgun Gothic"/>
                <a:ea typeface="Malgun Gothic"/>
              </a:rPr>
              <a:t>이슈,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0" b="1" dirty="0">
                <a:solidFill>
                  <a:srgbClr val="000000"/>
                </a:solidFill>
                <a:latin typeface="Malgun Gothic"/>
                <a:ea typeface="Malgun Gothic"/>
              </a:rPr>
              <a:t>정부</a:t>
            </a:r>
            <a:r>
              <a:rPr lang="en-US" altLang="zh-CN" sz="10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정책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75" b="1" dirty="0">
                <a:solidFill>
                  <a:srgbClr val="000000"/>
                </a:solidFill>
                <a:latin typeface="Malgun Gothic"/>
                <a:ea typeface="Malgun Gothic"/>
              </a:rPr>
              <a:t>에</a:t>
            </a:r>
            <a:r>
              <a:rPr lang="en-US" altLang="zh-CN" sz="1000" spc="-2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9" b="1" dirty="0">
                <a:solidFill>
                  <a:srgbClr val="000000"/>
                </a:solidFill>
                <a:latin typeface="Malgun Gothic"/>
                <a:ea typeface="Malgun Gothic"/>
              </a:rPr>
              <a:t>의한</a:t>
            </a:r>
            <a:r>
              <a:rPr lang="en-US" altLang="zh-CN" sz="10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75" b="1" dirty="0">
                <a:solidFill>
                  <a:srgbClr val="000000"/>
                </a:solidFill>
                <a:latin typeface="Malgun Gothic"/>
                <a:ea typeface="Malgun Gothic"/>
              </a:rPr>
              <a:t>작성</a:t>
            </a:r>
            <a:r>
              <a:rPr lang="en-US" altLang="zh-CN" sz="10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9" b="1" dirty="0">
                <a:solidFill>
                  <a:srgbClr val="000000"/>
                </a:solidFill>
                <a:latin typeface="Malgun Gothic"/>
                <a:ea typeface="Malgun Gothic"/>
              </a:rPr>
              <a:t>기준이</a:t>
            </a:r>
            <a:r>
              <a:rPr lang="en-US" altLang="zh-CN" sz="10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75" b="1" dirty="0">
                <a:solidFill>
                  <a:srgbClr val="000000"/>
                </a:solidFill>
                <a:latin typeface="Malgun Gothic"/>
                <a:ea typeface="Malgun Gothic"/>
              </a:rPr>
              <a:t>추가될</a:t>
            </a:r>
            <a:r>
              <a:rPr lang="en-US" altLang="zh-CN" sz="10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9" b="1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0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ea typeface="Malgun Gothic"/>
              </a:rPr>
              <a:t>있다.</a:t>
            </a:r>
            <a:r>
              <a:rPr lang="en-US" altLang="zh-CN" sz="10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9" b="1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75" b="1" dirty="0">
                <a:solidFill>
                  <a:srgbClr val="000000"/>
                </a:solidFill>
                <a:latin typeface="Malgun Gothic"/>
                <a:ea typeface="Malgun Gothic"/>
              </a:rPr>
              <a:t>인스펙션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기준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수립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시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관련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요건을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충분히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취합하여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해당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항목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이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누락되지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않도록</a:t>
            </a:r>
            <a:r>
              <a:rPr lang="en-US" altLang="zh-CN" sz="10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주의한다.</a:t>
            </a:r>
          </a:p>
          <a:p>
            <a:pPr hangingPunct="0" marL="190498" indent="-124205">
              <a:lnSpc>
                <a:spcPct val="133333"/>
              </a:lnSpc>
            </a:pPr>
            <a:r>
              <a:rPr lang="en-US" altLang="zh-CN" sz="1000" spc="-35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0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0" b="1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0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0" b="1" dirty="0">
                <a:solidFill>
                  <a:srgbClr val="000000"/>
                </a:solidFill>
                <a:latin typeface="Malgun Gothic"/>
                <a:ea typeface="Malgun Gothic"/>
              </a:rPr>
              <a:t>인스펙션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0" b="1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  <a:r>
              <a:rPr lang="en-US" altLang="zh-CN" sz="10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0" b="1" dirty="0">
                <a:solidFill>
                  <a:srgbClr val="000000"/>
                </a:solidFill>
                <a:latin typeface="Malgun Gothic"/>
                <a:ea typeface="Malgun Gothic"/>
              </a:rPr>
              <a:t>결과의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0" b="1" dirty="0">
                <a:solidFill>
                  <a:srgbClr val="000000"/>
                </a:solidFill>
                <a:latin typeface="Malgun Gothic"/>
                <a:ea typeface="Malgun Gothic"/>
              </a:rPr>
              <a:t>경우</a:t>
            </a:r>
            <a:r>
              <a:rPr lang="en-US" altLang="zh-CN" sz="10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0" b="1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ea typeface="Malgun Gothic"/>
              </a:rPr>
              <a:t>Rule이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0" b="1" dirty="0">
                <a:solidFill>
                  <a:srgbClr val="000000"/>
                </a:solidFill>
                <a:latin typeface="Malgun Gothic"/>
                <a:ea typeface="Malgun Gothic"/>
              </a:rPr>
              <a:t>소스코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0" b="1" dirty="0">
                <a:solidFill>
                  <a:srgbClr val="000000"/>
                </a:solidFill>
                <a:latin typeface="Malgun Gothic"/>
                <a:ea typeface="Malgun Gothic"/>
              </a:rPr>
              <a:t>드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5" b="1" dirty="0">
                <a:solidFill>
                  <a:srgbClr val="000000"/>
                </a:solidFill>
                <a:latin typeface="Malgun Gothic"/>
                <a:ea typeface="Malgun Gothic"/>
              </a:rPr>
              <a:t>내의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9" b="1" dirty="0">
                <a:solidFill>
                  <a:srgbClr val="000000"/>
                </a:solidFill>
                <a:latin typeface="Malgun Gothic"/>
                <a:ea typeface="Malgun Gothic"/>
              </a:rPr>
              <a:t>모든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0" b="1" dirty="0">
                <a:solidFill>
                  <a:srgbClr val="000000"/>
                </a:solidFill>
                <a:latin typeface="Malgun Gothic"/>
                <a:ea typeface="Malgun Gothic"/>
              </a:rPr>
              <a:t>케이스를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5" b="1" dirty="0">
                <a:solidFill>
                  <a:srgbClr val="000000"/>
                </a:solidFill>
                <a:latin typeface="Malgun Gothic"/>
                <a:ea typeface="Malgun Gothic"/>
              </a:rPr>
              <a:t>가정하고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0" b="1" dirty="0">
                <a:solidFill>
                  <a:srgbClr val="000000"/>
                </a:solidFill>
                <a:latin typeface="Malgun Gothic"/>
                <a:ea typeface="Malgun Gothic"/>
              </a:rPr>
              <a:t>작성되어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있지</a:t>
            </a:r>
            <a:r>
              <a:rPr lang="en-US" altLang="zh-CN" sz="10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0" b="1" dirty="0">
                <a:solidFill>
                  <a:srgbClr val="000000"/>
                </a:solidFill>
                <a:latin typeface="Malgun Gothic"/>
                <a:ea typeface="Malgun Gothic"/>
              </a:rPr>
              <a:t>않기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때문에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4" b="1" dirty="0">
                <a:solidFill>
                  <a:srgbClr val="000000"/>
                </a:solidFill>
                <a:latin typeface="Malgun Gothic"/>
                <a:ea typeface="Malgun Gothic"/>
              </a:rPr>
              <a:t>계속해서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오탐이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4" b="1" dirty="0">
                <a:solidFill>
                  <a:srgbClr val="000000"/>
                </a:solidFill>
                <a:latin typeface="Malgun Gothic"/>
                <a:ea typeface="Malgun Gothic"/>
              </a:rPr>
              <a:t>발생될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75" b="1" dirty="0">
                <a:solidFill>
                  <a:srgbClr val="000000"/>
                </a:solidFill>
                <a:latin typeface="Malgun Gothic"/>
                <a:ea typeface="Malgun Gothic"/>
              </a:rPr>
              <a:t>있다.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4" b="1" dirty="0">
                <a:solidFill>
                  <a:srgbClr val="000000"/>
                </a:solidFill>
                <a:latin typeface="Malgun Gothic"/>
                <a:ea typeface="Malgun Gothic"/>
              </a:rPr>
              <a:t>따라서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오탐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44" b="1" dirty="0">
                <a:solidFill>
                  <a:srgbClr val="000000"/>
                </a:solidFill>
                <a:latin typeface="Malgun Gothic"/>
                <a:ea typeface="Malgun Gothic"/>
              </a:rPr>
              <a:t>발생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44" b="1" dirty="0">
                <a:solidFill>
                  <a:srgbClr val="000000"/>
                </a:solidFill>
                <a:latin typeface="Malgun Gothic"/>
                <a:ea typeface="Malgun Gothic"/>
              </a:rPr>
              <a:t>시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44" b="1" dirty="0">
                <a:solidFill>
                  <a:srgbClr val="000000"/>
                </a:solidFill>
                <a:latin typeface="Malgun Gothic"/>
                <a:ea typeface="Malgun Gothic"/>
              </a:rPr>
              <a:t>해당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44" b="1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90" b="1" dirty="0">
                <a:solidFill>
                  <a:srgbClr val="000000"/>
                </a:solidFill>
                <a:latin typeface="Malgun Gothic"/>
                <a:ea typeface="Malgun Gothic"/>
              </a:rPr>
              <a:t>Rule을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44" b="1" dirty="0">
                <a:solidFill>
                  <a:srgbClr val="000000"/>
                </a:solidFill>
                <a:latin typeface="Malgun Gothic"/>
                <a:ea typeface="Malgun Gothic"/>
              </a:rPr>
              <a:t>신속하게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수정하여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결과의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정확도를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향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상시켜야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한다.</a:t>
            </a:r>
          </a:p>
        </p:txBody>
      </p:sp>
      <p:sp>
        <p:nvSpPr>
          <p:cNvPr id="448" name="TextBox 448"/>
          <p:cNvSpPr txBox="1"/>
          <p:nvPr/>
        </p:nvSpPr>
        <p:spPr>
          <a:xfrm>
            <a:off x="899922" y="10069379"/>
            <a:ext cx="292920" cy="167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94" dirty="0">
                <a:solidFill>
                  <a:srgbClr val="000000"/>
                </a:solidFill>
                <a:latin typeface="Times New Roman"/>
                <a:ea typeface="Times New Roman"/>
              </a:rPr>
              <a:t>30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Freeform 449"> 
				</p:cNvPr>
          <p:cNvSpPr/>
          <p:nvPr/>
        </p:nvSpPr>
        <p:spPr>
          <a:xfrm>
            <a:off x="908050" y="1085850"/>
            <a:ext cx="819150" cy="577850"/>
          </a:xfrm>
          <a:custGeom>
            <a:avLst/>
            <a:gdLst>
              <a:gd name="connsiteX0" fmla="*/ 10160 w 819150"/>
              <a:gd name="connsiteY0" fmla="*/ 588263 h 577850"/>
              <a:gd name="connsiteX1" fmla="*/ 824738 w 819150"/>
              <a:gd name="connsiteY1" fmla="*/ 588263 h 577850"/>
              <a:gd name="connsiteX2" fmla="*/ 824738 w 819150"/>
              <a:gd name="connsiteY2" fmla="*/ 12191 h 577850"/>
              <a:gd name="connsiteX3" fmla="*/ 10160 w 819150"/>
              <a:gd name="connsiteY3" fmla="*/ 12191 h 577850"/>
              <a:gd name="connsiteX4" fmla="*/ 10160 w 819150"/>
              <a:gd name="connsiteY4" fmla="*/ 588263 h 57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150" h="577850">
                <a:moveTo>
                  <a:pt x="10160" y="588263"/>
                </a:moveTo>
                <a:lnTo>
                  <a:pt x="824738" y="588263"/>
                </a:lnTo>
                <a:lnTo>
                  <a:pt x="824738" y="12191"/>
                </a:lnTo>
                <a:lnTo>
                  <a:pt x="10160" y="12191"/>
                </a:lnTo>
                <a:lnTo>
                  <a:pt x="10160" y="588263"/>
                </a:lnTo>
                <a:close/>
              </a:path>
            </a:pathLst>
          </a:custGeom>
          <a:solidFill>
            <a:srgbClr val="6490c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Freeform 450"> 
				</p:cNvPr>
          <p:cNvSpPr/>
          <p:nvPr/>
        </p:nvSpPr>
        <p:spPr>
          <a:xfrm>
            <a:off x="1720850" y="1085850"/>
            <a:ext cx="4895850" cy="577850"/>
          </a:xfrm>
          <a:custGeom>
            <a:avLst/>
            <a:gdLst>
              <a:gd name="connsiteX0" fmla="*/ 11938 w 4895850"/>
              <a:gd name="connsiteY0" fmla="*/ 588263 h 577850"/>
              <a:gd name="connsiteX1" fmla="*/ 4906264 w 4895850"/>
              <a:gd name="connsiteY1" fmla="*/ 588263 h 577850"/>
              <a:gd name="connsiteX2" fmla="*/ 4906264 w 4895850"/>
              <a:gd name="connsiteY2" fmla="*/ 12191 h 577850"/>
              <a:gd name="connsiteX3" fmla="*/ 11938 w 4895850"/>
              <a:gd name="connsiteY3" fmla="*/ 12191 h 577850"/>
              <a:gd name="connsiteX4" fmla="*/ 11938 w 4895850"/>
              <a:gd name="connsiteY4" fmla="*/ 588263 h 57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5850" h="577850">
                <a:moveTo>
                  <a:pt x="11938" y="588263"/>
                </a:moveTo>
                <a:lnTo>
                  <a:pt x="4906264" y="588263"/>
                </a:lnTo>
                <a:lnTo>
                  <a:pt x="4906264" y="12191"/>
                </a:lnTo>
                <a:lnTo>
                  <a:pt x="11938" y="12191"/>
                </a:lnTo>
                <a:lnTo>
                  <a:pt x="11938" y="588263"/>
                </a:lnTo>
                <a:close/>
              </a:path>
            </a:pathLst>
          </a:custGeom>
          <a:solidFill>
            <a:srgbClr val="fcf4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TextBox 451"/>
          <p:cNvSpPr txBox="1"/>
          <p:nvPr/>
        </p:nvSpPr>
        <p:spPr>
          <a:xfrm>
            <a:off x="1046225" y="1273984"/>
            <a:ext cx="2118817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814578" algn="l"/>
              </a:tabLst>
            </a:pPr>
            <a:r>
              <a:rPr lang="en-US" altLang="zh-CN" sz="1600" spc="-200" b="1" dirty="0">
                <a:solidFill>
                  <a:srgbClr val="fefefe"/>
                </a:solidFill>
                <a:latin typeface="Malgun Gothic"/>
                <a:ea typeface="Malgun Gothic"/>
              </a:rPr>
              <a:t>학습</a:t>
            </a:r>
            <a:r>
              <a:rPr lang="en-US" altLang="zh-CN" sz="1600" spc="-75" b="1" dirty="0">
                <a:solidFill>
                  <a:srgbClr val="fefefe"/>
                </a:solidFill>
                <a:latin typeface="Malgun Gothic"/>
                <a:cs typeface="Malgun Gothic"/>
              </a:rPr>
              <a:t> </a:t>
            </a:r>
            <a:r>
              <a:rPr lang="en-US" altLang="zh-CN" sz="1600" spc="-120" b="1" dirty="0">
                <a:solidFill>
                  <a:srgbClr val="fefefe"/>
                </a:solidFill>
                <a:latin typeface="Malgun Gothic"/>
                <a:ea typeface="Malgun Gothic"/>
              </a:rPr>
              <a:t>2	</a:t>
            </a:r>
            <a:r>
              <a:rPr lang="en-US" altLang="zh-CN" sz="1500" spc="-85" b="1" dirty="0">
                <a:solidFill>
                  <a:srgbClr val="000000"/>
                </a:solidFill>
                <a:latin typeface="Malgun Gothic"/>
                <a:ea typeface="Malgun Gothic"/>
              </a:rPr>
              <a:t>교수·학습</a:t>
            </a:r>
            <a:r>
              <a:rPr lang="en-US" altLang="zh-CN" sz="15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5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방법</a:t>
            </a:r>
          </a:p>
        </p:txBody>
      </p:sp>
      <p:sp>
        <p:nvSpPr>
          <p:cNvPr id="452" name="TextBox 452"/>
          <p:cNvSpPr txBox="1"/>
          <p:nvPr/>
        </p:nvSpPr>
        <p:spPr>
          <a:xfrm>
            <a:off x="1217675" y="2047490"/>
            <a:ext cx="5504801" cy="81895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200" spc="-179" b="1" dirty="0">
                <a:solidFill>
                  <a:srgbClr val="6491cb"/>
                </a:solidFill>
                <a:latin typeface="Malgun Gothic"/>
                <a:ea typeface="Malgun Gothic"/>
              </a:rPr>
              <a:t>교수</a:t>
            </a:r>
            <a:r>
              <a:rPr lang="en-US" altLang="zh-CN" sz="1200" spc="94" b="1" dirty="0">
                <a:solidFill>
                  <a:srgbClr val="6491cb"/>
                </a:solidFill>
                <a:latin typeface="Malgun Gothic"/>
                <a:cs typeface="Malgun Gothic"/>
              </a:rPr>
              <a:t> </a:t>
            </a:r>
            <a:r>
              <a:rPr lang="en-US" altLang="zh-CN" sz="1200" spc="-184" b="1" dirty="0">
                <a:solidFill>
                  <a:srgbClr val="6491cb"/>
                </a:solidFill>
                <a:latin typeface="Malgun Gothic"/>
                <a:ea typeface="Malgun Gothic"/>
              </a:rPr>
              <a:t>방법</a:t>
            </a:r>
          </a:p>
          <a:p>
            <a:pPr>
              <a:lnSpc>
                <a:spcPts val="1380"/>
              </a:lnSpc>
            </a:pPr>
            <a:endParaRPr lang="en-US" dirty="0" smtClean="0"/>
          </a:p>
          <a:p>
            <a:pPr hangingPunct="0" marL="376430" indent="-135638">
              <a:lnSpc>
                <a:spcPct val="150000"/>
              </a:lnSpc>
            </a:pP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ea typeface="Malgun Gothic"/>
              </a:rPr>
              <a:t>형상관리시스템에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대한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이해를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ea typeface="Malgun Gothic"/>
              </a:rPr>
              <a:t>기반으로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소스코드를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반출(Check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ea typeface="Malgun Gothic"/>
              </a:rPr>
              <a:t>Out)하는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과정과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반입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ea typeface="Malgun Gothic"/>
              </a:rPr>
              <a:t>(Check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In)하는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과정을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시연하고,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반입·반출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시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요구되는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ea typeface="Malgun Gothic"/>
              </a:rPr>
              <a:t>반출의뢰서,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반입의뢰서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ea typeface="Malgun Gothic"/>
              </a:rPr>
              <a:t>등의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9" dirty="0">
                <a:solidFill>
                  <a:srgbClr val="000000"/>
                </a:solidFill>
                <a:latin typeface="Malgun Gothic"/>
                <a:ea typeface="Malgun Gothic"/>
              </a:rPr>
              <a:t>실사례를</a:t>
            </a:r>
            <a:r>
              <a:rPr lang="en-US" altLang="zh-CN" sz="1100" spc="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ea typeface="Malgun Gothic"/>
              </a:rPr>
              <a:t>제시한다.</a:t>
            </a:r>
          </a:p>
          <a:p>
            <a:pPr>
              <a:lnSpc>
                <a:spcPts val="1335"/>
              </a:lnSpc>
            </a:pPr>
            <a:endParaRPr lang="en-US" dirty="0" smtClean="0"/>
          </a:p>
          <a:p>
            <a:pPr marL="0" indent="240791">
              <a:lnSpc>
                <a:spcPct val="100000"/>
              </a:lnSpc>
            </a:pP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정적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소스코드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ea typeface="Malgun Gothic"/>
              </a:rPr>
              <a:t>검증도구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ea typeface="Malgun Gothic"/>
              </a:rPr>
              <a:t>및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동적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소스코드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ea typeface="Malgun Gothic"/>
              </a:rPr>
              <a:t>검증도구의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기능을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구분하여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설명하고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ea typeface="Malgun Gothic"/>
              </a:rPr>
              <a:t>검증결</a:t>
            </a:r>
          </a:p>
          <a:p>
            <a:pPr>
              <a:lnSpc>
                <a:spcPts val="659"/>
              </a:lnSpc>
            </a:pPr>
            <a:endParaRPr lang="en-US" dirty="0" smtClean="0"/>
          </a:p>
          <a:p>
            <a:pPr marL="0" indent="370332">
              <a:lnSpc>
                <a:spcPct val="100000"/>
              </a:lnSpc>
            </a:pP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과의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실사례를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보며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ea typeface="Malgun Gothic"/>
              </a:rPr>
              <a:t>분석한다.</a:t>
            </a:r>
          </a:p>
          <a:p>
            <a:pPr>
              <a:lnSpc>
                <a:spcPts val="1654"/>
              </a:lnSpc>
            </a:pPr>
            <a:endParaRPr lang="en-US" dirty="0" smtClean="0"/>
          </a:p>
          <a:p>
            <a:pPr marL="0" indent="240791">
              <a:lnSpc>
                <a:spcPct val="100000"/>
              </a:lnSpc>
            </a:pP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인스펙션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수행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절차를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정의하고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인스펙션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ea typeface="Malgun Gothic"/>
              </a:rPr>
              <a:t>Rule에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대한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다양한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실사</a:t>
            </a:r>
          </a:p>
          <a:p>
            <a:pPr>
              <a:lnSpc>
                <a:spcPts val="659"/>
              </a:lnSpc>
            </a:pPr>
            <a:endParaRPr lang="en-US" dirty="0" smtClean="0"/>
          </a:p>
          <a:p>
            <a:pPr marL="0" indent="368808">
              <a:lnSpc>
                <a:spcPct val="100000"/>
              </a:lnSpc>
            </a:pPr>
            <a:r>
              <a:rPr lang="en-US" altLang="zh-CN" sz="1100" spc="-125" dirty="0">
                <a:solidFill>
                  <a:srgbClr val="000000"/>
                </a:solidFill>
                <a:latin typeface="Malgun Gothic"/>
                <a:ea typeface="Malgun Gothic"/>
              </a:rPr>
              <a:t>례를</a:t>
            </a:r>
            <a:r>
              <a:rPr lang="en-US" altLang="zh-CN" sz="1100" spc="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설명한다.</a:t>
            </a:r>
          </a:p>
          <a:p>
            <a:pPr>
              <a:lnSpc>
                <a:spcPts val="1650"/>
              </a:lnSpc>
            </a:pPr>
            <a:endParaRPr lang="en-US" dirty="0" smtClean="0"/>
          </a:p>
          <a:p>
            <a:pPr marL="0" indent="240791">
              <a:lnSpc>
                <a:spcPct val="100000"/>
              </a:lnSpc>
            </a:pP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작성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기준을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정의하고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코드를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작성을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ea typeface="Malgun Gothic"/>
              </a:rPr>
              <a:t>시험한다.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39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200" spc="-179" b="1" dirty="0">
                <a:solidFill>
                  <a:srgbClr val="6491cb"/>
                </a:solidFill>
                <a:latin typeface="Malgun Gothic"/>
                <a:ea typeface="Malgun Gothic"/>
              </a:rPr>
              <a:t>학습</a:t>
            </a:r>
            <a:r>
              <a:rPr lang="en-US" altLang="zh-CN" sz="1200" spc="94" b="1" dirty="0">
                <a:solidFill>
                  <a:srgbClr val="6491cb"/>
                </a:solidFill>
                <a:latin typeface="Malgun Gothic"/>
                <a:cs typeface="Malgun Gothic"/>
              </a:rPr>
              <a:t> </a:t>
            </a:r>
            <a:r>
              <a:rPr lang="en-US" altLang="zh-CN" sz="1200" spc="-184" b="1" dirty="0">
                <a:solidFill>
                  <a:srgbClr val="6491cb"/>
                </a:solidFill>
                <a:latin typeface="Malgun Gothic"/>
                <a:ea typeface="Malgun Gothic"/>
              </a:rPr>
              <a:t>방법</a:t>
            </a:r>
          </a:p>
          <a:p>
            <a:pPr>
              <a:lnSpc>
                <a:spcPts val="1380"/>
              </a:lnSpc>
            </a:pPr>
            <a:endParaRPr lang="en-US" dirty="0" smtClean="0"/>
          </a:p>
          <a:p>
            <a:pPr hangingPunct="0" marL="370332" indent="-129540">
              <a:lnSpc>
                <a:spcPct val="150000"/>
              </a:lnSpc>
            </a:pP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형상관리시스템의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기능을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숙지하고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소스코드를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반출(Check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Out)하는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ea typeface="Malgun Gothic"/>
              </a:rPr>
              <a:t>과정과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반입(Check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In)하는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과정을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ea typeface="Malgun Gothic"/>
              </a:rPr>
              <a:t>시행한다.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ea typeface="Malgun Gothic"/>
              </a:rPr>
              <a:t>또한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ea typeface="Malgun Gothic"/>
              </a:rPr>
              <a:t>반입·반출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시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ea typeface="Malgun Gothic"/>
              </a:rPr>
              <a:t>요구되는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ea typeface="Malgun Gothic"/>
              </a:rPr>
              <a:t>반출의뢰서,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ea typeface="Malgun Gothic"/>
              </a:rPr>
              <a:t>반입의뢰서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등의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  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ea typeface="Malgun Gothic"/>
              </a:rPr>
              <a:t>실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제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사례를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보며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ea typeface="Malgun Gothic"/>
              </a:rPr>
              <a:t>반입·반출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시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요구되는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요소들을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파악한다.</a:t>
            </a:r>
          </a:p>
          <a:p>
            <a:pPr>
              <a:lnSpc>
                <a:spcPts val="1335"/>
              </a:lnSpc>
            </a:pPr>
            <a:endParaRPr lang="en-US" dirty="0" smtClean="0"/>
          </a:p>
          <a:p>
            <a:pPr marL="0" indent="240791">
              <a:lnSpc>
                <a:spcPct val="100000"/>
              </a:lnSpc>
            </a:pP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ea typeface="Malgun Gothic"/>
              </a:rPr>
              <a:t>정적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소스코드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ea typeface="Malgun Gothic"/>
              </a:rPr>
              <a:t>검증도구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및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ea typeface="Malgun Gothic"/>
              </a:rPr>
              <a:t>동적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소스코드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ea typeface="Malgun Gothic"/>
              </a:rPr>
              <a:t>검증도구의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기능을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ea typeface="Malgun Gothic"/>
              </a:rPr>
              <a:t>검증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ea typeface="Malgun Gothic"/>
              </a:rPr>
              <a:t>결과의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실사례를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ea typeface="Malgun Gothic"/>
              </a:rPr>
              <a:t>보며</a:t>
            </a:r>
          </a:p>
          <a:p>
            <a:pPr>
              <a:lnSpc>
                <a:spcPts val="659"/>
              </a:lnSpc>
            </a:pPr>
            <a:endParaRPr lang="en-US" dirty="0" smtClean="0"/>
          </a:p>
          <a:p>
            <a:pPr marL="0" indent="367284">
              <a:lnSpc>
                <a:spcPct val="100000"/>
              </a:lnSpc>
            </a:pPr>
            <a:r>
              <a:rPr lang="en-US" altLang="zh-CN" sz="1100" spc="-110" dirty="0">
                <a:solidFill>
                  <a:srgbClr val="000000"/>
                </a:solidFill>
                <a:latin typeface="Malgun Gothic"/>
                <a:ea typeface="Malgun Gothic"/>
              </a:rPr>
              <a:t>숙지한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다.</a:t>
            </a:r>
          </a:p>
          <a:p>
            <a:pPr>
              <a:lnSpc>
                <a:spcPts val="1650"/>
              </a:lnSpc>
            </a:pPr>
            <a:endParaRPr lang="en-US" dirty="0" smtClean="0"/>
          </a:p>
          <a:p>
            <a:pPr marL="0" indent="240791">
              <a:lnSpc>
                <a:spcPct val="100000"/>
              </a:lnSpc>
            </a:pP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ea typeface="Malgun Gothic"/>
              </a:rPr>
              <a:t>인스펙션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Rule을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다양한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ea typeface="Malgun Gothic"/>
              </a:rPr>
              <a:t>실사례를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ea typeface="Malgun Gothic"/>
              </a:rPr>
              <a:t>통해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ea typeface="Malgun Gothic"/>
              </a:rPr>
              <a:t>이해한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후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ea typeface="Malgun Gothic"/>
              </a:rPr>
              <a:t>인스펙션을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시험한다.</a:t>
            </a:r>
          </a:p>
          <a:p>
            <a:pPr>
              <a:lnSpc>
                <a:spcPts val="1660"/>
              </a:lnSpc>
            </a:pPr>
            <a:endParaRPr lang="en-US" dirty="0" smtClean="0"/>
          </a:p>
          <a:p>
            <a:pPr marL="0" indent="240791">
              <a:lnSpc>
                <a:spcPct val="100000"/>
              </a:lnSpc>
            </a:pP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테스트코드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작성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기준을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이해하고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코드를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작성을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시험한다.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820"/>
              </a:lnSpc>
            </a:pPr>
            <a:endParaRPr lang="en-US" dirty="0" smtClean="0"/>
          </a:p>
          <a:p>
            <a:pPr marL="0" indent="5276848">
              <a:lnSpc>
                <a:spcPct val="100000"/>
              </a:lnSpc>
            </a:pPr>
            <a:r>
              <a:rPr lang="en-US" altLang="zh-CN" sz="1100" spc="94" dirty="0">
                <a:solidFill>
                  <a:srgbClr val="000000"/>
                </a:solidFill>
                <a:latin typeface="Times New Roman"/>
                <a:ea typeface="Times New Roman"/>
              </a:rPr>
              <a:t>31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Freeform 453"> 
				</p:cNvPr>
          <p:cNvSpPr/>
          <p:nvPr/>
        </p:nvSpPr>
        <p:spPr>
          <a:xfrm>
            <a:off x="908050" y="1085850"/>
            <a:ext cx="819150" cy="577850"/>
          </a:xfrm>
          <a:custGeom>
            <a:avLst/>
            <a:gdLst>
              <a:gd name="connsiteX0" fmla="*/ 10160 w 819150"/>
              <a:gd name="connsiteY0" fmla="*/ 588263 h 577850"/>
              <a:gd name="connsiteX1" fmla="*/ 824738 w 819150"/>
              <a:gd name="connsiteY1" fmla="*/ 588263 h 577850"/>
              <a:gd name="connsiteX2" fmla="*/ 824738 w 819150"/>
              <a:gd name="connsiteY2" fmla="*/ 12191 h 577850"/>
              <a:gd name="connsiteX3" fmla="*/ 10160 w 819150"/>
              <a:gd name="connsiteY3" fmla="*/ 12191 h 577850"/>
              <a:gd name="connsiteX4" fmla="*/ 10160 w 819150"/>
              <a:gd name="connsiteY4" fmla="*/ 588263 h 57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150" h="577850">
                <a:moveTo>
                  <a:pt x="10160" y="588263"/>
                </a:moveTo>
                <a:lnTo>
                  <a:pt x="824738" y="588263"/>
                </a:lnTo>
                <a:lnTo>
                  <a:pt x="824738" y="12191"/>
                </a:lnTo>
                <a:lnTo>
                  <a:pt x="10160" y="12191"/>
                </a:lnTo>
                <a:lnTo>
                  <a:pt x="10160" y="588263"/>
                </a:lnTo>
                <a:close/>
              </a:path>
            </a:pathLst>
          </a:custGeom>
          <a:solidFill>
            <a:srgbClr val="6490c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Freeform 454"> 
				</p:cNvPr>
          <p:cNvSpPr/>
          <p:nvPr/>
        </p:nvSpPr>
        <p:spPr>
          <a:xfrm>
            <a:off x="1720850" y="1085850"/>
            <a:ext cx="4933950" cy="577850"/>
          </a:xfrm>
          <a:custGeom>
            <a:avLst/>
            <a:gdLst>
              <a:gd name="connsiteX0" fmla="*/ 11938 w 4933950"/>
              <a:gd name="connsiteY0" fmla="*/ 588263 h 577850"/>
              <a:gd name="connsiteX1" fmla="*/ 4942078 w 4933950"/>
              <a:gd name="connsiteY1" fmla="*/ 588263 h 577850"/>
              <a:gd name="connsiteX2" fmla="*/ 4942078 w 4933950"/>
              <a:gd name="connsiteY2" fmla="*/ 12191 h 577850"/>
              <a:gd name="connsiteX3" fmla="*/ 11938 w 4933950"/>
              <a:gd name="connsiteY3" fmla="*/ 12191 h 577850"/>
              <a:gd name="connsiteX4" fmla="*/ 11938 w 4933950"/>
              <a:gd name="connsiteY4" fmla="*/ 588263 h 57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950" h="577850">
                <a:moveTo>
                  <a:pt x="11938" y="588263"/>
                </a:moveTo>
                <a:lnTo>
                  <a:pt x="4942078" y="588263"/>
                </a:lnTo>
                <a:lnTo>
                  <a:pt x="4942078" y="12191"/>
                </a:lnTo>
                <a:lnTo>
                  <a:pt x="11938" y="12191"/>
                </a:lnTo>
                <a:lnTo>
                  <a:pt x="11938" y="588263"/>
                </a:lnTo>
                <a:close/>
              </a:path>
            </a:pathLst>
          </a:custGeom>
          <a:solidFill>
            <a:srgbClr val="fcf4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Freeform 455"> 
				</p:cNvPr>
          <p:cNvSpPr/>
          <p:nvPr/>
        </p:nvSpPr>
        <p:spPr>
          <a:xfrm>
            <a:off x="1454150" y="3143250"/>
            <a:ext cx="1073150" cy="463550"/>
          </a:xfrm>
          <a:custGeom>
            <a:avLst/>
            <a:gdLst>
              <a:gd name="connsiteX0" fmla="*/ 6603 w 1073150"/>
              <a:gd name="connsiteY0" fmla="*/ 476249 h 463550"/>
              <a:gd name="connsiteX1" fmla="*/ 1074165 w 1073150"/>
              <a:gd name="connsiteY1" fmla="*/ 476249 h 463550"/>
              <a:gd name="connsiteX2" fmla="*/ 1074165 w 1073150"/>
              <a:gd name="connsiteY2" fmla="*/ 6857 h 463550"/>
              <a:gd name="connsiteX3" fmla="*/ 6603 w 1073150"/>
              <a:gd name="connsiteY3" fmla="*/ 6857 h 463550"/>
              <a:gd name="connsiteX4" fmla="*/ 6603 w 1073150"/>
              <a:gd name="connsiteY4" fmla="*/ 476249 h 46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3150" h="463550">
                <a:moveTo>
                  <a:pt x="6603" y="476249"/>
                </a:moveTo>
                <a:lnTo>
                  <a:pt x="1074165" y="476249"/>
                </a:lnTo>
                <a:lnTo>
                  <a:pt x="1074165" y="6857"/>
                </a:lnTo>
                <a:lnTo>
                  <a:pt x="6603" y="6857"/>
                </a:lnTo>
                <a:lnTo>
                  <a:pt x="6603" y="476249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6" name="Freeform 456"> 
				</p:cNvPr>
          <p:cNvSpPr/>
          <p:nvPr/>
        </p:nvSpPr>
        <p:spPr>
          <a:xfrm>
            <a:off x="2520950" y="3143250"/>
            <a:ext cx="3117850" cy="463550"/>
          </a:xfrm>
          <a:custGeom>
            <a:avLst/>
            <a:gdLst>
              <a:gd name="connsiteX0" fmla="*/ 7366 w 3117850"/>
              <a:gd name="connsiteY0" fmla="*/ 476249 h 463550"/>
              <a:gd name="connsiteX1" fmla="*/ 3117850 w 3117850"/>
              <a:gd name="connsiteY1" fmla="*/ 476249 h 463550"/>
              <a:gd name="connsiteX2" fmla="*/ 3117850 w 3117850"/>
              <a:gd name="connsiteY2" fmla="*/ 6857 h 463550"/>
              <a:gd name="connsiteX3" fmla="*/ 7366 w 3117850"/>
              <a:gd name="connsiteY3" fmla="*/ 6857 h 463550"/>
              <a:gd name="connsiteX4" fmla="*/ 7366 w 3117850"/>
              <a:gd name="connsiteY4" fmla="*/ 476249 h 46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7850" h="463550">
                <a:moveTo>
                  <a:pt x="7366" y="476249"/>
                </a:moveTo>
                <a:lnTo>
                  <a:pt x="3117850" y="476249"/>
                </a:lnTo>
                <a:lnTo>
                  <a:pt x="3117850" y="6857"/>
                </a:lnTo>
                <a:lnTo>
                  <a:pt x="7366" y="6857"/>
                </a:lnTo>
                <a:lnTo>
                  <a:pt x="7366" y="476249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Freeform 457"> 
				</p:cNvPr>
          <p:cNvSpPr/>
          <p:nvPr/>
        </p:nvSpPr>
        <p:spPr>
          <a:xfrm>
            <a:off x="5632450" y="3143250"/>
            <a:ext cx="1022350" cy="234950"/>
          </a:xfrm>
          <a:custGeom>
            <a:avLst/>
            <a:gdLst>
              <a:gd name="connsiteX0" fmla="*/ 6350 w 1022350"/>
              <a:gd name="connsiteY0" fmla="*/ 241553 h 234950"/>
              <a:gd name="connsiteX1" fmla="*/ 1027430 w 1022350"/>
              <a:gd name="connsiteY1" fmla="*/ 241553 h 234950"/>
              <a:gd name="connsiteX2" fmla="*/ 1027430 w 1022350"/>
              <a:gd name="connsiteY2" fmla="*/ 6858 h 234950"/>
              <a:gd name="connsiteX3" fmla="*/ 6350 w 1022350"/>
              <a:gd name="connsiteY3" fmla="*/ 6858 h 234950"/>
              <a:gd name="connsiteX4" fmla="*/ 6350 w 1022350"/>
              <a:gd name="connsiteY4" fmla="*/ 241553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2350" h="234950">
                <a:moveTo>
                  <a:pt x="6350" y="241553"/>
                </a:moveTo>
                <a:lnTo>
                  <a:pt x="1027430" y="241553"/>
                </a:lnTo>
                <a:lnTo>
                  <a:pt x="1027430" y="6858"/>
                </a:lnTo>
                <a:lnTo>
                  <a:pt x="6350" y="6858"/>
                </a:lnTo>
                <a:lnTo>
                  <a:pt x="6350" y="241553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Freeform 458"> 
				</p:cNvPr>
          <p:cNvSpPr/>
          <p:nvPr/>
        </p:nvSpPr>
        <p:spPr>
          <a:xfrm>
            <a:off x="5632450" y="3371850"/>
            <a:ext cx="336550" cy="234950"/>
          </a:xfrm>
          <a:custGeom>
            <a:avLst/>
            <a:gdLst>
              <a:gd name="connsiteX0" fmla="*/ 6350 w 336550"/>
              <a:gd name="connsiteY0" fmla="*/ 247649 h 234950"/>
              <a:gd name="connsiteX1" fmla="*/ 346964 w 336550"/>
              <a:gd name="connsiteY1" fmla="*/ 247649 h 234950"/>
              <a:gd name="connsiteX2" fmla="*/ 346964 w 336550"/>
              <a:gd name="connsiteY2" fmla="*/ 12953 h 234950"/>
              <a:gd name="connsiteX3" fmla="*/ 6350 w 336550"/>
              <a:gd name="connsiteY3" fmla="*/ 12953 h 234950"/>
              <a:gd name="connsiteX4" fmla="*/ 6350 w 336550"/>
              <a:gd name="connsiteY4" fmla="*/ 247649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550" h="234950">
                <a:moveTo>
                  <a:pt x="6350" y="247649"/>
                </a:moveTo>
                <a:lnTo>
                  <a:pt x="346964" y="247649"/>
                </a:lnTo>
                <a:lnTo>
                  <a:pt x="346964" y="12953"/>
                </a:lnTo>
                <a:lnTo>
                  <a:pt x="6350" y="12953"/>
                </a:lnTo>
                <a:lnTo>
                  <a:pt x="6350" y="247649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Freeform 459"> 
				</p:cNvPr>
          <p:cNvSpPr/>
          <p:nvPr/>
        </p:nvSpPr>
        <p:spPr>
          <a:xfrm>
            <a:off x="5962650" y="3371850"/>
            <a:ext cx="349250" cy="234950"/>
          </a:xfrm>
          <a:custGeom>
            <a:avLst/>
            <a:gdLst>
              <a:gd name="connsiteX0" fmla="*/ 16764 w 349250"/>
              <a:gd name="connsiteY0" fmla="*/ 247649 h 234950"/>
              <a:gd name="connsiteX1" fmla="*/ 356616 w 349250"/>
              <a:gd name="connsiteY1" fmla="*/ 247649 h 234950"/>
              <a:gd name="connsiteX2" fmla="*/ 356616 w 349250"/>
              <a:gd name="connsiteY2" fmla="*/ 12953 h 234950"/>
              <a:gd name="connsiteX3" fmla="*/ 16764 w 349250"/>
              <a:gd name="connsiteY3" fmla="*/ 12953 h 234950"/>
              <a:gd name="connsiteX4" fmla="*/ 16764 w 349250"/>
              <a:gd name="connsiteY4" fmla="*/ 247649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250" h="234950">
                <a:moveTo>
                  <a:pt x="16764" y="247649"/>
                </a:moveTo>
                <a:lnTo>
                  <a:pt x="356616" y="247649"/>
                </a:lnTo>
                <a:lnTo>
                  <a:pt x="356616" y="12953"/>
                </a:lnTo>
                <a:lnTo>
                  <a:pt x="16764" y="12953"/>
                </a:lnTo>
                <a:lnTo>
                  <a:pt x="16764" y="247649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Freeform 460"> 
				</p:cNvPr>
          <p:cNvSpPr/>
          <p:nvPr/>
        </p:nvSpPr>
        <p:spPr>
          <a:xfrm>
            <a:off x="6305550" y="3371850"/>
            <a:ext cx="349250" cy="234950"/>
          </a:xfrm>
          <a:custGeom>
            <a:avLst/>
            <a:gdLst>
              <a:gd name="connsiteX0" fmla="*/ 13715 w 349250"/>
              <a:gd name="connsiteY0" fmla="*/ 247649 h 234950"/>
              <a:gd name="connsiteX1" fmla="*/ 354329 w 349250"/>
              <a:gd name="connsiteY1" fmla="*/ 247649 h 234950"/>
              <a:gd name="connsiteX2" fmla="*/ 354329 w 349250"/>
              <a:gd name="connsiteY2" fmla="*/ 12953 h 234950"/>
              <a:gd name="connsiteX3" fmla="*/ 13715 w 349250"/>
              <a:gd name="connsiteY3" fmla="*/ 12953 h 234950"/>
              <a:gd name="connsiteX4" fmla="*/ 13715 w 349250"/>
              <a:gd name="connsiteY4" fmla="*/ 247649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250" h="234950">
                <a:moveTo>
                  <a:pt x="13715" y="247649"/>
                </a:moveTo>
                <a:lnTo>
                  <a:pt x="354329" y="247649"/>
                </a:lnTo>
                <a:lnTo>
                  <a:pt x="354329" y="12953"/>
                </a:lnTo>
                <a:lnTo>
                  <a:pt x="13715" y="12953"/>
                </a:lnTo>
                <a:lnTo>
                  <a:pt x="13715" y="247649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" name="Freeform 461"> 
				</p:cNvPr>
          <p:cNvSpPr/>
          <p:nvPr/>
        </p:nvSpPr>
        <p:spPr>
          <a:xfrm>
            <a:off x="1440561" y="3142360"/>
            <a:ext cx="5226939" cy="19938"/>
          </a:xfrm>
          <a:custGeom>
            <a:avLst/>
            <a:gdLst>
              <a:gd name="connsiteX0" fmla="*/ 13335 w 5226939"/>
              <a:gd name="connsiteY0" fmla="*/ 7747 h 19938"/>
              <a:gd name="connsiteX1" fmla="*/ 5226939 w 5226939"/>
              <a:gd name="connsiteY1" fmla="*/ 7747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6939" h="19938">
                <a:moveTo>
                  <a:pt x="13335" y="7747"/>
                </a:moveTo>
                <a:lnTo>
                  <a:pt x="5226939" y="7747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Freeform 462"> 
				</p:cNvPr>
          <p:cNvSpPr/>
          <p:nvPr/>
        </p:nvSpPr>
        <p:spPr>
          <a:xfrm>
            <a:off x="1440561" y="3142360"/>
            <a:ext cx="5226939" cy="19938"/>
          </a:xfrm>
          <a:custGeom>
            <a:avLst/>
            <a:gdLst>
              <a:gd name="connsiteX0" fmla="*/ 13335 w 5226939"/>
              <a:gd name="connsiteY0" fmla="*/ 7747 h 19938"/>
              <a:gd name="connsiteX1" fmla="*/ 5226939 w 5226939"/>
              <a:gd name="connsiteY1" fmla="*/ 7747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6939" h="19938">
                <a:moveTo>
                  <a:pt x="13335" y="7747"/>
                </a:moveTo>
                <a:lnTo>
                  <a:pt x="5226939" y="7747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Freeform 463"> 
				</p:cNvPr>
          <p:cNvSpPr/>
          <p:nvPr/>
        </p:nvSpPr>
        <p:spPr>
          <a:xfrm>
            <a:off x="1453261" y="6253860"/>
            <a:ext cx="1074038" cy="477138"/>
          </a:xfrm>
          <a:custGeom>
            <a:avLst/>
            <a:gdLst>
              <a:gd name="connsiteX0" fmla="*/ 7492 w 1074038"/>
              <a:gd name="connsiteY0" fmla="*/ 485267 h 477138"/>
              <a:gd name="connsiteX1" fmla="*/ 1075054 w 1074038"/>
              <a:gd name="connsiteY1" fmla="*/ 485267 h 477138"/>
              <a:gd name="connsiteX2" fmla="*/ 1075054 w 1074038"/>
              <a:gd name="connsiteY2" fmla="*/ 15113 h 477138"/>
              <a:gd name="connsiteX3" fmla="*/ 7492 w 1074038"/>
              <a:gd name="connsiteY3" fmla="*/ 15113 h 477138"/>
              <a:gd name="connsiteX4" fmla="*/ 7492 w 1074038"/>
              <a:gd name="connsiteY4" fmla="*/ 485267 h 47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038" h="477138">
                <a:moveTo>
                  <a:pt x="7492" y="485267"/>
                </a:moveTo>
                <a:lnTo>
                  <a:pt x="1075054" y="485267"/>
                </a:lnTo>
                <a:lnTo>
                  <a:pt x="1075054" y="15113"/>
                </a:lnTo>
                <a:lnTo>
                  <a:pt x="7492" y="15113"/>
                </a:lnTo>
                <a:lnTo>
                  <a:pt x="7492" y="485267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Freeform 464"> 
				</p:cNvPr>
          <p:cNvSpPr/>
          <p:nvPr/>
        </p:nvSpPr>
        <p:spPr>
          <a:xfrm>
            <a:off x="2520060" y="6253860"/>
            <a:ext cx="3118739" cy="477138"/>
          </a:xfrm>
          <a:custGeom>
            <a:avLst/>
            <a:gdLst>
              <a:gd name="connsiteX0" fmla="*/ 8255 w 3118739"/>
              <a:gd name="connsiteY0" fmla="*/ 485267 h 477138"/>
              <a:gd name="connsiteX1" fmla="*/ 3118739 w 3118739"/>
              <a:gd name="connsiteY1" fmla="*/ 485267 h 477138"/>
              <a:gd name="connsiteX2" fmla="*/ 3118739 w 3118739"/>
              <a:gd name="connsiteY2" fmla="*/ 15113 h 477138"/>
              <a:gd name="connsiteX3" fmla="*/ 8255 w 3118739"/>
              <a:gd name="connsiteY3" fmla="*/ 15113 h 477138"/>
              <a:gd name="connsiteX4" fmla="*/ 8255 w 3118739"/>
              <a:gd name="connsiteY4" fmla="*/ 485267 h 47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8739" h="477138">
                <a:moveTo>
                  <a:pt x="8255" y="485267"/>
                </a:moveTo>
                <a:lnTo>
                  <a:pt x="3118739" y="485267"/>
                </a:lnTo>
                <a:lnTo>
                  <a:pt x="3118739" y="15113"/>
                </a:lnTo>
                <a:lnTo>
                  <a:pt x="8255" y="15113"/>
                </a:lnTo>
                <a:lnTo>
                  <a:pt x="8255" y="485267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Freeform 465"> 
				</p:cNvPr>
          <p:cNvSpPr/>
          <p:nvPr/>
        </p:nvSpPr>
        <p:spPr>
          <a:xfrm>
            <a:off x="5631560" y="6253860"/>
            <a:ext cx="1023238" cy="248538"/>
          </a:xfrm>
          <a:custGeom>
            <a:avLst/>
            <a:gdLst>
              <a:gd name="connsiteX0" fmla="*/ 7239 w 1023238"/>
              <a:gd name="connsiteY0" fmla="*/ 250570 h 248538"/>
              <a:gd name="connsiteX1" fmla="*/ 1028319 w 1023238"/>
              <a:gd name="connsiteY1" fmla="*/ 250570 h 248538"/>
              <a:gd name="connsiteX2" fmla="*/ 1028319 w 1023238"/>
              <a:gd name="connsiteY2" fmla="*/ 15112 h 248538"/>
              <a:gd name="connsiteX3" fmla="*/ 7239 w 1023238"/>
              <a:gd name="connsiteY3" fmla="*/ 15112 h 248538"/>
              <a:gd name="connsiteX4" fmla="*/ 7239 w 1023238"/>
              <a:gd name="connsiteY4" fmla="*/ 250570 h 248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3238" h="248538">
                <a:moveTo>
                  <a:pt x="7239" y="250570"/>
                </a:moveTo>
                <a:lnTo>
                  <a:pt x="1028319" y="250570"/>
                </a:lnTo>
                <a:lnTo>
                  <a:pt x="1028319" y="15112"/>
                </a:lnTo>
                <a:lnTo>
                  <a:pt x="7239" y="15112"/>
                </a:lnTo>
                <a:lnTo>
                  <a:pt x="7239" y="250570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Freeform 466"> 
				</p:cNvPr>
          <p:cNvSpPr/>
          <p:nvPr/>
        </p:nvSpPr>
        <p:spPr>
          <a:xfrm>
            <a:off x="5631560" y="6495160"/>
            <a:ext cx="337438" cy="235838"/>
          </a:xfrm>
          <a:custGeom>
            <a:avLst/>
            <a:gdLst>
              <a:gd name="connsiteX0" fmla="*/ 7239 w 337438"/>
              <a:gd name="connsiteY0" fmla="*/ 243967 h 235838"/>
              <a:gd name="connsiteX1" fmla="*/ 347853 w 337438"/>
              <a:gd name="connsiteY1" fmla="*/ 243967 h 235838"/>
              <a:gd name="connsiteX2" fmla="*/ 347853 w 337438"/>
              <a:gd name="connsiteY2" fmla="*/ 9270 h 235838"/>
              <a:gd name="connsiteX3" fmla="*/ 7239 w 337438"/>
              <a:gd name="connsiteY3" fmla="*/ 9270 h 235838"/>
              <a:gd name="connsiteX4" fmla="*/ 7239 w 337438"/>
              <a:gd name="connsiteY4" fmla="*/ 243967 h 235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438" h="235838">
                <a:moveTo>
                  <a:pt x="7239" y="243967"/>
                </a:moveTo>
                <a:lnTo>
                  <a:pt x="347853" y="243967"/>
                </a:lnTo>
                <a:lnTo>
                  <a:pt x="347853" y="9270"/>
                </a:lnTo>
                <a:lnTo>
                  <a:pt x="7239" y="9270"/>
                </a:lnTo>
                <a:lnTo>
                  <a:pt x="7239" y="243967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Freeform 467"> 
				</p:cNvPr>
          <p:cNvSpPr/>
          <p:nvPr/>
        </p:nvSpPr>
        <p:spPr>
          <a:xfrm>
            <a:off x="5961760" y="6495160"/>
            <a:ext cx="350138" cy="235838"/>
          </a:xfrm>
          <a:custGeom>
            <a:avLst/>
            <a:gdLst>
              <a:gd name="connsiteX0" fmla="*/ 17653 w 350138"/>
              <a:gd name="connsiteY0" fmla="*/ 243967 h 235838"/>
              <a:gd name="connsiteX1" fmla="*/ 357505 w 350138"/>
              <a:gd name="connsiteY1" fmla="*/ 243967 h 235838"/>
              <a:gd name="connsiteX2" fmla="*/ 357505 w 350138"/>
              <a:gd name="connsiteY2" fmla="*/ 9270 h 235838"/>
              <a:gd name="connsiteX3" fmla="*/ 17653 w 350138"/>
              <a:gd name="connsiteY3" fmla="*/ 9270 h 235838"/>
              <a:gd name="connsiteX4" fmla="*/ 17653 w 350138"/>
              <a:gd name="connsiteY4" fmla="*/ 243967 h 235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138" h="235838">
                <a:moveTo>
                  <a:pt x="17653" y="243967"/>
                </a:moveTo>
                <a:lnTo>
                  <a:pt x="357505" y="243967"/>
                </a:lnTo>
                <a:lnTo>
                  <a:pt x="357505" y="9270"/>
                </a:lnTo>
                <a:lnTo>
                  <a:pt x="17653" y="9270"/>
                </a:lnTo>
                <a:lnTo>
                  <a:pt x="17653" y="243967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Freeform 468"> 
				</p:cNvPr>
          <p:cNvSpPr/>
          <p:nvPr/>
        </p:nvSpPr>
        <p:spPr>
          <a:xfrm>
            <a:off x="6304660" y="6495160"/>
            <a:ext cx="350138" cy="235838"/>
          </a:xfrm>
          <a:custGeom>
            <a:avLst/>
            <a:gdLst>
              <a:gd name="connsiteX0" fmla="*/ 14604 w 350138"/>
              <a:gd name="connsiteY0" fmla="*/ 243967 h 235838"/>
              <a:gd name="connsiteX1" fmla="*/ 355218 w 350138"/>
              <a:gd name="connsiteY1" fmla="*/ 243967 h 235838"/>
              <a:gd name="connsiteX2" fmla="*/ 355218 w 350138"/>
              <a:gd name="connsiteY2" fmla="*/ 9270 h 235838"/>
              <a:gd name="connsiteX3" fmla="*/ 14604 w 350138"/>
              <a:gd name="connsiteY3" fmla="*/ 9270 h 235838"/>
              <a:gd name="connsiteX4" fmla="*/ 14604 w 350138"/>
              <a:gd name="connsiteY4" fmla="*/ 243967 h 235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138" h="235838">
                <a:moveTo>
                  <a:pt x="14604" y="243967"/>
                </a:moveTo>
                <a:lnTo>
                  <a:pt x="355218" y="243967"/>
                </a:lnTo>
                <a:lnTo>
                  <a:pt x="355218" y="9270"/>
                </a:lnTo>
                <a:lnTo>
                  <a:pt x="14604" y="9270"/>
                </a:lnTo>
                <a:lnTo>
                  <a:pt x="14604" y="243967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Freeform 469"> 
				</p:cNvPr>
          <p:cNvSpPr/>
          <p:nvPr/>
        </p:nvSpPr>
        <p:spPr>
          <a:xfrm>
            <a:off x="1440561" y="6253860"/>
            <a:ext cx="5226939" cy="19938"/>
          </a:xfrm>
          <a:custGeom>
            <a:avLst/>
            <a:gdLst>
              <a:gd name="connsiteX0" fmla="*/ 13335 w 5226939"/>
              <a:gd name="connsiteY0" fmla="*/ 15113 h 19938"/>
              <a:gd name="connsiteX1" fmla="*/ 5226939 w 5226939"/>
              <a:gd name="connsiteY1" fmla="*/ 15113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6939" h="19938">
                <a:moveTo>
                  <a:pt x="13335" y="15113"/>
                </a:moveTo>
                <a:lnTo>
                  <a:pt x="5226939" y="15113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Freeform 470"> 
				</p:cNvPr>
          <p:cNvSpPr/>
          <p:nvPr/>
        </p:nvSpPr>
        <p:spPr>
          <a:xfrm>
            <a:off x="1440561" y="6253860"/>
            <a:ext cx="5226939" cy="19938"/>
          </a:xfrm>
          <a:custGeom>
            <a:avLst/>
            <a:gdLst>
              <a:gd name="connsiteX0" fmla="*/ 13335 w 5226939"/>
              <a:gd name="connsiteY0" fmla="*/ 15113 h 19938"/>
              <a:gd name="connsiteX1" fmla="*/ 5226939 w 5226939"/>
              <a:gd name="connsiteY1" fmla="*/ 15113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6939" h="19938">
                <a:moveTo>
                  <a:pt x="13335" y="15113"/>
                </a:moveTo>
                <a:lnTo>
                  <a:pt x="5226939" y="15113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TextBox 471"/>
          <p:cNvSpPr txBox="1"/>
          <p:nvPr/>
        </p:nvSpPr>
        <p:spPr>
          <a:xfrm>
            <a:off x="1046225" y="1273984"/>
            <a:ext cx="1463535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814578" algn="l"/>
              </a:tabLst>
            </a:pPr>
            <a:r>
              <a:rPr lang="en-US" altLang="zh-CN" sz="1600" spc="-200" b="1" dirty="0">
                <a:solidFill>
                  <a:srgbClr val="fefefe"/>
                </a:solidFill>
                <a:latin typeface="Malgun Gothic"/>
                <a:ea typeface="Malgun Gothic"/>
              </a:rPr>
              <a:t>학습</a:t>
            </a:r>
            <a:r>
              <a:rPr lang="en-US" altLang="zh-CN" sz="1600" spc="-75" b="1" dirty="0">
                <a:solidFill>
                  <a:srgbClr val="fefefe"/>
                </a:solidFill>
                <a:latin typeface="Malgun Gothic"/>
                <a:cs typeface="Malgun Gothic"/>
              </a:rPr>
              <a:t> </a:t>
            </a:r>
            <a:r>
              <a:rPr lang="en-US" altLang="zh-CN" sz="1600" spc="-120" b="1" dirty="0">
                <a:solidFill>
                  <a:srgbClr val="fefefe"/>
                </a:solidFill>
                <a:latin typeface="Malgun Gothic"/>
                <a:ea typeface="Malgun Gothic"/>
              </a:rPr>
              <a:t>2	</a:t>
            </a:r>
            <a:r>
              <a:rPr lang="en-US" altLang="zh-CN" sz="15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평</a:t>
            </a:r>
            <a:r>
              <a:rPr lang="en-US" altLang="zh-CN" sz="15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  </a:t>
            </a:r>
            <a:r>
              <a:rPr lang="en-US" altLang="zh-CN" sz="1500" spc="-170" b="1" dirty="0">
                <a:solidFill>
                  <a:srgbClr val="000000"/>
                </a:solidFill>
                <a:latin typeface="Malgun Gothic"/>
                <a:ea typeface="Malgun Gothic"/>
              </a:rPr>
              <a:t>가</a:t>
            </a:r>
          </a:p>
        </p:txBody>
      </p:sp>
      <p:sp>
        <p:nvSpPr>
          <p:cNvPr id="472" name="TextBox 472"/>
          <p:cNvSpPr txBox="1"/>
          <p:nvPr/>
        </p:nvSpPr>
        <p:spPr>
          <a:xfrm>
            <a:off x="1217675" y="2047490"/>
            <a:ext cx="4599815" cy="9474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200" spc="-179" b="1" dirty="0">
                <a:solidFill>
                  <a:srgbClr val="6491cb"/>
                </a:solidFill>
                <a:latin typeface="Malgun Gothic"/>
                <a:ea typeface="Malgun Gothic"/>
              </a:rPr>
              <a:t>평가</a:t>
            </a:r>
            <a:r>
              <a:rPr lang="en-US" altLang="zh-CN" sz="1200" spc="94" b="1" dirty="0">
                <a:solidFill>
                  <a:srgbClr val="6491cb"/>
                </a:solidFill>
                <a:latin typeface="Malgun Gothic"/>
                <a:cs typeface="Malgun Gothic"/>
              </a:rPr>
              <a:t> </a:t>
            </a:r>
            <a:r>
              <a:rPr lang="en-US" altLang="zh-CN" sz="1200" spc="-184" b="1" dirty="0">
                <a:solidFill>
                  <a:srgbClr val="6491cb"/>
                </a:solidFill>
                <a:latin typeface="Malgun Gothic"/>
                <a:ea typeface="Malgun Gothic"/>
              </a:rPr>
              <a:t>준거</a:t>
            </a:r>
          </a:p>
          <a:p>
            <a:pPr>
              <a:lnSpc>
                <a:spcPts val="1714"/>
              </a:lnSpc>
            </a:pPr>
            <a:endParaRPr lang="en-US" dirty="0" smtClean="0"/>
          </a:p>
          <a:p>
            <a:pPr marL="0" indent="240791">
              <a:lnSpc>
                <a:spcPct val="100000"/>
              </a:lnSpc>
            </a:pP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평가자는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9" dirty="0">
                <a:solidFill>
                  <a:srgbClr val="000000"/>
                </a:solidFill>
                <a:latin typeface="Malgun Gothic"/>
                <a:ea typeface="Malgun Gothic"/>
              </a:rPr>
              <a:t>학습자가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학습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목표를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9" dirty="0">
                <a:solidFill>
                  <a:srgbClr val="000000"/>
                </a:solidFill>
                <a:latin typeface="Malgun Gothic"/>
                <a:ea typeface="Malgun Gothic"/>
              </a:rPr>
              <a:t>성공적으로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달성하였는지를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평가해야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ea typeface="Malgun Gothic"/>
              </a:rPr>
              <a:t>한다.</a:t>
            </a:r>
          </a:p>
          <a:p>
            <a:pPr>
              <a:lnSpc>
                <a:spcPts val="1660"/>
              </a:lnSpc>
            </a:pPr>
            <a:endParaRPr lang="en-US" dirty="0" smtClean="0"/>
          </a:p>
          <a:p>
            <a:pPr marL="0" indent="240791">
              <a:lnSpc>
                <a:spcPct val="100000"/>
              </a:lnSpc>
            </a:pP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ea typeface="Malgun Gothic"/>
              </a:rPr>
              <a:t>평가자는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다음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ea typeface="Malgun Gothic"/>
              </a:rPr>
              <a:t>사항을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평가해야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ea typeface="Malgun Gothic"/>
              </a:rPr>
              <a:t>한다.</a:t>
            </a:r>
          </a:p>
        </p:txBody>
      </p:sp>
      <p:sp>
        <p:nvSpPr>
          <p:cNvPr id="473" name="TextBox 473"/>
          <p:cNvSpPr txBox="1"/>
          <p:nvPr/>
        </p:nvSpPr>
        <p:spPr>
          <a:xfrm>
            <a:off x="1759457" y="3314618"/>
            <a:ext cx="482882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학습</a:t>
            </a:r>
            <a:r>
              <a:rPr lang="en-US" altLang="zh-CN" sz="1000" spc="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내용</a:t>
            </a:r>
          </a:p>
        </p:txBody>
      </p:sp>
      <p:sp>
        <p:nvSpPr>
          <p:cNvPr id="474" name="TextBox 474"/>
          <p:cNvSpPr txBox="1"/>
          <p:nvPr/>
        </p:nvSpPr>
        <p:spPr>
          <a:xfrm>
            <a:off x="3848100" y="3314618"/>
            <a:ext cx="483634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학습</a:t>
            </a:r>
            <a:r>
              <a:rPr lang="en-US" altLang="zh-CN" sz="1000" spc="6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목표</a:t>
            </a:r>
          </a:p>
        </p:txBody>
      </p:sp>
      <p:sp>
        <p:nvSpPr>
          <p:cNvPr id="475" name="TextBox 475"/>
          <p:cNvSpPr txBox="1"/>
          <p:nvPr/>
        </p:nvSpPr>
        <p:spPr>
          <a:xfrm>
            <a:off x="5755385" y="3197270"/>
            <a:ext cx="800620" cy="3870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88214">
              <a:lnSpc>
                <a:spcPct val="100000"/>
              </a:lnSpc>
            </a:pPr>
            <a:r>
              <a:rPr lang="en-US" altLang="zh-CN" sz="1000" spc="-194" b="1" dirty="0">
                <a:solidFill>
                  <a:srgbClr val="000000"/>
                </a:solidFill>
                <a:latin typeface="Malgun Gothic"/>
                <a:ea typeface="Malgun Gothic"/>
              </a:rPr>
              <a:t>성</a:t>
            </a:r>
            <a:r>
              <a:rPr lang="en-US" altLang="zh-CN" sz="1000" spc="-189" b="1" dirty="0">
                <a:solidFill>
                  <a:srgbClr val="000000"/>
                </a:solidFill>
                <a:latin typeface="Malgun Gothic"/>
                <a:ea typeface="Malgun Gothic"/>
              </a:rPr>
              <a:t>취수준</a:t>
            </a:r>
          </a:p>
          <a:p>
            <a:pPr>
              <a:lnSpc>
                <a:spcPts val="644"/>
              </a:lnSpc>
            </a:pPr>
            <a:endParaRPr lang="en-US" dirty="0" smtClean="0"/>
          </a:p>
          <a:p>
            <a:pPr marL="0">
              <a:lnSpc>
                <a:spcPct val="100000"/>
              </a:lnSpc>
              <a:tabLst>
                <a:tab pos="340614" algn="l"/>
                <a:tab pos="680464" algn="l"/>
              </a:tabLst>
            </a:pP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상	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중	</a:t>
            </a:r>
            <a:r>
              <a:rPr lang="en-US" altLang="zh-CN" sz="1000" spc="-194" b="1" dirty="0">
                <a:solidFill>
                  <a:srgbClr val="000000"/>
                </a:solidFill>
                <a:latin typeface="Malgun Gothic"/>
                <a:ea typeface="Malgun Gothic"/>
              </a:rPr>
              <a:t>하</a:t>
            </a:r>
          </a:p>
        </p:txBody>
      </p:sp>
      <p:sp>
        <p:nvSpPr>
          <p:cNvPr id="476" name="TextBox 476"/>
          <p:cNvSpPr txBox="1"/>
          <p:nvPr/>
        </p:nvSpPr>
        <p:spPr>
          <a:xfrm>
            <a:off x="1217675" y="5609077"/>
            <a:ext cx="1049679" cy="9775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200" spc="-179" b="1" dirty="0">
                <a:solidFill>
                  <a:srgbClr val="6491cb"/>
                </a:solidFill>
                <a:latin typeface="Malgun Gothic"/>
                <a:ea typeface="Malgun Gothic"/>
              </a:rPr>
              <a:t>평가</a:t>
            </a:r>
            <a:r>
              <a:rPr lang="en-US" altLang="zh-CN" sz="1200" spc="94" b="1" dirty="0">
                <a:solidFill>
                  <a:srgbClr val="6491cb"/>
                </a:solidFill>
                <a:latin typeface="Malgun Gothic"/>
                <a:cs typeface="Malgun Gothic"/>
              </a:rPr>
              <a:t> </a:t>
            </a:r>
            <a:r>
              <a:rPr lang="en-US" altLang="zh-CN" sz="1200" spc="-184" b="1" dirty="0">
                <a:solidFill>
                  <a:srgbClr val="6491cb"/>
                </a:solidFill>
                <a:latin typeface="Malgun Gothic"/>
                <a:ea typeface="Malgun Gothic"/>
              </a:rPr>
              <a:t>방법</a:t>
            </a:r>
          </a:p>
          <a:p>
            <a:pPr>
              <a:lnSpc>
                <a:spcPts val="1714"/>
              </a:lnSpc>
            </a:pPr>
            <a:endParaRPr lang="en-US" dirty="0" smtClean="0"/>
          </a:p>
          <a:p>
            <a:pPr marL="0" indent="240791">
              <a:lnSpc>
                <a:spcPct val="100000"/>
              </a:lnSpc>
            </a:pP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ea typeface="Malgun Gothic"/>
              </a:rPr>
              <a:t>서술형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시험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14"/>
              </a:lnSpc>
            </a:pPr>
            <a:endParaRPr lang="en-US" dirty="0" smtClean="0"/>
          </a:p>
          <a:p>
            <a:pPr marL="0" indent="541781">
              <a:lnSpc>
                <a:spcPct val="100000"/>
              </a:lnSpc>
            </a:pP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학습</a:t>
            </a:r>
            <a:r>
              <a:rPr lang="en-US" altLang="zh-CN" sz="1000" spc="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내용</a:t>
            </a:r>
          </a:p>
        </p:txBody>
      </p:sp>
      <p:sp>
        <p:nvSpPr>
          <p:cNvPr id="477" name="TextBox 477"/>
          <p:cNvSpPr txBox="1"/>
          <p:nvPr/>
        </p:nvSpPr>
        <p:spPr>
          <a:xfrm>
            <a:off x="3848100" y="6434246"/>
            <a:ext cx="483634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평가</a:t>
            </a:r>
            <a:r>
              <a:rPr lang="en-US" altLang="zh-CN" sz="1000" spc="6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항목</a:t>
            </a:r>
          </a:p>
        </p:txBody>
      </p:sp>
      <p:sp>
        <p:nvSpPr>
          <p:cNvPr id="478" name="TextBox 478"/>
          <p:cNvSpPr txBox="1"/>
          <p:nvPr/>
        </p:nvSpPr>
        <p:spPr>
          <a:xfrm>
            <a:off x="5755385" y="6316899"/>
            <a:ext cx="800620" cy="387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88214">
              <a:lnSpc>
                <a:spcPct val="100000"/>
              </a:lnSpc>
            </a:pPr>
            <a:r>
              <a:rPr lang="en-US" altLang="zh-CN" sz="1000" spc="-194" b="1" dirty="0">
                <a:solidFill>
                  <a:srgbClr val="000000"/>
                </a:solidFill>
                <a:latin typeface="Malgun Gothic"/>
                <a:ea typeface="Malgun Gothic"/>
              </a:rPr>
              <a:t>성</a:t>
            </a:r>
            <a:r>
              <a:rPr lang="en-US" altLang="zh-CN" sz="1000" spc="-189" b="1" dirty="0">
                <a:solidFill>
                  <a:srgbClr val="000000"/>
                </a:solidFill>
                <a:latin typeface="Malgun Gothic"/>
                <a:ea typeface="Malgun Gothic"/>
              </a:rPr>
              <a:t>취수준</a:t>
            </a:r>
          </a:p>
          <a:p>
            <a:pPr>
              <a:lnSpc>
                <a:spcPts val="644"/>
              </a:lnSpc>
            </a:pPr>
            <a:endParaRPr lang="en-US" dirty="0" smtClean="0"/>
          </a:p>
          <a:p>
            <a:pPr marL="0">
              <a:lnSpc>
                <a:spcPct val="100000"/>
              </a:lnSpc>
              <a:tabLst>
                <a:tab pos="340614" algn="l"/>
                <a:tab pos="680464" algn="l"/>
              </a:tabLst>
            </a:pP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상	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중	</a:t>
            </a:r>
            <a:r>
              <a:rPr lang="en-US" altLang="zh-CN" sz="1000" spc="-194" b="1" dirty="0">
                <a:solidFill>
                  <a:srgbClr val="000000"/>
                </a:solidFill>
                <a:latin typeface="Malgun Gothic"/>
                <a:ea typeface="Malgun Gothic"/>
              </a:rPr>
              <a:t>하</a:t>
            </a:r>
          </a:p>
        </p:txBody>
      </p:sp>
      <p:sp>
        <p:nvSpPr>
          <p:cNvPr id="479" name="TextBox 479"/>
          <p:cNvSpPr txBox="1"/>
          <p:nvPr/>
        </p:nvSpPr>
        <p:spPr>
          <a:xfrm>
            <a:off x="899922" y="10069379"/>
            <a:ext cx="292920" cy="167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94" dirty="0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453896" y="3619499"/>
          <a:ext cx="5228082" cy="16962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4419"/>
                <a:gridCol w="3110484"/>
                <a:gridCol w="340614"/>
                <a:gridCol w="339873"/>
                <a:gridCol w="362689"/>
              </a:tblGrid>
              <a:tr h="496824">
                <a:tc rowSpan="3"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205"/>
                        </a:lnSpc>
                      </a:pPr>
                      <a:endParaRPr lang="en-US" dirty="0" smtClean="0"/>
                    </a:p>
                    <a:p>
                      <a:pPr marL="0" indent="70108">
                        <a:lnSpc>
                          <a:spcPct val="100000"/>
                        </a:lnSpc>
                      </a:pPr>
                      <a:r>
                        <a:rPr lang="en-US" altLang="zh-CN" sz="1000" spc="-20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</a:t>
                      </a:r>
                      <a:r>
                        <a:rPr lang="en-US" altLang="zh-CN" sz="1000" spc="-18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케이션</a:t>
                      </a:r>
                    </a:p>
                    <a:p>
                      <a:pPr marL="0" indent="70108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lang="en-US" altLang="zh-CN" sz="1000" spc="-17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소스</a:t>
                      </a:r>
                      <a:r>
                        <a:rPr lang="en-US" altLang="zh-CN" sz="1000" spc="6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7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검증</a:t>
                      </a:r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534"/>
                        </a:lnSpc>
                      </a:pPr>
                      <a:endParaRPr lang="en-US" dirty="0" smtClean="0"/>
                    </a:p>
                    <a:p>
                      <a:pPr marL="0" indent="59444">
                        <a:lnSpc>
                          <a:spcPct val="100000"/>
                        </a:lnSpc>
                      </a:pP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정상적으로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작동하는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소프트웨어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빌드를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위해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형상관리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서</a:t>
                      </a:r>
                    </a:p>
                    <a:p>
                      <a:pPr marL="0" indent="185936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lang="en-US" altLang="zh-CN" sz="1000" spc="-15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버로부터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소스코드를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체크아웃할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수</a:t>
                      </a:r>
                      <a:r>
                        <a:rPr lang="en-US" altLang="zh-CN" sz="1000" spc="-6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1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있다.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14477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8111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69"/>
                        </a:lnSpc>
                      </a:pPr>
                      <a:endParaRPr lang="en-US" dirty="0" smtClean="0"/>
                    </a:p>
                    <a:p>
                      <a:pPr hangingPunct="0" marL="185936" indent="-126491">
                        <a:lnSpc>
                          <a:spcPct val="124583"/>
                        </a:lnSpc>
                      </a:pPr>
                      <a:r>
                        <a:rPr lang="en-US" altLang="zh-CN" sz="1000" spc="-6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소스코드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검증도구를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활용하여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애플리케이션에서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사용한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라</a:t>
                      </a:r>
                      <a:r>
                        <a:rPr lang="en-US" altLang="zh-CN" sz="100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0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이브러리,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 </a:t>
                      </a:r>
                      <a:r>
                        <a:rPr lang="en-US" altLang="zh-CN" sz="1000" spc="-9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소스,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 </a:t>
                      </a:r>
                      <a:r>
                        <a:rPr lang="en-US" altLang="zh-CN" sz="1000" spc="-12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로직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등의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오류가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있는지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여부를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검증할</a:t>
                      </a:r>
                      <a:r>
                        <a:rPr lang="en-US" altLang="zh-CN" sz="100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7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수</a:t>
                      </a:r>
                      <a:r>
                        <a:rPr lang="en-US" altLang="zh-CN" sz="1000" spc="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있다.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11276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615"/>
                        </a:lnSpc>
                      </a:pPr>
                      <a:endParaRPr lang="en-US" dirty="0" smtClean="0"/>
                    </a:p>
                    <a:p>
                      <a:pPr marL="0" indent="59444">
                        <a:lnSpc>
                          <a:spcPct val="100000"/>
                        </a:lnSpc>
                      </a:pP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3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1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소스코드의</a:t>
                      </a:r>
                      <a:r>
                        <a:rPr lang="en-US" altLang="zh-CN" sz="1000" spc="-4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1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환경</a:t>
                      </a:r>
                      <a:r>
                        <a:rPr lang="en-US" altLang="zh-CN" sz="1000" spc="-4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8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설정,</a:t>
                      </a:r>
                      <a:r>
                        <a:rPr lang="en-US" altLang="zh-CN" sz="1000" spc="-4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 </a:t>
                      </a:r>
                      <a:r>
                        <a:rPr lang="en-US" altLang="zh-CN" sz="1000" spc="-11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운영환경</a:t>
                      </a:r>
                      <a:r>
                        <a:rPr lang="en-US" altLang="zh-CN" sz="1000" spc="-4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8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정보,</a:t>
                      </a:r>
                      <a:r>
                        <a:rPr lang="en-US" altLang="zh-CN" sz="1000" spc="-4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 </a:t>
                      </a:r>
                      <a:r>
                        <a:rPr lang="en-US" altLang="zh-CN" sz="1000" spc="-11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대상</a:t>
                      </a:r>
                      <a:r>
                        <a:rPr lang="en-US" altLang="zh-CN" sz="1000" spc="-4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1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시스템</a:t>
                      </a:r>
                      <a:r>
                        <a:rPr lang="en-US" altLang="zh-CN" sz="1000" spc="-4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1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정보</a:t>
                      </a:r>
                    </a:p>
                    <a:p>
                      <a:pPr marL="0" indent="185936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등에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4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오류가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있는지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확인할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수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0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있다.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4572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453896" y="6739128"/>
          <a:ext cx="5228082" cy="19286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4419"/>
                <a:gridCol w="3110484"/>
                <a:gridCol w="340614"/>
                <a:gridCol w="339865"/>
                <a:gridCol w="362698"/>
              </a:tblGrid>
              <a:tr h="353567">
                <a:tc rowSpan="5"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114"/>
                        </a:lnSpc>
                      </a:pPr>
                      <a:endParaRPr lang="en-US" dirty="0" smtClean="0"/>
                    </a:p>
                    <a:p>
                      <a:pPr marL="0" indent="70108">
                        <a:lnSpc>
                          <a:spcPct val="100000"/>
                        </a:lnSpc>
                      </a:pPr>
                      <a:r>
                        <a:rPr lang="en-US" altLang="zh-CN" sz="1000" spc="-20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</a:t>
                      </a:r>
                      <a:r>
                        <a:rPr lang="en-US" altLang="zh-CN" sz="1000" spc="-18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케이션</a:t>
                      </a:r>
                    </a:p>
                    <a:p>
                      <a:pPr marL="0" indent="70108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lang="en-US" altLang="zh-CN" sz="1000" spc="-17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소스</a:t>
                      </a:r>
                      <a:r>
                        <a:rPr lang="en-US" altLang="zh-CN" sz="1000" spc="6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7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검증</a:t>
                      </a:r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725"/>
                        </a:lnSpc>
                      </a:pPr>
                      <a:endParaRPr lang="en-US" dirty="0" smtClean="0"/>
                    </a:p>
                    <a:p>
                      <a:pPr marL="0" indent="59444">
                        <a:lnSpc>
                          <a:spcPct val="100000"/>
                        </a:lnSpc>
                      </a:pPr>
                      <a:r>
                        <a:rPr lang="en-US" altLang="zh-CN" sz="1000" spc="-6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4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형상관리시스템의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기능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4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및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1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체크인,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4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체크아웃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4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프로세스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이해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14477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2638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609"/>
                        </a:lnSpc>
                      </a:pPr>
                      <a:endParaRPr lang="en-US" dirty="0" smtClean="0"/>
                    </a:p>
                    <a:p>
                      <a:pPr hangingPunct="0" marL="185936" indent="-126491">
                        <a:lnSpc>
                          <a:spcPct val="124583"/>
                        </a:lnSpc>
                      </a:pP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3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9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빌드·배포</a:t>
                      </a:r>
                      <a:r>
                        <a:rPr lang="en-US" altLang="zh-CN" sz="1000" spc="-4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0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과정에서</a:t>
                      </a:r>
                      <a:r>
                        <a:rPr lang="en-US" altLang="zh-CN" sz="1000" spc="-4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1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요구되는</a:t>
                      </a:r>
                      <a:r>
                        <a:rPr lang="en-US" altLang="zh-CN" sz="1000" spc="-4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8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계획서,</a:t>
                      </a:r>
                      <a:r>
                        <a:rPr lang="en-US" altLang="zh-CN" sz="1000" spc="-4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8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의뢰서,</a:t>
                      </a:r>
                      <a:r>
                        <a:rPr lang="en-US" altLang="zh-CN" sz="1000" spc="-4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1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검토의뢰서</a:t>
                      </a:r>
                      <a:r>
                        <a:rPr lang="en-US" altLang="zh-CN" sz="100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의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종류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및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사용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용도에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대한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이해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29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759"/>
                        </a:lnSpc>
                      </a:pPr>
                      <a:endParaRPr lang="en-US" dirty="0" smtClean="0"/>
                    </a:p>
                    <a:p>
                      <a:pPr marL="0" indent="59444">
                        <a:lnSpc>
                          <a:spcPct val="100000"/>
                        </a:lnSpc>
                      </a:pP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정적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소스코드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검증도구에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대한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정의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및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기능에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대한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이해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2921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759"/>
                        </a:lnSpc>
                      </a:pPr>
                      <a:endParaRPr lang="en-US" dirty="0" smtClean="0"/>
                    </a:p>
                    <a:p>
                      <a:pPr marL="0" indent="59444">
                        <a:lnSpc>
                          <a:spcPct val="100000"/>
                        </a:lnSpc>
                      </a:pP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동적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소스코드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검증도구에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대한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정의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및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기능에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대한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이해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659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759"/>
                        </a:lnSpc>
                      </a:pPr>
                      <a:endParaRPr lang="en-US" dirty="0" smtClean="0"/>
                    </a:p>
                    <a:p>
                      <a:pPr marL="0" indent="59444">
                        <a:lnSpc>
                          <a:spcPct val="100000"/>
                        </a:lnSpc>
                      </a:pP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4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1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코드</a:t>
                      </a:r>
                      <a:r>
                        <a:rPr lang="en-US" altLang="zh-CN" sz="1000" spc="-4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1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인스펙션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1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점검</a:t>
                      </a:r>
                      <a:r>
                        <a:rPr lang="en-US" altLang="zh-CN" sz="1000" spc="-4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7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Rule에</a:t>
                      </a:r>
                      <a:r>
                        <a:rPr lang="en-US" altLang="zh-CN" sz="1000" spc="-4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1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대한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1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숙지</a:t>
                      </a:r>
                      <a:r>
                        <a:rPr lang="en-US" altLang="zh-CN" sz="1000" spc="-4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1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정도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4572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Freeform 482"> 
				</p:cNvPr>
          <p:cNvSpPr/>
          <p:nvPr/>
        </p:nvSpPr>
        <p:spPr>
          <a:xfrm>
            <a:off x="1454150" y="1441450"/>
            <a:ext cx="1073150" cy="476250"/>
          </a:xfrm>
          <a:custGeom>
            <a:avLst/>
            <a:gdLst>
              <a:gd name="connsiteX0" fmla="*/ 6603 w 1073150"/>
              <a:gd name="connsiteY0" fmla="*/ 486409 h 476250"/>
              <a:gd name="connsiteX1" fmla="*/ 1074165 w 1073150"/>
              <a:gd name="connsiteY1" fmla="*/ 486409 h 476250"/>
              <a:gd name="connsiteX2" fmla="*/ 1074165 w 1073150"/>
              <a:gd name="connsiteY2" fmla="*/ 17017 h 476250"/>
              <a:gd name="connsiteX3" fmla="*/ 6603 w 1073150"/>
              <a:gd name="connsiteY3" fmla="*/ 17017 h 476250"/>
              <a:gd name="connsiteX4" fmla="*/ 6603 w 1073150"/>
              <a:gd name="connsiteY4" fmla="*/ 486409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3150" h="476250">
                <a:moveTo>
                  <a:pt x="6603" y="486409"/>
                </a:moveTo>
                <a:lnTo>
                  <a:pt x="1074165" y="486409"/>
                </a:lnTo>
                <a:lnTo>
                  <a:pt x="1074165" y="17017"/>
                </a:lnTo>
                <a:lnTo>
                  <a:pt x="6603" y="17017"/>
                </a:lnTo>
                <a:lnTo>
                  <a:pt x="6603" y="486409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Freeform 483"> 
				</p:cNvPr>
          <p:cNvSpPr/>
          <p:nvPr/>
        </p:nvSpPr>
        <p:spPr>
          <a:xfrm>
            <a:off x="2520950" y="1441450"/>
            <a:ext cx="3117850" cy="476250"/>
          </a:xfrm>
          <a:custGeom>
            <a:avLst/>
            <a:gdLst>
              <a:gd name="connsiteX0" fmla="*/ 7366 w 3117850"/>
              <a:gd name="connsiteY0" fmla="*/ 486409 h 476250"/>
              <a:gd name="connsiteX1" fmla="*/ 3117850 w 3117850"/>
              <a:gd name="connsiteY1" fmla="*/ 486409 h 476250"/>
              <a:gd name="connsiteX2" fmla="*/ 3117850 w 3117850"/>
              <a:gd name="connsiteY2" fmla="*/ 17017 h 476250"/>
              <a:gd name="connsiteX3" fmla="*/ 7366 w 3117850"/>
              <a:gd name="connsiteY3" fmla="*/ 17017 h 476250"/>
              <a:gd name="connsiteX4" fmla="*/ 7366 w 3117850"/>
              <a:gd name="connsiteY4" fmla="*/ 486409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7850" h="476250">
                <a:moveTo>
                  <a:pt x="7366" y="486409"/>
                </a:moveTo>
                <a:lnTo>
                  <a:pt x="3117850" y="486409"/>
                </a:lnTo>
                <a:lnTo>
                  <a:pt x="3117850" y="17017"/>
                </a:lnTo>
                <a:lnTo>
                  <a:pt x="7366" y="17017"/>
                </a:lnTo>
                <a:lnTo>
                  <a:pt x="7366" y="486409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Freeform 484"> 
				</p:cNvPr>
          <p:cNvSpPr/>
          <p:nvPr/>
        </p:nvSpPr>
        <p:spPr>
          <a:xfrm>
            <a:off x="5632450" y="1441450"/>
            <a:ext cx="1022350" cy="247650"/>
          </a:xfrm>
          <a:custGeom>
            <a:avLst/>
            <a:gdLst>
              <a:gd name="connsiteX0" fmla="*/ 6350 w 1022350"/>
              <a:gd name="connsiteY0" fmla="*/ 251713 h 247650"/>
              <a:gd name="connsiteX1" fmla="*/ 1027430 w 1022350"/>
              <a:gd name="connsiteY1" fmla="*/ 251713 h 247650"/>
              <a:gd name="connsiteX2" fmla="*/ 1027430 w 1022350"/>
              <a:gd name="connsiteY2" fmla="*/ 17017 h 247650"/>
              <a:gd name="connsiteX3" fmla="*/ 6350 w 1022350"/>
              <a:gd name="connsiteY3" fmla="*/ 17017 h 247650"/>
              <a:gd name="connsiteX4" fmla="*/ 6350 w 1022350"/>
              <a:gd name="connsiteY4" fmla="*/ 251713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2350" h="247650">
                <a:moveTo>
                  <a:pt x="6350" y="251713"/>
                </a:moveTo>
                <a:lnTo>
                  <a:pt x="1027430" y="251713"/>
                </a:lnTo>
                <a:lnTo>
                  <a:pt x="1027430" y="17017"/>
                </a:lnTo>
                <a:lnTo>
                  <a:pt x="6350" y="17017"/>
                </a:lnTo>
                <a:lnTo>
                  <a:pt x="6350" y="251713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Freeform 485"> 
				</p:cNvPr>
          <p:cNvSpPr/>
          <p:nvPr/>
        </p:nvSpPr>
        <p:spPr>
          <a:xfrm>
            <a:off x="5632450" y="1682750"/>
            <a:ext cx="336550" cy="234950"/>
          </a:xfrm>
          <a:custGeom>
            <a:avLst/>
            <a:gdLst>
              <a:gd name="connsiteX0" fmla="*/ 6350 w 336550"/>
              <a:gd name="connsiteY0" fmla="*/ 245109 h 234950"/>
              <a:gd name="connsiteX1" fmla="*/ 346964 w 336550"/>
              <a:gd name="connsiteY1" fmla="*/ 245109 h 234950"/>
              <a:gd name="connsiteX2" fmla="*/ 346964 w 336550"/>
              <a:gd name="connsiteY2" fmla="*/ 10413 h 234950"/>
              <a:gd name="connsiteX3" fmla="*/ 6350 w 336550"/>
              <a:gd name="connsiteY3" fmla="*/ 10413 h 234950"/>
              <a:gd name="connsiteX4" fmla="*/ 6350 w 336550"/>
              <a:gd name="connsiteY4" fmla="*/ 245109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550" h="234950">
                <a:moveTo>
                  <a:pt x="6350" y="245109"/>
                </a:moveTo>
                <a:lnTo>
                  <a:pt x="346964" y="245109"/>
                </a:lnTo>
                <a:lnTo>
                  <a:pt x="346964" y="10413"/>
                </a:lnTo>
                <a:lnTo>
                  <a:pt x="6350" y="10413"/>
                </a:lnTo>
                <a:lnTo>
                  <a:pt x="6350" y="245109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Freeform 486"> 
				</p:cNvPr>
          <p:cNvSpPr/>
          <p:nvPr/>
        </p:nvSpPr>
        <p:spPr>
          <a:xfrm>
            <a:off x="5962650" y="1682750"/>
            <a:ext cx="349250" cy="234950"/>
          </a:xfrm>
          <a:custGeom>
            <a:avLst/>
            <a:gdLst>
              <a:gd name="connsiteX0" fmla="*/ 16764 w 349250"/>
              <a:gd name="connsiteY0" fmla="*/ 245109 h 234950"/>
              <a:gd name="connsiteX1" fmla="*/ 356616 w 349250"/>
              <a:gd name="connsiteY1" fmla="*/ 245109 h 234950"/>
              <a:gd name="connsiteX2" fmla="*/ 356616 w 349250"/>
              <a:gd name="connsiteY2" fmla="*/ 10413 h 234950"/>
              <a:gd name="connsiteX3" fmla="*/ 16764 w 349250"/>
              <a:gd name="connsiteY3" fmla="*/ 10413 h 234950"/>
              <a:gd name="connsiteX4" fmla="*/ 16764 w 349250"/>
              <a:gd name="connsiteY4" fmla="*/ 245109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250" h="234950">
                <a:moveTo>
                  <a:pt x="16764" y="245109"/>
                </a:moveTo>
                <a:lnTo>
                  <a:pt x="356616" y="245109"/>
                </a:lnTo>
                <a:lnTo>
                  <a:pt x="356616" y="10413"/>
                </a:lnTo>
                <a:lnTo>
                  <a:pt x="16764" y="10413"/>
                </a:lnTo>
                <a:lnTo>
                  <a:pt x="16764" y="245109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Freeform 487"> 
				</p:cNvPr>
          <p:cNvSpPr/>
          <p:nvPr/>
        </p:nvSpPr>
        <p:spPr>
          <a:xfrm>
            <a:off x="6305550" y="1682750"/>
            <a:ext cx="349250" cy="234950"/>
          </a:xfrm>
          <a:custGeom>
            <a:avLst/>
            <a:gdLst>
              <a:gd name="connsiteX0" fmla="*/ 13715 w 349250"/>
              <a:gd name="connsiteY0" fmla="*/ 245109 h 234950"/>
              <a:gd name="connsiteX1" fmla="*/ 354329 w 349250"/>
              <a:gd name="connsiteY1" fmla="*/ 245109 h 234950"/>
              <a:gd name="connsiteX2" fmla="*/ 354329 w 349250"/>
              <a:gd name="connsiteY2" fmla="*/ 10413 h 234950"/>
              <a:gd name="connsiteX3" fmla="*/ 13715 w 349250"/>
              <a:gd name="connsiteY3" fmla="*/ 10413 h 234950"/>
              <a:gd name="connsiteX4" fmla="*/ 13715 w 349250"/>
              <a:gd name="connsiteY4" fmla="*/ 245109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250" h="234950">
                <a:moveTo>
                  <a:pt x="13715" y="245109"/>
                </a:moveTo>
                <a:lnTo>
                  <a:pt x="354329" y="245109"/>
                </a:lnTo>
                <a:lnTo>
                  <a:pt x="354329" y="10413"/>
                </a:lnTo>
                <a:lnTo>
                  <a:pt x="13715" y="10413"/>
                </a:lnTo>
                <a:lnTo>
                  <a:pt x="13715" y="245109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Freeform 488"> 
				</p:cNvPr>
          <p:cNvSpPr/>
          <p:nvPr/>
        </p:nvSpPr>
        <p:spPr>
          <a:xfrm>
            <a:off x="1440561" y="1440561"/>
            <a:ext cx="5226939" cy="19938"/>
          </a:xfrm>
          <a:custGeom>
            <a:avLst/>
            <a:gdLst>
              <a:gd name="connsiteX0" fmla="*/ 13335 w 5226939"/>
              <a:gd name="connsiteY0" fmla="*/ 17907 h 19938"/>
              <a:gd name="connsiteX1" fmla="*/ 5226939 w 5226939"/>
              <a:gd name="connsiteY1" fmla="*/ 17907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6939" h="19938">
                <a:moveTo>
                  <a:pt x="13335" y="17907"/>
                </a:moveTo>
                <a:lnTo>
                  <a:pt x="5226939" y="17907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Freeform 489"> 
				</p:cNvPr>
          <p:cNvSpPr/>
          <p:nvPr/>
        </p:nvSpPr>
        <p:spPr>
          <a:xfrm>
            <a:off x="1440561" y="1440561"/>
            <a:ext cx="5226939" cy="19938"/>
          </a:xfrm>
          <a:custGeom>
            <a:avLst/>
            <a:gdLst>
              <a:gd name="connsiteX0" fmla="*/ 13335 w 5226939"/>
              <a:gd name="connsiteY0" fmla="*/ 17907 h 19938"/>
              <a:gd name="connsiteX1" fmla="*/ 5226939 w 5226939"/>
              <a:gd name="connsiteY1" fmla="*/ 17907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6939" h="19938">
                <a:moveTo>
                  <a:pt x="13335" y="17907"/>
                </a:moveTo>
                <a:lnTo>
                  <a:pt x="5226939" y="17907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Freeform 490"> 
				</p:cNvPr>
          <p:cNvSpPr/>
          <p:nvPr/>
        </p:nvSpPr>
        <p:spPr>
          <a:xfrm>
            <a:off x="1453261" y="3701160"/>
            <a:ext cx="1074038" cy="477138"/>
          </a:xfrm>
          <a:custGeom>
            <a:avLst/>
            <a:gdLst>
              <a:gd name="connsiteX0" fmla="*/ 7492 w 1074038"/>
              <a:gd name="connsiteY0" fmla="*/ 487552 h 477138"/>
              <a:gd name="connsiteX1" fmla="*/ 1075054 w 1074038"/>
              <a:gd name="connsiteY1" fmla="*/ 487552 h 477138"/>
              <a:gd name="connsiteX2" fmla="*/ 1075054 w 1074038"/>
              <a:gd name="connsiteY2" fmla="*/ 18160 h 477138"/>
              <a:gd name="connsiteX3" fmla="*/ 7492 w 1074038"/>
              <a:gd name="connsiteY3" fmla="*/ 18160 h 477138"/>
              <a:gd name="connsiteX4" fmla="*/ 7492 w 1074038"/>
              <a:gd name="connsiteY4" fmla="*/ 487552 h 47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038" h="477138">
                <a:moveTo>
                  <a:pt x="7492" y="487552"/>
                </a:moveTo>
                <a:lnTo>
                  <a:pt x="1075054" y="487552"/>
                </a:lnTo>
                <a:lnTo>
                  <a:pt x="1075054" y="18160"/>
                </a:lnTo>
                <a:lnTo>
                  <a:pt x="7492" y="18160"/>
                </a:lnTo>
                <a:lnTo>
                  <a:pt x="7492" y="487552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Freeform 491"> 
				</p:cNvPr>
          <p:cNvSpPr/>
          <p:nvPr/>
        </p:nvSpPr>
        <p:spPr>
          <a:xfrm>
            <a:off x="2520060" y="3701160"/>
            <a:ext cx="3118739" cy="477138"/>
          </a:xfrm>
          <a:custGeom>
            <a:avLst/>
            <a:gdLst>
              <a:gd name="connsiteX0" fmla="*/ 8255 w 3118739"/>
              <a:gd name="connsiteY0" fmla="*/ 487552 h 477138"/>
              <a:gd name="connsiteX1" fmla="*/ 3118739 w 3118739"/>
              <a:gd name="connsiteY1" fmla="*/ 487552 h 477138"/>
              <a:gd name="connsiteX2" fmla="*/ 3118739 w 3118739"/>
              <a:gd name="connsiteY2" fmla="*/ 18160 h 477138"/>
              <a:gd name="connsiteX3" fmla="*/ 8255 w 3118739"/>
              <a:gd name="connsiteY3" fmla="*/ 18160 h 477138"/>
              <a:gd name="connsiteX4" fmla="*/ 8255 w 3118739"/>
              <a:gd name="connsiteY4" fmla="*/ 487552 h 47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8739" h="477138">
                <a:moveTo>
                  <a:pt x="8255" y="487552"/>
                </a:moveTo>
                <a:lnTo>
                  <a:pt x="3118739" y="487552"/>
                </a:lnTo>
                <a:lnTo>
                  <a:pt x="3118739" y="18160"/>
                </a:lnTo>
                <a:lnTo>
                  <a:pt x="8255" y="18160"/>
                </a:lnTo>
                <a:lnTo>
                  <a:pt x="8255" y="487552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Freeform 492"> 
				</p:cNvPr>
          <p:cNvSpPr/>
          <p:nvPr/>
        </p:nvSpPr>
        <p:spPr>
          <a:xfrm>
            <a:off x="5631560" y="3701160"/>
            <a:ext cx="1023238" cy="248538"/>
          </a:xfrm>
          <a:custGeom>
            <a:avLst/>
            <a:gdLst>
              <a:gd name="connsiteX0" fmla="*/ 7239 w 1023238"/>
              <a:gd name="connsiteY0" fmla="*/ 252857 h 248538"/>
              <a:gd name="connsiteX1" fmla="*/ 1028319 w 1023238"/>
              <a:gd name="connsiteY1" fmla="*/ 252857 h 248538"/>
              <a:gd name="connsiteX2" fmla="*/ 1028319 w 1023238"/>
              <a:gd name="connsiteY2" fmla="*/ 18161 h 248538"/>
              <a:gd name="connsiteX3" fmla="*/ 7239 w 1023238"/>
              <a:gd name="connsiteY3" fmla="*/ 18161 h 248538"/>
              <a:gd name="connsiteX4" fmla="*/ 7239 w 1023238"/>
              <a:gd name="connsiteY4" fmla="*/ 252857 h 248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3238" h="248538">
                <a:moveTo>
                  <a:pt x="7239" y="252857"/>
                </a:moveTo>
                <a:lnTo>
                  <a:pt x="1028319" y="252857"/>
                </a:lnTo>
                <a:lnTo>
                  <a:pt x="1028319" y="18161"/>
                </a:lnTo>
                <a:lnTo>
                  <a:pt x="7239" y="18161"/>
                </a:lnTo>
                <a:lnTo>
                  <a:pt x="7239" y="252857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Freeform 493"> 
				</p:cNvPr>
          <p:cNvSpPr/>
          <p:nvPr/>
        </p:nvSpPr>
        <p:spPr>
          <a:xfrm>
            <a:off x="5631560" y="3942460"/>
            <a:ext cx="337438" cy="235838"/>
          </a:xfrm>
          <a:custGeom>
            <a:avLst/>
            <a:gdLst>
              <a:gd name="connsiteX0" fmla="*/ 7239 w 337438"/>
              <a:gd name="connsiteY0" fmla="*/ 246252 h 235838"/>
              <a:gd name="connsiteX1" fmla="*/ 347853 w 337438"/>
              <a:gd name="connsiteY1" fmla="*/ 246252 h 235838"/>
              <a:gd name="connsiteX2" fmla="*/ 347853 w 337438"/>
              <a:gd name="connsiteY2" fmla="*/ 11557 h 235838"/>
              <a:gd name="connsiteX3" fmla="*/ 7239 w 337438"/>
              <a:gd name="connsiteY3" fmla="*/ 11557 h 235838"/>
              <a:gd name="connsiteX4" fmla="*/ 7239 w 337438"/>
              <a:gd name="connsiteY4" fmla="*/ 246252 h 235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438" h="235838">
                <a:moveTo>
                  <a:pt x="7239" y="246252"/>
                </a:moveTo>
                <a:lnTo>
                  <a:pt x="347853" y="246252"/>
                </a:lnTo>
                <a:lnTo>
                  <a:pt x="347853" y="11557"/>
                </a:lnTo>
                <a:lnTo>
                  <a:pt x="7239" y="11557"/>
                </a:lnTo>
                <a:lnTo>
                  <a:pt x="7239" y="246252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Freeform 494"> 
				</p:cNvPr>
          <p:cNvSpPr/>
          <p:nvPr/>
        </p:nvSpPr>
        <p:spPr>
          <a:xfrm>
            <a:off x="5961760" y="3942460"/>
            <a:ext cx="350138" cy="235838"/>
          </a:xfrm>
          <a:custGeom>
            <a:avLst/>
            <a:gdLst>
              <a:gd name="connsiteX0" fmla="*/ 17653 w 350138"/>
              <a:gd name="connsiteY0" fmla="*/ 246252 h 235838"/>
              <a:gd name="connsiteX1" fmla="*/ 357505 w 350138"/>
              <a:gd name="connsiteY1" fmla="*/ 246252 h 235838"/>
              <a:gd name="connsiteX2" fmla="*/ 357505 w 350138"/>
              <a:gd name="connsiteY2" fmla="*/ 11557 h 235838"/>
              <a:gd name="connsiteX3" fmla="*/ 17653 w 350138"/>
              <a:gd name="connsiteY3" fmla="*/ 11557 h 235838"/>
              <a:gd name="connsiteX4" fmla="*/ 17653 w 350138"/>
              <a:gd name="connsiteY4" fmla="*/ 246252 h 235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138" h="235838">
                <a:moveTo>
                  <a:pt x="17653" y="246252"/>
                </a:moveTo>
                <a:lnTo>
                  <a:pt x="357505" y="246252"/>
                </a:lnTo>
                <a:lnTo>
                  <a:pt x="357505" y="11557"/>
                </a:lnTo>
                <a:lnTo>
                  <a:pt x="17653" y="11557"/>
                </a:lnTo>
                <a:lnTo>
                  <a:pt x="17653" y="246252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Freeform 495"> 
				</p:cNvPr>
          <p:cNvSpPr/>
          <p:nvPr/>
        </p:nvSpPr>
        <p:spPr>
          <a:xfrm>
            <a:off x="6304660" y="3942460"/>
            <a:ext cx="350138" cy="235838"/>
          </a:xfrm>
          <a:custGeom>
            <a:avLst/>
            <a:gdLst>
              <a:gd name="connsiteX0" fmla="*/ 14604 w 350138"/>
              <a:gd name="connsiteY0" fmla="*/ 246252 h 235838"/>
              <a:gd name="connsiteX1" fmla="*/ 355218 w 350138"/>
              <a:gd name="connsiteY1" fmla="*/ 246252 h 235838"/>
              <a:gd name="connsiteX2" fmla="*/ 355218 w 350138"/>
              <a:gd name="connsiteY2" fmla="*/ 11557 h 235838"/>
              <a:gd name="connsiteX3" fmla="*/ 14604 w 350138"/>
              <a:gd name="connsiteY3" fmla="*/ 11557 h 235838"/>
              <a:gd name="connsiteX4" fmla="*/ 14604 w 350138"/>
              <a:gd name="connsiteY4" fmla="*/ 246252 h 235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138" h="235838">
                <a:moveTo>
                  <a:pt x="14604" y="246252"/>
                </a:moveTo>
                <a:lnTo>
                  <a:pt x="355218" y="246252"/>
                </a:lnTo>
                <a:lnTo>
                  <a:pt x="355218" y="11557"/>
                </a:lnTo>
                <a:lnTo>
                  <a:pt x="14604" y="11557"/>
                </a:lnTo>
                <a:lnTo>
                  <a:pt x="14604" y="246252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Freeform 496"> 
				</p:cNvPr>
          <p:cNvSpPr/>
          <p:nvPr/>
        </p:nvSpPr>
        <p:spPr>
          <a:xfrm>
            <a:off x="1440561" y="3701160"/>
            <a:ext cx="5226939" cy="19938"/>
          </a:xfrm>
          <a:custGeom>
            <a:avLst/>
            <a:gdLst>
              <a:gd name="connsiteX0" fmla="*/ 13335 w 5226939"/>
              <a:gd name="connsiteY0" fmla="*/ 18160 h 19938"/>
              <a:gd name="connsiteX1" fmla="*/ 5226939 w 5226939"/>
              <a:gd name="connsiteY1" fmla="*/ 18160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6939" h="19938">
                <a:moveTo>
                  <a:pt x="13335" y="18160"/>
                </a:moveTo>
                <a:lnTo>
                  <a:pt x="5226939" y="18160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Freeform 497"> 
				</p:cNvPr>
          <p:cNvSpPr/>
          <p:nvPr/>
        </p:nvSpPr>
        <p:spPr>
          <a:xfrm>
            <a:off x="1440561" y="3701160"/>
            <a:ext cx="5226939" cy="19938"/>
          </a:xfrm>
          <a:custGeom>
            <a:avLst/>
            <a:gdLst>
              <a:gd name="connsiteX0" fmla="*/ 13335 w 5226939"/>
              <a:gd name="connsiteY0" fmla="*/ 18160 h 19938"/>
              <a:gd name="connsiteX1" fmla="*/ 5226939 w 5226939"/>
              <a:gd name="connsiteY1" fmla="*/ 18160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6939" h="19938">
                <a:moveTo>
                  <a:pt x="13335" y="18160"/>
                </a:moveTo>
                <a:lnTo>
                  <a:pt x="5226939" y="18160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8" name="Freeform 498"> 
				</p:cNvPr>
          <p:cNvSpPr/>
          <p:nvPr/>
        </p:nvSpPr>
        <p:spPr>
          <a:xfrm>
            <a:off x="1453261" y="6533260"/>
            <a:ext cx="19938" cy="2445639"/>
          </a:xfrm>
          <a:custGeom>
            <a:avLst/>
            <a:gdLst>
              <a:gd name="connsiteX0" fmla="*/ 7493 w 19938"/>
              <a:gd name="connsiteY0" fmla="*/ 13843 h 2445639"/>
              <a:gd name="connsiteX1" fmla="*/ 7493 w 19938"/>
              <a:gd name="connsiteY1" fmla="*/ 2452243 h 244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938" h="2445639">
                <a:moveTo>
                  <a:pt x="7493" y="13843"/>
                </a:moveTo>
                <a:lnTo>
                  <a:pt x="7493" y="2452243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Freeform 499"> 
				</p:cNvPr>
          <p:cNvSpPr/>
          <p:nvPr/>
        </p:nvSpPr>
        <p:spPr>
          <a:xfrm>
            <a:off x="6647560" y="6533260"/>
            <a:ext cx="19938" cy="2445639"/>
          </a:xfrm>
          <a:custGeom>
            <a:avLst/>
            <a:gdLst>
              <a:gd name="connsiteX0" fmla="*/ 12319 w 19938"/>
              <a:gd name="connsiteY0" fmla="*/ 13843 h 2445639"/>
              <a:gd name="connsiteX1" fmla="*/ 12319 w 19938"/>
              <a:gd name="connsiteY1" fmla="*/ 2452243 h 244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938" h="2445639">
                <a:moveTo>
                  <a:pt x="12319" y="13843"/>
                </a:moveTo>
                <a:lnTo>
                  <a:pt x="12319" y="2452243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Freeform 500"> 
				</p:cNvPr>
          <p:cNvSpPr/>
          <p:nvPr/>
        </p:nvSpPr>
        <p:spPr>
          <a:xfrm>
            <a:off x="1440561" y="6533260"/>
            <a:ext cx="5226939" cy="19938"/>
          </a:xfrm>
          <a:custGeom>
            <a:avLst/>
            <a:gdLst>
              <a:gd name="connsiteX0" fmla="*/ 13335 w 5226939"/>
              <a:gd name="connsiteY0" fmla="*/ 13843 h 19938"/>
              <a:gd name="connsiteX1" fmla="*/ 5226939 w 5226939"/>
              <a:gd name="connsiteY1" fmla="*/ 13843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6939" h="19938">
                <a:moveTo>
                  <a:pt x="13335" y="13843"/>
                </a:moveTo>
                <a:lnTo>
                  <a:pt x="5226939" y="13843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Freeform 501"> 
				</p:cNvPr>
          <p:cNvSpPr/>
          <p:nvPr/>
        </p:nvSpPr>
        <p:spPr>
          <a:xfrm>
            <a:off x="1440561" y="8971660"/>
            <a:ext cx="5226939" cy="19938"/>
          </a:xfrm>
          <a:custGeom>
            <a:avLst/>
            <a:gdLst>
              <a:gd name="connsiteX0" fmla="*/ 13335 w 5226939"/>
              <a:gd name="connsiteY0" fmla="*/ 13843 h 19938"/>
              <a:gd name="connsiteX1" fmla="*/ 5226939 w 5226939"/>
              <a:gd name="connsiteY1" fmla="*/ 13843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6939" h="19938">
                <a:moveTo>
                  <a:pt x="13335" y="13843"/>
                </a:moveTo>
                <a:lnTo>
                  <a:pt x="5226939" y="13843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Freeform 502"> 
				</p:cNvPr>
          <p:cNvSpPr/>
          <p:nvPr/>
        </p:nvSpPr>
        <p:spPr>
          <a:xfrm>
            <a:off x="6647560" y="6533260"/>
            <a:ext cx="19938" cy="2445639"/>
          </a:xfrm>
          <a:custGeom>
            <a:avLst/>
            <a:gdLst>
              <a:gd name="connsiteX0" fmla="*/ 12319 w 19938"/>
              <a:gd name="connsiteY0" fmla="*/ 13843 h 2445639"/>
              <a:gd name="connsiteX1" fmla="*/ 12319 w 19938"/>
              <a:gd name="connsiteY1" fmla="*/ 2452243 h 244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938" h="2445639">
                <a:moveTo>
                  <a:pt x="12319" y="13843"/>
                </a:moveTo>
                <a:lnTo>
                  <a:pt x="12319" y="2452243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3" name="Freeform 503"> 
				</p:cNvPr>
          <p:cNvSpPr/>
          <p:nvPr/>
        </p:nvSpPr>
        <p:spPr>
          <a:xfrm>
            <a:off x="1453261" y="6533260"/>
            <a:ext cx="19938" cy="2445639"/>
          </a:xfrm>
          <a:custGeom>
            <a:avLst/>
            <a:gdLst>
              <a:gd name="connsiteX0" fmla="*/ 7493 w 19938"/>
              <a:gd name="connsiteY0" fmla="*/ 13843 h 2445639"/>
              <a:gd name="connsiteX1" fmla="*/ 7493 w 19938"/>
              <a:gd name="connsiteY1" fmla="*/ 2452243 h 244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938" h="2445639">
                <a:moveTo>
                  <a:pt x="7493" y="13843"/>
                </a:moveTo>
                <a:lnTo>
                  <a:pt x="7493" y="2452243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Freeform 504"> 
				</p:cNvPr>
          <p:cNvSpPr/>
          <p:nvPr/>
        </p:nvSpPr>
        <p:spPr>
          <a:xfrm>
            <a:off x="1440561" y="8971660"/>
            <a:ext cx="5226939" cy="19938"/>
          </a:xfrm>
          <a:custGeom>
            <a:avLst/>
            <a:gdLst>
              <a:gd name="connsiteX0" fmla="*/ 13335 w 5226939"/>
              <a:gd name="connsiteY0" fmla="*/ 13843 h 19938"/>
              <a:gd name="connsiteX1" fmla="*/ 5226939 w 5226939"/>
              <a:gd name="connsiteY1" fmla="*/ 13843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6939" h="19938">
                <a:moveTo>
                  <a:pt x="13335" y="13843"/>
                </a:moveTo>
                <a:lnTo>
                  <a:pt x="5226939" y="13843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Freeform 505"> 
				</p:cNvPr>
          <p:cNvSpPr/>
          <p:nvPr/>
        </p:nvSpPr>
        <p:spPr>
          <a:xfrm>
            <a:off x="1440561" y="6533260"/>
            <a:ext cx="5226939" cy="19938"/>
          </a:xfrm>
          <a:custGeom>
            <a:avLst/>
            <a:gdLst>
              <a:gd name="connsiteX0" fmla="*/ 13335 w 5226939"/>
              <a:gd name="connsiteY0" fmla="*/ 13843 h 19938"/>
              <a:gd name="connsiteX1" fmla="*/ 5226939 w 5226939"/>
              <a:gd name="connsiteY1" fmla="*/ 13843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6939" h="19938">
                <a:moveTo>
                  <a:pt x="13335" y="13843"/>
                </a:moveTo>
                <a:lnTo>
                  <a:pt x="5226939" y="13843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TextBox 506"/>
          <p:cNvSpPr txBox="1"/>
          <p:nvPr/>
        </p:nvSpPr>
        <p:spPr>
          <a:xfrm>
            <a:off x="1458467" y="1199637"/>
            <a:ext cx="808887" cy="5757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ea typeface="Malgun Gothic"/>
              </a:rPr>
              <a:t>평가자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질문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10"/>
              </a:lnSpc>
            </a:pPr>
            <a:endParaRPr lang="en-US" dirty="0" smtClean="0"/>
          </a:p>
          <a:p>
            <a:pPr marL="0" indent="300989">
              <a:lnSpc>
                <a:spcPct val="100000"/>
              </a:lnSpc>
            </a:pP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학습</a:t>
            </a:r>
            <a:r>
              <a:rPr lang="en-US" altLang="zh-CN" sz="1000" spc="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내용</a:t>
            </a:r>
          </a:p>
        </p:txBody>
      </p:sp>
      <p:sp>
        <p:nvSpPr>
          <p:cNvPr id="507" name="TextBox 507"/>
          <p:cNvSpPr txBox="1"/>
          <p:nvPr/>
        </p:nvSpPr>
        <p:spPr>
          <a:xfrm>
            <a:off x="3848100" y="1622979"/>
            <a:ext cx="483634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평가</a:t>
            </a:r>
            <a:r>
              <a:rPr lang="en-US" altLang="zh-CN" sz="1000" spc="6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항목</a:t>
            </a:r>
          </a:p>
        </p:txBody>
      </p:sp>
      <p:sp>
        <p:nvSpPr>
          <p:cNvPr id="508" name="TextBox 508"/>
          <p:cNvSpPr txBox="1"/>
          <p:nvPr/>
        </p:nvSpPr>
        <p:spPr>
          <a:xfrm>
            <a:off x="5755385" y="1505631"/>
            <a:ext cx="800620" cy="387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88214">
              <a:lnSpc>
                <a:spcPct val="100000"/>
              </a:lnSpc>
            </a:pPr>
            <a:r>
              <a:rPr lang="en-US" altLang="zh-CN" sz="1000" spc="-194" b="1" dirty="0">
                <a:solidFill>
                  <a:srgbClr val="000000"/>
                </a:solidFill>
                <a:latin typeface="Malgun Gothic"/>
                <a:ea typeface="Malgun Gothic"/>
              </a:rPr>
              <a:t>성</a:t>
            </a:r>
            <a:r>
              <a:rPr lang="en-US" altLang="zh-CN" sz="1000" spc="-189" b="1" dirty="0">
                <a:solidFill>
                  <a:srgbClr val="000000"/>
                </a:solidFill>
                <a:latin typeface="Malgun Gothic"/>
                <a:ea typeface="Malgun Gothic"/>
              </a:rPr>
              <a:t>취수준</a:t>
            </a:r>
          </a:p>
          <a:p>
            <a:pPr>
              <a:lnSpc>
                <a:spcPts val="644"/>
              </a:lnSpc>
            </a:pPr>
            <a:endParaRPr lang="en-US" dirty="0" smtClean="0"/>
          </a:p>
          <a:p>
            <a:pPr marL="0">
              <a:lnSpc>
                <a:spcPct val="100000"/>
              </a:lnSpc>
              <a:tabLst>
                <a:tab pos="340614" algn="l"/>
                <a:tab pos="680464" algn="l"/>
              </a:tabLst>
            </a:pP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상	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중	</a:t>
            </a:r>
            <a:r>
              <a:rPr lang="en-US" altLang="zh-CN" sz="1000" spc="-194" b="1" dirty="0">
                <a:solidFill>
                  <a:srgbClr val="000000"/>
                </a:solidFill>
                <a:latin typeface="Malgun Gothic"/>
                <a:ea typeface="Malgun Gothic"/>
              </a:rPr>
              <a:t>하</a:t>
            </a:r>
          </a:p>
        </p:txBody>
      </p:sp>
      <p:sp>
        <p:nvSpPr>
          <p:cNvPr id="509" name="TextBox 509"/>
          <p:cNvSpPr txBox="1"/>
          <p:nvPr/>
        </p:nvSpPr>
        <p:spPr>
          <a:xfrm>
            <a:off x="1458467" y="3460490"/>
            <a:ext cx="1170094" cy="5757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평가자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체크리스트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10"/>
              </a:lnSpc>
            </a:pPr>
            <a:endParaRPr lang="en-US" dirty="0" smtClean="0"/>
          </a:p>
          <a:p>
            <a:pPr marL="0" indent="300989">
              <a:lnSpc>
                <a:spcPct val="100000"/>
              </a:lnSpc>
            </a:pP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학습</a:t>
            </a:r>
            <a:r>
              <a:rPr lang="en-US" altLang="zh-CN" sz="1000" spc="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내용</a:t>
            </a:r>
          </a:p>
        </p:txBody>
      </p:sp>
      <p:sp>
        <p:nvSpPr>
          <p:cNvPr id="510" name="TextBox 510"/>
          <p:cNvSpPr txBox="1"/>
          <p:nvPr/>
        </p:nvSpPr>
        <p:spPr>
          <a:xfrm>
            <a:off x="3848100" y="3883834"/>
            <a:ext cx="483634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평가</a:t>
            </a:r>
            <a:r>
              <a:rPr lang="en-US" altLang="zh-CN" sz="1000" spc="6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항목</a:t>
            </a:r>
          </a:p>
        </p:txBody>
      </p:sp>
      <p:sp>
        <p:nvSpPr>
          <p:cNvPr id="511" name="TextBox 511"/>
          <p:cNvSpPr txBox="1"/>
          <p:nvPr/>
        </p:nvSpPr>
        <p:spPr>
          <a:xfrm>
            <a:off x="5755385" y="3766486"/>
            <a:ext cx="800620" cy="387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88214">
              <a:lnSpc>
                <a:spcPct val="100000"/>
              </a:lnSpc>
            </a:pPr>
            <a:r>
              <a:rPr lang="en-US" altLang="zh-CN" sz="1000" spc="-194" b="1" dirty="0">
                <a:solidFill>
                  <a:srgbClr val="000000"/>
                </a:solidFill>
                <a:latin typeface="Malgun Gothic"/>
                <a:ea typeface="Malgun Gothic"/>
              </a:rPr>
              <a:t>성</a:t>
            </a:r>
            <a:r>
              <a:rPr lang="en-US" altLang="zh-CN" sz="1000" spc="-189" b="1" dirty="0">
                <a:solidFill>
                  <a:srgbClr val="000000"/>
                </a:solidFill>
                <a:latin typeface="Malgun Gothic"/>
                <a:ea typeface="Malgun Gothic"/>
              </a:rPr>
              <a:t>취수준</a:t>
            </a:r>
          </a:p>
          <a:p>
            <a:pPr>
              <a:lnSpc>
                <a:spcPts val="644"/>
              </a:lnSpc>
            </a:pPr>
            <a:endParaRPr lang="en-US" dirty="0" smtClean="0"/>
          </a:p>
          <a:p>
            <a:pPr marL="0">
              <a:lnSpc>
                <a:spcPct val="100000"/>
              </a:lnSpc>
              <a:tabLst>
                <a:tab pos="340614" algn="l"/>
                <a:tab pos="680464" algn="l"/>
              </a:tabLst>
            </a:pP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상	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중	</a:t>
            </a:r>
            <a:r>
              <a:rPr lang="en-US" altLang="zh-CN" sz="1000" spc="-194" b="1" dirty="0">
                <a:solidFill>
                  <a:srgbClr val="000000"/>
                </a:solidFill>
                <a:latin typeface="Malgun Gothic"/>
                <a:ea typeface="Malgun Gothic"/>
              </a:rPr>
              <a:t>하</a:t>
            </a:r>
          </a:p>
        </p:txBody>
      </p:sp>
      <p:sp>
        <p:nvSpPr>
          <p:cNvPr id="512" name="TextBox 512"/>
          <p:cNvSpPr txBox="1"/>
          <p:nvPr/>
        </p:nvSpPr>
        <p:spPr>
          <a:xfrm>
            <a:off x="1217675" y="6265159"/>
            <a:ext cx="512866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200" spc="-194" b="1" dirty="0">
                <a:solidFill>
                  <a:srgbClr val="6491cb"/>
                </a:solidFill>
                <a:latin typeface="Malgun Gothic"/>
                <a:ea typeface="Malgun Gothic"/>
              </a:rPr>
              <a:t>피드백</a:t>
            </a:r>
          </a:p>
        </p:txBody>
      </p:sp>
      <p:sp>
        <p:nvSpPr>
          <p:cNvPr id="513" name="TextBox 513"/>
          <p:cNvSpPr txBox="1"/>
          <p:nvPr/>
        </p:nvSpPr>
        <p:spPr>
          <a:xfrm>
            <a:off x="1632204" y="6648369"/>
            <a:ext cx="4868984" cy="22479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ea typeface="Malgun Gothic"/>
              </a:rPr>
              <a:t>1.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서술형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시험</a:t>
            </a:r>
          </a:p>
          <a:p>
            <a:pPr marL="0" indent="116583">
              <a:lnSpc>
                <a:spcPct val="100000"/>
              </a:lnSpc>
              <a:spcBef>
                <a:spcPts val="300"/>
              </a:spcBef>
            </a:pP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ea typeface="Malgun Gothic"/>
              </a:rPr>
              <a:t>-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시험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답안을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평가한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후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전체적으로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미흡한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부분에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대해서는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주요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사항을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표시하여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설명해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준다.</a:t>
            </a:r>
          </a:p>
          <a:p>
            <a:pPr>
              <a:lnSpc>
                <a:spcPts val="179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ea typeface="Malgun Gothic"/>
              </a:rPr>
              <a:t>2.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평가자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질문</a:t>
            </a:r>
          </a:p>
          <a:p>
            <a:pPr marL="0" indent="116583">
              <a:lnSpc>
                <a:spcPct val="100000"/>
              </a:lnSpc>
              <a:spcBef>
                <a:spcPts val="295"/>
              </a:spcBef>
            </a:pP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ea typeface="Malgun Gothic"/>
              </a:rPr>
              <a:t>-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질문에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대한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답변을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못하거나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답변이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충분하지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못할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경우에는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다른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학습자에게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답변을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유도해</a:t>
            </a:r>
          </a:p>
          <a:p>
            <a:pPr marL="0" indent="250703">
              <a:lnSpc>
                <a:spcPct val="100000"/>
              </a:lnSpc>
              <a:spcBef>
                <a:spcPts val="300"/>
              </a:spcBef>
            </a:pP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보고,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전반적으로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이해가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부족한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경우에는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충분한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자료로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보충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설명한다.</a:t>
            </a:r>
          </a:p>
          <a:p>
            <a:pPr marL="0" indent="116583">
              <a:lnSpc>
                <a:spcPct val="100000"/>
              </a:lnSpc>
              <a:spcBef>
                <a:spcPts val="295"/>
              </a:spcBef>
            </a:pP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ea typeface="Malgun Gothic"/>
              </a:rPr>
              <a:t>-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정적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5" b="1" dirty="0">
                <a:solidFill>
                  <a:srgbClr val="000000"/>
                </a:solidFill>
                <a:latin typeface="Malgun Gothic"/>
                <a:ea typeface="Malgun Gothic"/>
              </a:rPr>
              <a:t>소스코드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검증도구,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동적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5" b="1" dirty="0">
                <a:solidFill>
                  <a:srgbClr val="000000"/>
                </a:solidFill>
                <a:latin typeface="Malgun Gothic"/>
                <a:ea typeface="Malgun Gothic"/>
              </a:rPr>
              <a:t>소스코드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검증도구에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대한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5" b="1" dirty="0">
                <a:solidFill>
                  <a:srgbClr val="000000"/>
                </a:solidFill>
                <a:latin typeface="Malgun Gothic"/>
                <a:ea typeface="Malgun Gothic"/>
              </a:rPr>
              <a:t>이해가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부족한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5" b="1" dirty="0">
                <a:solidFill>
                  <a:srgbClr val="000000"/>
                </a:solidFill>
                <a:latin typeface="Malgun Gothic"/>
                <a:ea typeface="Malgun Gothic"/>
              </a:rPr>
              <a:t>경우에는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해당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상용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솔</a:t>
            </a:r>
          </a:p>
          <a:p>
            <a:pPr marL="0" indent="243075">
              <a:lnSpc>
                <a:spcPct val="100000"/>
              </a:lnSpc>
              <a:spcBef>
                <a:spcPts val="300"/>
              </a:spcBef>
            </a:pPr>
            <a:r>
              <a:rPr lang="en-US" altLang="zh-CN" sz="1000" spc="-85" b="1" dirty="0">
                <a:solidFill>
                  <a:srgbClr val="000000"/>
                </a:solidFill>
                <a:latin typeface="Malgun Gothic"/>
                <a:ea typeface="Malgun Gothic"/>
              </a:rPr>
              <a:t>루션(solution)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프레젠테이션을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통해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이해를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높여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준다.</a:t>
            </a:r>
          </a:p>
          <a:p>
            <a:pPr>
              <a:lnSpc>
                <a:spcPts val="179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ea typeface="Malgun Gothic"/>
              </a:rPr>
              <a:t>3.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평가자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45" b="1" dirty="0">
                <a:solidFill>
                  <a:srgbClr val="000000"/>
                </a:solidFill>
                <a:latin typeface="Malgun Gothic"/>
                <a:ea typeface="Malgun Gothic"/>
              </a:rPr>
              <a:t>체크리스트</a:t>
            </a:r>
          </a:p>
          <a:p>
            <a:pPr marL="0" indent="116583">
              <a:lnSpc>
                <a:spcPct val="100000"/>
              </a:lnSpc>
              <a:spcBef>
                <a:spcPts val="295"/>
              </a:spcBef>
            </a:pP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ea typeface="Malgun Gothic"/>
              </a:rPr>
              <a:t>-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수업과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실습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과정에서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작성한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체크리스트를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기반으로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학습자별로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종합적인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평가를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진행하여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강</a:t>
            </a:r>
            <a:r>
              <a:rPr lang="en-US" altLang="zh-CN" sz="1000" spc="-100" dirty="0">
                <a:solidFill>
                  <a:srgbClr val="000000"/>
                </a:solidFill>
                <a:latin typeface="Malgun Gothic"/>
                <a:ea typeface="Malgun Gothic"/>
              </a:rPr>
              <a:t>･</a:t>
            </a:r>
          </a:p>
          <a:p>
            <a:pPr marL="0" indent="242316">
              <a:lnSpc>
                <a:spcPct val="100000"/>
              </a:lnSpc>
              <a:spcBef>
                <a:spcPts val="300"/>
              </a:spcBef>
            </a:pP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약점을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분석해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준다.</a:t>
            </a:r>
          </a:p>
        </p:txBody>
      </p:sp>
      <p:sp>
        <p:nvSpPr>
          <p:cNvPr id="514" name="TextBox 514"/>
          <p:cNvSpPr txBox="1"/>
          <p:nvPr/>
        </p:nvSpPr>
        <p:spPr>
          <a:xfrm>
            <a:off x="6494524" y="10069379"/>
            <a:ext cx="292921" cy="167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94" dirty="0">
                <a:solidFill>
                  <a:srgbClr val="000000"/>
                </a:solidFill>
                <a:latin typeface="Times New Roman"/>
                <a:ea typeface="Times New Roman"/>
              </a:rPr>
              <a:t>33</a:t>
            </a: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453896" y="1927853"/>
          <a:ext cx="5228082" cy="13159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4419"/>
                <a:gridCol w="3110484"/>
                <a:gridCol w="340614"/>
                <a:gridCol w="339851"/>
                <a:gridCol w="362711"/>
              </a:tblGrid>
              <a:tr h="433584">
                <a:tc rowSpan="3"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704"/>
                        </a:lnSpc>
                      </a:pPr>
                      <a:endParaRPr lang="en-US" dirty="0" smtClean="0"/>
                    </a:p>
                    <a:p>
                      <a:pPr marL="0" indent="70108">
                        <a:lnSpc>
                          <a:spcPct val="100000"/>
                        </a:lnSpc>
                      </a:pPr>
                      <a:r>
                        <a:rPr lang="en-US" altLang="zh-CN" sz="1000" spc="-20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</a:t>
                      </a:r>
                      <a:r>
                        <a:rPr lang="en-US" altLang="zh-CN" sz="1000" spc="-18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케이션</a:t>
                      </a:r>
                    </a:p>
                    <a:p>
                      <a:pPr marL="0" indent="70108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lang="en-US" altLang="zh-CN" sz="1000" spc="-17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소스</a:t>
                      </a:r>
                      <a:r>
                        <a:rPr lang="en-US" altLang="zh-CN" sz="1000" spc="6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7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검증</a:t>
                      </a:r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39"/>
                        </a:lnSpc>
                      </a:pPr>
                      <a:endParaRPr lang="en-US" dirty="0" smtClean="0"/>
                    </a:p>
                    <a:p>
                      <a:pPr marL="0" indent="59445">
                        <a:lnSpc>
                          <a:spcPct val="100000"/>
                        </a:lnSpc>
                      </a:pP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4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형상관리시스템의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기능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및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관련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용어에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대한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이해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14477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33573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19"/>
                        </a:lnSpc>
                      </a:pPr>
                      <a:endParaRPr lang="en-US" dirty="0" smtClean="0"/>
                    </a:p>
                    <a:p>
                      <a:pPr marL="0" indent="59445">
                        <a:lnSpc>
                          <a:spcPct val="100000"/>
                        </a:lnSpc>
                      </a:pP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정적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소스코드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검증도구에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대한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정의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및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기능에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대한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이해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48822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19"/>
                        </a:lnSpc>
                      </a:pPr>
                      <a:endParaRPr lang="en-US" dirty="0" smtClean="0"/>
                    </a:p>
                    <a:p>
                      <a:pPr marL="0" indent="59445">
                        <a:lnSpc>
                          <a:spcPct val="100000"/>
                        </a:lnSpc>
                      </a:pP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동적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소스코드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검증도구에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대한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정의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및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기능에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대한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이해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4572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453896" y="4188713"/>
          <a:ext cx="5228082" cy="1735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4419"/>
                <a:gridCol w="3110484"/>
                <a:gridCol w="340614"/>
                <a:gridCol w="339865"/>
                <a:gridCol w="362698"/>
              </a:tblGrid>
              <a:tr h="353568">
                <a:tc rowSpan="5"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355"/>
                        </a:lnSpc>
                      </a:pPr>
                      <a:endParaRPr lang="en-US" dirty="0" smtClean="0"/>
                    </a:p>
                    <a:p>
                      <a:pPr marL="0" indent="70108">
                        <a:lnSpc>
                          <a:spcPct val="100000"/>
                        </a:lnSpc>
                      </a:pPr>
                      <a:r>
                        <a:rPr lang="en-US" altLang="zh-CN" sz="1000" spc="-20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</a:t>
                      </a:r>
                      <a:r>
                        <a:rPr lang="en-US" altLang="zh-CN" sz="1000" spc="-18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케이션</a:t>
                      </a:r>
                    </a:p>
                    <a:p>
                      <a:pPr marL="0" indent="70108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lang="en-US" altLang="zh-CN" sz="1000" spc="-17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소스</a:t>
                      </a:r>
                      <a:r>
                        <a:rPr lang="en-US" altLang="zh-CN" sz="1000" spc="6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7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검증</a:t>
                      </a:r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725"/>
                        </a:lnSpc>
                      </a:pPr>
                      <a:endParaRPr lang="en-US" dirty="0" smtClean="0"/>
                    </a:p>
                    <a:p>
                      <a:pPr marL="0" indent="59445">
                        <a:lnSpc>
                          <a:spcPct val="100000"/>
                        </a:lnSpc>
                      </a:pPr>
                      <a:r>
                        <a:rPr lang="en-US" altLang="zh-CN" sz="1000" spc="-6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4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형상관리시스템의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기능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4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및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1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체크인,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4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체크아웃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4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프로세스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이해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14477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9382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indent="5944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1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빌드·배포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과정에서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요구되는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0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계획서,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 </a:t>
                      </a:r>
                      <a:r>
                        <a:rPr lang="en-US" altLang="zh-CN" sz="1000" spc="-10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의뢰서,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 </a:t>
                      </a:r>
                      <a:r>
                        <a:rPr lang="en-US" altLang="zh-CN" sz="1000" spc="-13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검토의뢰서</a:t>
                      </a:r>
                    </a:p>
                    <a:p>
                      <a:pPr marL="0" indent="185936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의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종류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및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사용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용도에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대한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이해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2613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694"/>
                        </a:lnSpc>
                      </a:pPr>
                      <a:endParaRPr lang="en-US" dirty="0" smtClean="0"/>
                    </a:p>
                    <a:p>
                      <a:pPr marL="0" indent="59445">
                        <a:lnSpc>
                          <a:spcPct val="100000"/>
                        </a:lnSpc>
                      </a:pP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정적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소스코드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검증도구에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대한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정의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및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기능에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대한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이해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2539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694"/>
                        </a:lnSpc>
                      </a:pPr>
                      <a:endParaRPr lang="en-US" dirty="0" smtClean="0"/>
                    </a:p>
                    <a:p>
                      <a:pPr marL="0" indent="59445">
                        <a:lnSpc>
                          <a:spcPct val="100000"/>
                        </a:lnSpc>
                      </a:pP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동적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소스코드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검증도구에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대한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정의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및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기능에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대한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이해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0596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700"/>
                        </a:lnSpc>
                      </a:pPr>
                      <a:endParaRPr lang="en-US" dirty="0" smtClean="0"/>
                    </a:p>
                    <a:p>
                      <a:pPr marL="0" indent="59445">
                        <a:lnSpc>
                          <a:spcPct val="100000"/>
                        </a:lnSpc>
                      </a:pP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4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1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코드</a:t>
                      </a:r>
                      <a:r>
                        <a:rPr lang="en-US" altLang="zh-CN" sz="1000" spc="-4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1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인스펙션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1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점검</a:t>
                      </a:r>
                      <a:r>
                        <a:rPr lang="en-US" altLang="zh-CN" sz="1000" spc="-4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7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Rule에</a:t>
                      </a:r>
                      <a:r>
                        <a:rPr lang="en-US" altLang="zh-CN" sz="1000" spc="-4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1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대한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1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숙지</a:t>
                      </a:r>
                      <a:r>
                        <a:rPr lang="en-US" altLang="zh-CN" sz="1000" spc="-4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1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정도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4572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Freeform 517"> 
				</p:cNvPr>
          <p:cNvSpPr/>
          <p:nvPr/>
        </p:nvSpPr>
        <p:spPr>
          <a:xfrm>
            <a:off x="882650" y="1568450"/>
            <a:ext cx="1073150" cy="730250"/>
          </a:xfrm>
          <a:custGeom>
            <a:avLst/>
            <a:gdLst>
              <a:gd name="connsiteX0" fmla="*/ 17272 w 1073150"/>
              <a:gd name="connsiteY0" fmla="*/ 735075 h 730250"/>
              <a:gd name="connsiteX1" fmla="*/ 1083310 w 1073150"/>
              <a:gd name="connsiteY1" fmla="*/ 735075 h 730250"/>
              <a:gd name="connsiteX2" fmla="*/ 1083310 w 1073150"/>
              <a:gd name="connsiteY2" fmla="*/ 14985 h 730250"/>
              <a:gd name="connsiteX3" fmla="*/ 17272 w 1073150"/>
              <a:gd name="connsiteY3" fmla="*/ 14985 h 730250"/>
              <a:gd name="connsiteX4" fmla="*/ 17272 w 1073150"/>
              <a:gd name="connsiteY4" fmla="*/ 735075 h 73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3150" h="730250">
                <a:moveTo>
                  <a:pt x="17272" y="735075"/>
                </a:moveTo>
                <a:lnTo>
                  <a:pt x="1083310" y="735075"/>
                </a:lnTo>
                <a:lnTo>
                  <a:pt x="1083310" y="14985"/>
                </a:lnTo>
                <a:lnTo>
                  <a:pt x="17272" y="14985"/>
                </a:lnTo>
                <a:lnTo>
                  <a:pt x="17272" y="735075"/>
                </a:lnTo>
                <a:close/>
              </a:path>
            </a:pathLst>
          </a:custGeom>
          <a:solidFill>
            <a:srgbClr val="6490c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Freeform 518"> 
				</p:cNvPr>
          <p:cNvSpPr/>
          <p:nvPr/>
        </p:nvSpPr>
        <p:spPr>
          <a:xfrm>
            <a:off x="1949450" y="1568450"/>
            <a:ext cx="4692650" cy="730250"/>
          </a:xfrm>
          <a:custGeom>
            <a:avLst/>
            <a:gdLst>
              <a:gd name="connsiteX0" fmla="*/ 16510 w 4692650"/>
              <a:gd name="connsiteY0" fmla="*/ 735075 h 730250"/>
              <a:gd name="connsiteX1" fmla="*/ 4695952 w 4692650"/>
              <a:gd name="connsiteY1" fmla="*/ 735075 h 730250"/>
              <a:gd name="connsiteX2" fmla="*/ 4695952 w 4692650"/>
              <a:gd name="connsiteY2" fmla="*/ 14985 h 730250"/>
              <a:gd name="connsiteX3" fmla="*/ 16510 w 4692650"/>
              <a:gd name="connsiteY3" fmla="*/ 14985 h 730250"/>
              <a:gd name="connsiteX4" fmla="*/ 16510 w 4692650"/>
              <a:gd name="connsiteY4" fmla="*/ 735075 h 73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2650" h="730250">
                <a:moveTo>
                  <a:pt x="16510" y="735075"/>
                </a:moveTo>
                <a:lnTo>
                  <a:pt x="4695952" y="735075"/>
                </a:lnTo>
                <a:lnTo>
                  <a:pt x="4695952" y="14985"/>
                </a:lnTo>
                <a:lnTo>
                  <a:pt x="16510" y="14985"/>
                </a:lnTo>
                <a:lnTo>
                  <a:pt x="16510" y="735075"/>
                </a:lnTo>
                <a:close/>
              </a:path>
            </a:pathLst>
          </a:custGeom>
          <a:solidFill>
            <a:srgbClr val="fcf4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9" name="Freeform 519"> 
				</p:cNvPr>
          <p:cNvSpPr/>
          <p:nvPr/>
        </p:nvSpPr>
        <p:spPr>
          <a:xfrm>
            <a:off x="882650" y="1073150"/>
            <a:ext cx="5759450" cy="6350"/>
          </a:xfrm>
          <a:custGeom>
            <a:avLst/>
            <a:gdLst>
              <a:gd name="connsiteX0" fmla="*/ 14986 w 5759450"/>
              <a:gd name="connsiteY0" fmla="*/ 6604 h 6350"/>
              <a:gd name="connsiteX1" fmla="*/ 5765038 w 5759450"/>
              <a:gd name="connsiteY1" fmla="*/ 6604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59450" h="6350">
                <a:moveTo>
                  <a:pt x="14986" y="6604"/>
                </a:moveTo>
                <a:lnTo>
                  <a:pt x="5765038" y="6604"/>
                </a:lnTo>
              </a:path>
            </a:pathLst>
          </a:custGeom>
          <a:ln w="6858">
            <a:solidFill>
              <a:srgbClr val="989898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0" name="Freeform 520"> 
				</p:cNvPr>
          <p:cNvSpPr/>
          <p:nvPr/>
        </p:nvSpPr>
        <p:spPr>
          <a:xfrm>
            <a:off x="882650" y="1314450"/>
            <a:ext cx="1085850" cy="6350"/>
          </a:xfrm>
          <a:custGeom>
            <a:avLst/>
            <a:gdLst>
              <a:gd name="connsiteX0" fmla="*/ 14986 w 1085850"/>
              <a:gd name="connsiteY0" fmla="*/ 17526 h 6350"/>
              <a:gd name="connsiteX1" fmla="*/ 1087120 w 1085850"/>
              <a:gd name="connsiteY1" fmla="*/ 17526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5850" h="6350">
                <a:moveTo>
                  <a:pt x="14986" y="17526"/>
                </a:moveTo>
                <a:lnTo>
                  <a:pt x="1087120" y="17526"/>
                </a:lnTo>
              </a:path>
            </a:pathLst>
          </a:custGeom>
          <a:ln w="4572">
            <a:solidFill>
              <a:srgbClr val="989898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1" name="Freeform 521"> 
				</p:cNvPr>
          <p:cNvSpPr/>
          <p:nvPr/>
        </p:nvSpPr>
        <p:spPr>
          <a:xfrm>
            <a:off x="882650" y="1314450"/>
            <a:ext cx="1085850" cy="6350"/>
          </a:xfrm>
          <a:custGeom>
            <a:avLst/>
            <a:gdLst>
              <a:gd name="connsiteX0" fmla="*/ 14986 w 1085850"/>
              <a:gd name="connsiteY0" fmla="*/ 17526 h 6350"/>
              <a:gd name="connsiteX1" fmla="*/ 1087120 w 1085850"/>
              <a:gd name="connsiteY1" fmla="*/ 17526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5850" h="6350">
                <a:moveTo>
                  <a:pt x="14986" y="17526"/>
                </a:moveTo>
                <a:lnTo>
                  <a:pt x="1087120" y="17526"/>
                </a:lnTo>
              </a:path>
            </a:pathLst>
          </a:custGeom>
          <a:ln w="6858">
            <a:solidFill>
              <a:srgbClr val="989898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2" name="Freeform 522"> 
				</p:cNvPr>
          <p:cNvSpPr/>
          <p:nvPr/>
        </p:nvSpPr>
        <p:spPr>
          <a:xfrm>
            <a:off x="1949450" y="1314450"/>
            <a:ext cx="4692650" cy="6350"/>
          </a:xfrm>
          <a:custGeom>
            <a:avLst/>
            <a:gdLst>
              <a:gd name="connsiteX0" fmla="*/ 13461 w 4692650"/>
              <a:gd name="connsiteY0" fmla="*/ 17526 h 6350"/>
              <a:gd name="connsiteX1" fmla="*/ 4698238 w 4692650"/>
              <a:gd name="connsiteY1" fmla="*/ 17526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650" h="6350">
                <a:moveTo>
                  <a:pt x="13461" y="17526"/>
                </a:moveTo>
                <a:lnTo>
                  <a:pt x="4698238" y="17526"/>
                </a:lnTo>
              </a:path>
            </a:pathLst>
          </a:custGeom>
          <a:ln w="4572">
            <a:solidFill>
              <a:srgbClr val="989898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3" name="Freeform 523"> 
				</p:cNvPr>
          <p:cNvSpPr/>
          <p:nvPr/>
        </p:nvSpPr>
        <p:spPr>
          <a:xfrm>
            <a:off x="1949450" y="1314450"/>
            <a:ext cx="4692650" cy="6350"/>
          </a:xfrm>
          <a:custGeom>
            <a:avLst/>
            <a:gdLst>
              <a:gd name="connsiteX0" fmla="*/ 13461 w 4692650"/>
              <a:gd name="connsiteY0" fmla="*/ 17526 h 6350"/>
              <a:gd name="connsiteX1" fmla="*/ 4698238 w 4692650"/>
              <a:gd name="connsiteY1" fmla="*/ 17526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650" h="6350">
                <a:moveTo>
                  <a:pt x="13461" y="17526"/>
                </a:moveTo>
                <a:lnTo>
                  <a:pt x="4698238" y="17526"/>
                </a:lnTo>
              </a:path>
            </a:pathLst>
          </a:custGeom>
          <a:ln w="6858">
            <a:solidFill>
              <a:srgbClr val="989898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4" name="Freeform 524"> 
				</p:cNvPr>
          <p:cNvSpPr/>
          <p:nvPr/>
        </p:nvSpPr>
        <p:spPr>
          <a:xfrm>
            <a:off x="882650" y="2546350"/>
            <a:ext cx="5759450" cy="6350"/>
          </a:xfrm>
          <a:custGeom>
            <a:avLst/>
            <a:gdLst>
              <a:gd name="connsiteX0" fmla="*/ 14986 w 5759450"/>
              <a:gd name="connsiteY0" fmla="*/ 9397 h 6350"/>
              <a:gd name="connsiteX1" fmla="*/ 5765038 w 5759450"/>
              <a:gd name="connsiteY1" fmla="*/ 9397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59450" h="6350">
                <a:moveTo>
                  <a:pt x="14986" y="9397"/>
                </a:moveTo>
                <a:lnTo>
                  <a:pt x="5765038" y="9397"/>
                </a:lnTo>
              </a:path>
            </a:pathLst>
          </a:custGeom>
          <a:ln w="4572">
            <a:solidFill>
              <a:srgbClr val="989898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5" name="Freeform 525"> 
				</p:cNvPr>
          <p:cNvSpPr/>
          <p:nvPr/>
        </p:nvSpPr>
        <p:spPr>
          <a:xfrm>
            <a:off x="882650" y="2546350"/>
            <a:ext cx="5759450" cy="6350"/>
          </a:xfrm>
          <a:custGeom>
            <a:avLst/>
            <a:gdLst>
              <a:gd name="connsiteX0" fmla="*/ 14986 w 5759450"/>
              <a:gd name="connsiteY0" fmla="*/ 9397 h 6350"/>
              <a:gd name="connsiteX1" fmla="*/ 5765038 w 5759450"/>
              <a:gd name="connsiteY1" fmla="*/ 9397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59450" h="6350">
                <a:moveTo>
                  <a:pt x="14986" y="9397"/>
                </a:moveTo>
                <a:lnTo>
                  <a:pt x="5765038" y="9397"/>
                </a:lnTo>
              </a:path>
            </a:pathLst>
          </a:custGeom>
          <a:ln w="4572">
            <a:solidFill>
              <a:srgbClr val="989898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6" name="Freeform 526"> 
				</p:cNvPr>
          <p:cNvSpPr/>
          <p:nvPr/>
        </p:nvSpPr>
        <p:spPr>
          <a:xfrm>
            <a:off x="882650" y="1073150"/>
            <a:ext cx="5759450" cy="6350"/>
          </a:xfrm>
          <a:custGeom>
            <a:avLst/>
            <a:gdLst>
              <a:gd name="connsiteX0" fmla="*/ 14986 w 5759450"/>
              <a:gd name="connsiteY0" fmla="*/ 6604 h 6350"/>
              <a:gd name="connsiteX1" fmla="*/ 5765038 w 5759450"/>
              <a:gd name="connsiteY1" fmla="*/ 6604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59450" h="6350">
                <a:moveTo>
                  <a:pt x="14986" y="6604"/>
                </a:moveTo>
                <a:lnTo>
                  <a:pt x="5765038" y="6604"/>
                </a:lnTo>
              </a:path>
            </a:pathLst>
          </a:custGeom>
          <a:ln w="6858">
            <a:solidFill>
              <a:srgbClr val="989898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7" name="Freeform 527"> 
				</p:cNvPr>
          <p:cNvSpPr/>
          <p:nvPr/>
        </p:nvSpPr>
        <p:spPr>
          <a:xfrm>
            <a:off x="1006855" y="3534155"/>
            <a:ext cx="21844" cy="1596644"/>
          </a:xfrm>
          <a:custGeom>
            <a:avLst/>
            <a:gdLst>
              <a:gd name="connsiteX0" fmla="*/ 20319 w 21844"/>
              <a:gd name="connsiteY0" fmla="*/ 10667 h 1596644"/>
              <a:gd name="connsiteX1" fmla="*/ 20319 w 21844"/>
              <a:gd name="connsiteY1" fmla="*/ 1608582 h 159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844" h="1596644">
                <a:moveTo>
                  <a:pt x="20319" y="10667"/>
                </a:moveTo>
                <a:lnTo>
                  <a:pt x="20319" y="1608582"/>
                </a:lnTo>
              </a:path>
            </a:pathLst>
          </a:custGeom>
          <a:ln w="18288">
            <a:solidFill>
              <a:srgbClr val="4881a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8" name="Freeform 528"> 
				</p:cNvPr>
          <p:cNvSpPr/>
          <p:nvPr/>
        </p:nvSpPr>
        <p:spPr>
          <a:xfrm>
            <a:off x="6620256" y="3534155"/>
            <a:ext cx="21844" cy="1596644"/>
          </a:xfrm>
          <a:custGeom>
            <a:avLst/>
            <a:gdLst>
              <a:gd name="connsiteX0" fmla="*/ 12953 w 21844"/>
              <a:gd name="connsiteY0" fmla="*/ 10667 h 1596644"/>
              <a:gd name="connsiteX1" fmla="*/ 12953 w 21844"/>
              <a:gd name="connsiteY1" fmla="*/ 1608582 h 159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844" h="1596644">
                <a:moveTo>
                  <a:pt x="12953" y="10667"/>
                </a:moveTo>
                <a:lnTo>
                  <a:pt x="12953" y="1608582"/>
                </a:lnTo>
              </a:path>
            </a:pathLst>
          </a:custGeom>
          <a:ln w="18288">
            <a:solidFill>
              <a:srgbClr val="4881a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9" name="Freeform 529"> 
				</p:cNvPr>
          <p:cNvSpPr/>
          <p:nvPr/>
        </p:nvSpPr>
        <p:spPr>
          <a:xfrm>
            <a:off x="1006855" y="3534155"/>
            <a:ext cx="5635244" cy="21844"/>
          </a:xfrm>
          <a:custGeom>
            <a:avLst/>
            <a:gdLst>
              <a:gd name="connsiteX0" fmla="*/ 11175 w 5635244"/>
              <a:gd name="connsiteY0" fmla="*/ 10667 h 21844"/>
              <a:gd name="connsiteX1" fmla="*/ 5635497 w 5635244"/>
              <a:gd name="connsiteY1" fmla="*/ 10667 h 2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35244" h="21844">
                <a:moveTo>
                  <a:pt x="11175" y="10667"/>
                </a:moveTo>
                <a:lnTo>
                  <a:pt x="5635497" y="10667"/>
                </a:lnTo>
              </a:path>
            </a:pathLst>
          </a:custGeom>
          <a:ln w="18288">
            <a:solidFill>
              <a:srgbClr val="4881a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0" name="Freeform 530"> 
				</p:cNvPr>
          <p:cNvSpPr/>
          <p:nvPr/>
        </p:nvSpPr>
        <p:spPr>
          <a:xfrm>
            <a:off x="1006855" y="5121655"/>
            <a:ext cx="5635244" cy="21844"/>
          </a:xfrm>
          <a:custGeom>
            <a:avLst/>
            <a:gdLst>
              <a:gd name="connsiteX0" fmla="*/ 11175 w 5635244"/>
              <a:gd name="connsiteY0" fmla="*/ 21082 h 21844"/>
              <a:gd name="connsiteX1" fmla="*/ 5635497 w 5635244"/>
              <a:gd name="connsiteY1" fmla="*/ 21082 h 2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35244" h="21844">
                <a:moveTo>
                  <a:pt x="11175" y="21082"/>
                </a:moveTo>
                <a:lnTo>
                  <a:pt x="5635497" y="21082"/>
                </a:lnTo>
              </a:path>
            </a:pathLst>
          </a:custGeom>
          <a:ln w="18288">
            <a:solidFill>
              <a:srgbClr val="4881a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1" name="Freeform 531"> 
				</p:cNvPr>
          <p:cNvSpPr/>
          <p:nvPr/>
        </p:nvSpPr>
        <p:spPr>
          <a:xfrm>
            <a:off x="6620256" y="3534155"/>
            <a:ext cx="21844" cy="1596644"/>
          </a:xfrm>
          <a:custGeom>
            <a:avLst/>
            <a:gdLst>
              <a:gd name="connsiteX0" fmla="*/ 12953 w 21844"/>
              <a:gd name="connsiteY0" fmla="*/ 10667 h 1596644"/>
              <a:gd name="connsiteX1" fmla="*/ 12953 w 21844"/>
              <a:gd name="connsiteY1" fmla="*/ 1608582 h 159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844" h="1596644">
                <a:moveTo>
                  <a:pt x="12953" y="10667"/>
                </a:moveTo>
                <a:lnTo>
                  <a:pt x="12953" y="1608582"/>
                </a:lnTo>
              </a:path>
            </a:pathLst>
          </a:custGeom>
          <a:ln w="18288">
            <a:solidFill>
              <a:srgbClr val="4881a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2" name="Freeform 532"> 
				</p:cNvPr>
          <p:cNvSpPr/>
          <p:nvPr/>
        </p:nvSpPr>
        <p:spPr>
          <a:xfrm>
            <a:off x="1006855" y="3534155"/>
            <a:ext cx="21844" cy="1596644"/>
          </a:xfrm>
          <a:custGeom>
            <a:avLst/>
            <a:gdLst>
              <a:gd name="connsiteX0" fmla="*/ 20319 w 21844"/>
              <a:gd name="connsiteY0" fmla="*/ 10667 h 1596644"/>
              <a:gd name="connsiteX1" fmla="*/ 20319 w 21844"/>
              <a:gd name="connsiteY1" fmla="*/ 1608582 h 159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844" h="1596644">
                <a:moveTo>
                  <a:pt x="20319" y="10667"/>
                </a:moveTo>
                <a:lnTo>
                  <a:pt x="20319" y="1608582"/>
                </a:lnTo>
              </a:path>
            </a:pathLst>
          </a:custGeom>
          <a:ln w="18288">
            <a:solidFill>
              <a:srgbClr val="4881a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Freeform 533"> 
				</p:cNvPr>
          <p:cNvSpPr/>
          <p:nvPr/>
        </p:nvSpPr>
        <p:spPr>
          <a:xfrm>
            <a:off x="1006855" y="5121655"/>
            <a:ext cx="5635244" cy="21844"/>
          </a:xfrm>
          <a:custGeom>
            <a:avLst/>
            <a:gdLst>
              <a:gd name="connsiteX0" fmla="*/ 11175 w 5635244"/>
              <a:gd name="connsiteY0" fmla="*/ 21082 h 21844"/>
              <a:gd name="connsiteX1" fmla="*/ 5635497 w 5635244"/>
              <a:gd name="connsiteY1" fmla="*/ 21082 h 2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35244" h="21844">
                <a:moveTo>
                  <a:pt x="11175" y="21082"/>
                </a:moveTo>
                <a:lnTo>
                  <a:pt x="5635497" y="21082"/>
                </a:lnTo>
              </a:path>
            </a:pathLst>
          </a:custGeom>
          <a:ln w="18288">
            <a:solidFill>
              <a:srgbClr val="4881a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4" name="Freeform 534"> 
				</p:cNvPr>
          <p:cNvSpPr/>
          <p:nvPr/>
        </p:nvSpPr>
        <p:spPr>
          <a:xfrm>
            <a:off x="1006855" y="3534155"/>
            <a:ext cx="5635244" cy="21844"/>
          </a:xfrm>
          <a:custGeom>
            <a:avLst/>
            <a:gdLst>
              <a:gd name="connsiteX0" fmla="*/ 11175 w 5635244"/>
              <a:gd name="connsiteY0" fmla="*/ 10667 h 21844"/>
              <a:gd name="connsiteX1" fmla="*/ 5635497 w 5635244"/>
              <a:gd name="connsiteY1" fmla="*/ 10667 h 2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35244" h="21844">
                <a:moveTo>
                  <a:pt x="11175" y="10667"/>
                </a:moveTo>
                <a:lnTo>
                  <a:pt x="5635497" y="10667"/>
                </a:lnTo>
              </a:path>
            </a:pathLst>
          </a:custGeom>
          <a:ln w="18288">
            <a:solidFill>
              <a:srgbClr val="4881a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5" name="Freeform 535"> 
				</p:cNvPr>
          <p:cNvSpPr/>
          <p:nvPr/>
        </p:nvSpPr>
        <p:spPr>
          <a:xfrm>
            <a:off x="879855" y="5832855"/>
            <a:ext cx="5736844" cy="21844"/>
          </a:xfrm>
          <a:custGeom>
            <a:avLst/>
            <a:gdLst>
              <a:gd name="connsiteX0" fmla="*/ 17780 w 5736844"/>
              <a:gd name="connsiteY0" fmla="*/ 16255 h 21844"/>
              <a:gd name="connsiteX1" fmla="*/ 5746496 w 5736844"/>
              <a:gd name="connsiteY1" fmla="*/ 16255 h 2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36844" h="21844">
                <a:moveTo>
                  <a:pt x="17780" y="16255"/>
                </a:moveTo>
                <a:lnTo>
                  <a:pt x="5746496" y="16255"/>
                </a:lnTo>
              </a:path>
            </a:pathLst>
          </a:custGeom>
          <a:ln w="14477">
            <a:solidFill>
              <a:srgbClr val="e0a4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6" name="Freeform 536"> 
				</p:cNvPr>
          <p:cNvSpPr/>
          <p:nvPr/>
        </p:nvSpPr>
        <p:spPr>
          <a:xfrm>
            <a:off x="879855" y="5832855"/>
            <a:ext cx="5736844" cy="21844"/>
          </a:xfrm>
          <a:custGeom>
            <a:avLst/>
            <a:gdLst>
              <a:gd name="connsiteX0" fmla="*/ 17780 w 5736844"/>
              <a:gd name="connsiteY0" fmla="*/ 16255 h 21844"/>
              <a:gd name="connsiteX1" fmla="*/ 5746496 w 5736844"/>
              <a:gd name="connsiteY1" fmla="*/ 16255 h 2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36844" h="21844">
                <a:moveTo>
                  <a:pt x="17780" y="16255"/>
                </a:moveTo>
                <a:lnTo>
                  <a:pt x="5746496" y="16255"/>
                </a:lnTo>
              </a:path>
            </a:pathLst>
          </a:custGeom>
          <a:ln w="14477">
            <a:solidFill>
              <a:srgbClr val="e0a4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7" name="TextBox 537"/>
          <p:cNvSpPr txBox="1"/>
          <p:nvPr/>
        </p:nvSpPr>
        <p:spPr>
          <a:xfrm>
            <a:off x="1027938" y="1108020"/>
            <a:ext cx="3539743" cy="213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1066447" algn="l"/>
              </a:tabLst>
            </a:pPr>
            <a:r>
              <a:rPr lang="en-US" altLang="zh-CN" sz="1400" spc="-55" b="1" dirty="0">
                <a:solidFill>
                  <a:srgbClr val="7d7d7d"/>
                </a:solidFill>
                <a:latin typeface="Malgun Gothic"/>
                <a:ea typeface="Malgun Gothic"/>
              </a:rPr>
              <a:t>학습</a:t>
            </a:r>
            <a:r>
              <a:rPr lang="en-US" altLang="zh-CN" sz="1400" spc="-25" b="1" dirty="0">
                <a:solidFill>
                  <a:srgbClr val="7d7d7d"/>
                </a:solidFill>
                <a:latin typeface="Malgun Gothic"/>
                <a:cs typeface="Malgun Gothic"/>
              </a:rPr>
              <a:t> </a:t>
            </a:r>
            <a:r>
              <a:rPr lang="en-US" altLang="zh-CN" sz="1400" spc="-40" b="1" dirty="0">
                <a:solidFill>
                  <a:srgbClr val="7d7d7d"/>
                </a:solidFill>
                <a:latin typeface="Malgun Gothic"/>
                <a:ea typeface="Malgun Gothic"/>
              </a:rPr>
              <a:t>1	</a:t>
            </a:r>
            <a:r>
              <a:rPr lang="en-US" altLang="zh-CN" sz="1400" spc="-145" b="1" dirty="0">
                <a:solidFill>
                  <a:srgbClr val="7d7d7d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400" spc="-55" b="1" dirty="0">
                <a:solidFill>
                  <a:srgbClr val="7d7d7d"/>
                </a:solidFill>
                <a:latin typeface="Malgun Gothic"/>
                <a:cs typeface="Malgun Gothic"/>
              </a:rPr>
              <a:t> </a:t>
            </a:r>
            <a:r>
              <a:rPr lang="en-US" altLang="zh-CN" sz="1400" spc="-145" b="1" dirty="0">
                <a:solidFill>
                  <a:srgbClr val="7d7d7d"/>
                </a:solidFill>
                <a:latin typeface="Malgun Gothic"/>
                <a:ea typeface="Malgun Gothic"/>
              </a:rPr>
              <a:t>배포환경</a:t>
            </a:r>
            <a:r>
              <a:rPr lang="en-US" altLang="zh-CN" sz="1400" spc="-60" b="1" dirty="0">
                <a:solidFill>
                  <a:srgbClr val="7d7d7d"/>
                </a:solidFill>
                <a:latin typeface="Malgun Gothic"/>
                <a:cs typeface="Malgun Gothic"/>
              </a:rPr>
              <a:t> </a:t>
            </a:r>
            <a:r>
              <a:rPr lang="en-US" altLang="zh-CN" sz="1400" spc="-145" b="1" dirty="0">
                <a:solidFill>
                  <a:srgbClr val="7d7d7d"/>
                </a:solidFill>
                <a:latin typeface="Malgun Gothic"/>
                <a:ea typeface="Malgun Gothic"/>
              </a:rPr>
              <a:t>구성하기</a:t>
            </a:r>
          </a:p>
        </p:txBody>
      </p:sp>
      <p:sp>
        <p:nvSpPr>
          <p:cNvPr id="538" name="TextBox 538"/>
          <p:cNvSpPr txBox="1"/>
          <p:nvPr/>
        </p:nvSpPr>
        <p:spPr>
          <a:xfrm>
            <a:off x="1027938" y="1360242"/>
            <a:ext cx="3230367" cy="213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1066483" algn="l"/>
              </a:tabLst>
            </a:pPr>
            <a:r>
              <a:rPr lang="en-US" altLang="zh-CN" sz="1400" spc="-55" b="1" dirty="0">
                <a:solidFill>
                  <a:srgbClr val="7d7d7d"/>
                </a:solidFill>
                <a:latin typeface="Malgun Gothic"/>
                <a:ea typeface="Malgun Gothic"/>
              </a:rPr>
              <a:t>학습</a:t>
            </a:r>
            <a:r>
              <a:rPr lang="en-US" altLang="zh-CN" sz="1400" spc="-25" b="1" dirty="0">
                <a:solidFill>
                  <a:srgbClr val="7d7d7d"/>
                </a:solidFill>
                <a:latin typeface="Malgun Gothic"/>
                <a:cs typeface="Malgun Gothic"/>
              </a:rPr>
              <a:t> </a:t>
            </a:r>
            <a:r>
              <a:rPr lang="en-US" altLang="zh-CN" sz="1400" spc="-40" b="1" dirty="0">
                <a:solidFill>
                  <a:srgbClr val="7d7d7d"/>
                </a:solidFill>
                <a:latin typeface="Malgun Gothic"/>
                <a:ea typeface="Malgun Gothic"/>
              </a:rPr>
              <a:t>2	</a:t>
            </a:r>
            <a:r>
              <a:rPr lang="en-US" altLang="zh-CN" sz="1400" spc="-139" b="1" dirty="0">
                <a:solidFill>
                  <a:srgbClr val="7d7d7d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400" spc="-50" b="1" dirty="0">
                <a:solidFill>
                  <a:srgbClr val="7d7d7d"/>
                </a:solidFill>
                <a:latin typeface="Malgun Gothic"/>
                <a:cs typeface="Malgun Gothic"/>
              </a:rPr>
              <a:t> </a:t>
            </a:r>
            <a:r>
              <a:rPr lang="en-US" altLang="zh-CN" sz="1400" spc="-139" b="1" dirty="0">
                <a:solidFill>
                  <a:srgbClr val="7d7d7d"/>
                </a:solidFill>
                <a:latin typeface="Malgun Gothic"/>
                <a:ea typeface="Malgun Gothic"/>
              </a:rPr>
              <a:t>소스</a:t>
            </a:r>
            <a:r>
              <a:rPr lang="en-US" altLang="zh-CN" sz="1400" spc="-55" b="1" dirty="0">
                <a:solidFill>
                  <a:srgbClr val="7d7d7d"/>
                </a:solidFill>
                <a:latin typeface="Malgun Gothic"/>
                <a:cs typeface="Malgun Gothic"/>
              </a:rPr>
              <a:t> </a:t>
            </a:r>
            <a:r>
              <a:rPr lang="en-US" altLang="zh-CN" sz="1400" spc="-139" b="1" dirty="0">
                <a:solidFill>
                  <a:srgbClr val="7d7d7d"/>
                </a:solidFill>
                <a:latin typeface="Malgun Gothic"/>
                <a:ea typeface="Malgun Gothic"/>
              </a:rPr>
              <a:t>검증하기</a:t>
            </a:r>
          </a:p>
        </p:txBody>
      </p:sp>
      <p:sp>
        <p:nvSpPr>
          <p:cNvPr id="539" name="TextBox 539"/>
          <p:cNvSpPr txBox="1"/>
          <p:nvPr/>
        </p:nvSpPr>
        <p:spPr>
          <a:xfrm>
            <a:off x="1027938" y="1796792"/>
            <a:ext cx="3652596" cy="320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100" spc="-164" b="1" dirty="0">
                <a:solidFill>
                  <a:srgbClr val="fefefe"/>
                </a:solidFill>
                <a:latin typeface="Malgun Gothic"/>
                <a:ea typeface="Malgun Gothic"/>
              </a:rPr>
              <a:t>학습</a:t>
            </a:r>
            <a:r>
              <a:rPr lang="en-US" altLang="zh-CN" sz="2100" spc="-55" b="1" dirty="0">
                <a:solidFill>
                  <a:srgbClr val="fefefe"/>
                </a:solidFill>
                <a:latin typeface="Malgun Gothic"/>
                <a:cs typeface="Malgun Gothic"/>
              </a:rPr>
              <a:t> </a:t>
            </a:r>
            <a:r>
              <a:rPr lang="en-US" altLang="zh-CN" sz="2100" spc="-94" b="1" dirty="0">
                <a:solidFill>
                  <a:srgbClr val="fefefe"/>
                </a:solidFill>
                <a:latin typeface="Malgun Gothic"/>
                <a:ea typeface="Malgun Gothic"/>
              </a:rPr>
              <a:t>3</a:t>
            </a:r>
            <a:r>
              <a:rPr lang="en-US" altLang="zh-CN" sz="2100" spc="-55" b="1" dirty="0">
                <a:solidFill>
                  <a:srgbClr val="fefefe"/>
                </a:solidFill>
                <a:latin typeface="Malgun Gothic"/>
                <a:cs typeface="Malgun Gothic"/>
              </a:rPr>
              <a:t>   </a:t>
            </a:r>
            <a:r>
              <a:rPr lang="en-US" altLang="zh-CN" sz="21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2100" spc="-6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21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빌드하기</a:t>
            </a:r>
          </a:p>
        </p:txBody>
      </p:sp>
      <p:sp>
        <p:nvSpPr>
          <p:cNvPr id="540" name="TextBox 540"/>
          <p:cNvSpPr txBox="1"/>
          <p:nvPr/>
        </p:nvSpPr>
        <p:spPr>
          <a:xfrm>
            <a:off x="1027938" y="2331792"/>
            <a:ext cx="2831227" cy="213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1066447" algn="l"/>
              </a:tabLst>
            </a:pPr>
            <a:r>
              <a:rPr lang="en-US" altLang="zh-CN" sz="1400" spc="-55" b="1" dirty="0">
                <a:solidFill>
                  <a:srgbClr val="7d7d7d"/>
                </a:solidFill>
                <a:latin typeface="Malgun Gothic"/>
                <a:ea typeface="Malgun Gothic"/>
              </a:rPr>
              <a:t>학습</a:t>
            </a:r>
            <a:r>
              <a:rPr lang="en-US" altLang="zh-CN" sz="1400" spc="-25" b="1" dirty="0">
                <a:solidFill>
                  <a:srgbClr val="7d7d7d"/>
                </a:solidFill>
                <a:latin typeface="Malgun Gothic"/>
                <a:cs typeface="Malgun Gothic"/>
              </a:rPr>
              <a:t> </a:t>
            </a:r>
            <a:r>
              <a:rPr lang="en-US" altLang="zh-CN" sz="1400" spc="-40" b="1" dirty="0">
                <a:solidFill>
                  <a:srgbClr val="7d7d7d"/>
                </a:solidFill>
                <a:latin typeface="Malgun Gothic"/>
                <a:ea typeface="Malgun Gothic"/>
              </a:rPr>
              <a:t>4	</a:t>
            </a:r>
            <a:r>
              <a:rPr lang="en-US" altLang="zh-CN" sz="1400" spc="-154" b="1" dirty="0">
                <a:solidFill>
                  <a:srgbClr val="7d7d7d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400" spc="-64" b="1" dirty="0">
                <a:solidFill>
                  <a:srgbClr val="7d7d7d"/>
                </a:solidFill>
                <a:latin typeface="Malgun Gothic"/>
                <a:cs typeface="Malgun Gothic"/>
              </a:rPr>
              <a:t> </a:t>
            </a:r>
            <a:r>
              <a:rPr lang="en-US" altLang="zh-CN" sz="1400" spc="-160" b="1" dirty="0">
                <a:solidFill>
                  <a:srgbClr val="7d7d7d"/>
                </a:solidFill>
                <a:latin typeface="Malgun Gothic"/>
                <a:ea typeface="Malgun Gothic"/>
              </a:rPr>
              <a:t>배포하기</a:t>
            </a:r>
          </a:p>
        </p:txBody>
      </p:sp>
      <p:sp>
        <p:nvSpPr>
          <p:cNvPr id="541" name="TextBox 541"/>
          <p:cNvSpPr txBox="1"/>
          <p:nvPr/>
        </p:nvSpPr>
        <p:spPr>
          <a:xfrm>
            <a:off x="954024" y="2952822"/>
            <a:ext cx="5648446" cy="11687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200" b="1" dirty="0">
                <a:solidFill>
                  <a:srgbClr val="6491cb"/>
                </a:solidFill>
                <a:latin typeface="Malgun Gothic"/>
                <a:ea typeface="Malgun Gothic"/>
              </a:rPr>
              <a:t>3-1.</a:t>
            </a:r>
            <a:r>
              <a:rPr lang="en-US" altLang="zh-CN" sz="3200" spc="-229" b="1" dirty="0">
                <a:solidFill>
                  <a:srgbClr val="6491cb"/>
                </a:solidFill>
                <a:latin typeface="Malgun Gothic"/>
                <a:cs typeface="Malgun Gothic"/>
              </a:rPr>
              <a:t> </a:t>
            </a:r>
            <a:r>
              <a:rPr lang="en-US" altLang="zh-CN" sz="1900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900" spc="-1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900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55"/>
              </a:lnSpc>
            </a:pPr>
            <a:endParaRPr lang="en-US" dirty="0" smtClean="0"/>
          </a:p>
          <a:p>
            <a:pPr marL="0" indent="1086611">
              <a:lnSpc>
                <a:spcPct val="100000"/>
              </a:lnSpc>
            </a:pPr>
            <a:r>
              <a:rPr lang="en-US" altLang="zh-CN" sz="1000" spc="-64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0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0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0" b="1" dirty="0">
                <a:solidFill>
                  <a:srgbClr val="000000"/>
                </a:solidFill>
                <a:latin typeface="Malgun Gothic"/>
                <a:ea typeface="Malgun Gothic"/>
              </a:rPr>
              <a:t>소스코드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0" b="1" dirty="0">
                <a:solidFill>
                  <a:srgbClr val="000000"/>
                </a:solidFill>
                <a:latin typeface="Malgun Gothic"/>
                <a:ea typeface="Malgun Gothic"/>
              </a:rPr>
              <a:t>검증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0" b="1" dirty="0">
                <a:solidFill>
                  <a:srgbClr val="000000"/>
                </a:solidFill>
                <a:latin typeface="Malgun Gothic"/>
                <a:ea typeface="Malgun Gothic"/>
              </a:rPr>
              <a:t>결과에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0" b="1" dirty="0">
                <a:solidFill>
                  <a:srgbClr val="000000"/>
                </a:solidFill>
                <a:latin typeface="Malgun Gothic"/>
                <a:ea typeface="Malgun Gothic"/>
              </a:rPr>
              <a:t>문제가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0" b="1" dirty="0">
                <a:solidFill>
                  <a:srgbClr val="000000"/>
                </a:solidFill>
                <a:latin typeface="Malgun Gothic"/>
                <a:ea typeface="Malgun Gothic"/>
              </a:rPr>
              <a:t>없는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0" b="1" dirty="0">
                <a:solidFill>
                  <a:srgbClr val="000000"/>
                </a:solidFill>
                <a:latin typeface="Malgun Gothic"/>
                <a:ea typeface="Malgun Gothic"/>
              </a:rPr>
              <a:t>경우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0" b="1" dirty="0">
                <a:solidFill>
                  <a:srgbClr val="000000"/>
                </a:solidFill>
                <a:latin typeface="Malgun Gothic"/>
                <a:ea typeface="Malgun Gothic"/>
              </a:rPr>
              <a:t>해당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0" b="1" dirty="0">
                <a:solidFill>
                  <a:srgbClr val="000000"/>
                </a:solidFill>
                <a:latin typeface="Malgun Gothic"/>
                <a:ea typeface="Malgun Gothic"/>
              </a:rPr>
              <a:t>소스코드를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9" b="1" dirty="0">
                <a:solidFill>
                  <a:srgbClr val="000000"/>
                </a:solidFill>
                <a:latin typeface="Malgun Gothic"/>
                <a:ea typeface="Malgun Gothic"/>
              </a:rPr>
              <a:t>시스템으로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9" b="1" dirty="0">
                <a:solidFill>
                  <a:srgbClr val="000000"/>
                </a:solidFill>
                <a:latin typeface="Malgun Gothic"/>
                <a:ea typeface="Malgun Gothic"/>
              </a:rPr>
              <a:t>이관</a:t>
            </a:r>
          </a:p>
          <a:p>
            <a:pPr>
              <a:lnSpc>
                <a:spcPts val="405"/>
              </a:lnSpc>
            </a:pPr>
            <a:endParaRPr lang="en-US" dirty="0" smtClean="0"/>
          </a:p>
          <a:p>
            <a:pPr marL="0" indent="1168146">
              <a:lnSpc>
                <a:spcPct val="100000"/>
              </a:lnSpc>
            </a:pP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할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있다.</a:t>
            </a:r>
          </a:p>
        </p:txBody>
      </p:sp>
      <p:sp>
        <p:nvSpPr>
          <p:cNvPr id="542" name="TextBox 542"/>
          <p:cNvSpPr txBox="1"/>
          <p:nvPr/>
        </p:nvSpPr>
        <p:spPr>
          <a:xfrm>
            <a:off x="1108710" y="4259576"/>
            <a:ext cx="596686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200" spc="-179" b="1" dirty="0">
                <a:solidFill>
                  <a:srgbClr val="6491cb"/>
                </a:solidFill>
                <a:latin typeface="Malgun Gothic"/>
                <a:ea typeface="Malgun Gothic"/>
              </a:rPr>
              <a:t>학습</a:t>
            </a:r>
            <a:r>
              <a:rPr lang="en-US" altLang="zh-CN" sz="1200" spc="94" b="1" dirty="0">
                <a:solidFill>
                  <a:srgbClr val="6491cb"/>
                </a:solidFill>
                <a:latin typeface="Malgun Gothic"/>
                <a:cs typeface="Malgun Gothic"/>
              </a:rPr>
              <a:t> </a:t>
            </a:r>
            <a:r>
              <a:rPr lang="en-US" altLang="zh-CN" sz="1200" spc="-184" b="1" dirty="0">
                <a:solidFill>
                  <a:srgbClr val="6491cb"/>
                </a:solidFill>
                <a:latin typeface="Malgun Gothic"/>
                <a:ea typeface="Malgun Gothic"/>
              </a:rPr>
              <a:t>목표</a:t>
            </a:r>
          </a:p>
        </p:txBody>
      </p:sp>
      <p:sp>
        <p:nvSpPr>
          <p:cNvPr id="543" name="TextBox 543"/>
          <p:cNvSpPr txBox="1"/>
          <p:nvPr/>
        </p:nvSpPr>
        <p:spPr>
          <a:xfrm>
            <a:off x="2040635" y="4171335"/>
            <a:ext cx="4188168" cy="762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69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0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절차에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따른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스크립트를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작성할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0" b="1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000" spc="-6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있다.</a:t>
            </a:r>
          </a:p>
          <a:p>
            <a:pPr>
              <a:lnSpc>
                <a:spcPts val="40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000" spc="-69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0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작성한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스크립트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0" b="1" dirty="0">
                <a:solidFill>
                  <a:srgbClr val="000000"/>
                </a:solidFill>
                <a:latin typeface="Malgun Gothic"/>
                <a:ea typeface="Malgun Gothic"/>
              </a:rPr>
              <a:t>또는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도구를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활용하여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0" b="1" dirty="0">
                <a:solidFill>
                  <a:srgbClr val="000000"/>
                </a:solidFill>
                <a:latin typeface="Malgun Gothic"/>
                <a:ea typeface="Malgun Gothic"/>
              </a:rPr>
              <a:t>빌드를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실행할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0" b="1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있다.</a:t>
            </a:r>
          </a:p>
          <a:p>
            <a:pPr>
              <a:lnSpc>
                <a:spcPts val="40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000" spc="-69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0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5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5" b="1" dirty="0">
                <a:solidFill>
                  <a:srgbClr val="000000"/>
                </a:solidFill>
                <a:latin typeface="Malgun Gothic"/>
                <a:ea typeface="Malgun Gothic"/>
              </a:rPr>
              <a:t>실행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0" b="1" dirty="0">
                <a:solidFill>
                  <a:srgbClr val="000000"/>
                </a:solidFill>
                <a:latin typeface="Malgun Gothic"/>
                <a:ea typeface="Malgun Gothic"/>
              </a:rPr>
              <a:t>결과를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5" b="1" dirty="0">
                <a:solidFill>
                  <a:srgbClr val="000000"/>
                </a:solidFill>
                <a:latin typeface="Malgun Gothic"/>
                <a:ea typeface="Malgun Gothic"/>
              </a:rPr>
              <a:t>확인하여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0" b="1" dirty="0">
                <a:solidFill>
                  <a:srgbClr val="000000"/>
                </a:solidFill>
                <a:latin typeface="Malgun Gothic"/>
                <a:ea typeface="Malgun Gothic"/>
              </a:rPr>
              <a:t>정상적으로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5" b="1" dirty="0">
                <a:solidFill>
                  <a:srgbClr val="000000"/>
                </a:solidFill>
                <a:latin typeface="Malgun Gothic"/>
                <a:ea typeface="Malgun Gothic"/>
              </a:rPr>
              <a:t>완료되었는지를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0" b="1" dirty="0">
                <a:solidFill>
                  <a:srgbClr val="000000"/>
                </a:solidFill>
                <a:latin typeface="Malgun Gothic"/>
                <a:ea typeface="Malgun Gothic"/>
              </a:rPr>
              <a:t>확인할</a:t>
            </a:r>
            <a:r>
              <a:rPr lang="en-US" altLang="zh-CN" sz="1000" spc="-6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5" b="1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000" spc="-6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있다.</a:t>
            </a:r>
          </a:p>
          <a:p>
            <a:pPr marL="0">
              <a:lnSpc>
                <a:spcPct val="100000"/>
              </a:lnSpc>
              <a:spcBef>
                <a:spcPts val="395"/>
              </a:spcBef>
            </a:pPr>
            <a:r>
              <a:rPr lang="en-US" altLang="zh-CN" sz="1000" spc="-65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0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실패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시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문제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내용과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원인을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파악하여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개발자에게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설명할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있다.</a:t>
            </a:r>
          </a:p>
        </p:txBody>
      </p:sp>
      <p:sp>
        <p:nvSpPr>
          <p:cNvPr id="544" name="TextBox 544"/>
          <p:cNvSpPr txBox="1"/>
          <p:nvPr/>
        </p:nvSpPr>
        <p:spPr>
          <a:xfrm>
            <a:off x="1094232" y="5556880"/>
            <a:ext cx="5627491" cy="41930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50" b="1" dirty="0">
                <a:solidFill>
                  <a:srgbClr val="6491cb"/>
                </a:solidFill>
                <a:latin typeface="Malgun Gothic"/>
                <a:ea typeface="Malgun Gothic"/>
              </a:rPr>
              <a:t>필요</a:t>
            </a:r>
            <a:r>
              <a:rPr lang="en-US" altLang="zh-CN" sz="1650" b="1" dirty="0">
                <a:solidFill>
                  <a:srgbClr val="6491cb"/>
                </a:solidFill>
                <a:latin typeface="Malgun Gothic"/>
                <a:cs typeface="Malgun Gothic"/>
              </a:rPr>
              <a:t> </a:t>
            </a:r>
            <a:r>
              <a:rPr lang="en-US" altLang="zh-CN" sz="1650" b="1" dirty="0">
                <a:solidFill>
                  <a:srgbClr val="6491cb"/>
                </a:solidFill>
                <a:latin typeface="Malgun Gothic"/>
                <a:ea typeface="Malgun Gothic"/>
              </a:rPr>
              <a:t>지식</a:t>
            </a:r>
            <a:r>
              <a:rPr lang="en-US" altLang="zh-CN" sz="1650" spc="-164" b="1" dirty="0">
                <a:solidFill>
                  <a:srgbClr val="6491cb"/>
                </a:solidFill>
                <a:latin typeface="Malgun Gothic"/>
                <a:cs typeface="Malgun Gothic"/>
              </a:rPr>
              <a:t>   </a:t>
            </a:r>
            <a:r>
              <a:rPr lang="en-US" altLang="zh-CN" sz="1450" dirty="0">
                <a:solidFill>
                  <a:srgbClr val="e0a400"/>
                </a:solidFill>
                <a:latin typeface="Times New Roman"/>
                <a:ea typeface="Times New Roman"/>
              </a:rPr>
              <a:t>/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44"/>
              </a:lnSpc>
            </a:pPr>
            <a:endParaRPr lang="en-US" dirty="0" smtClean="0"/>
          </a:p>
          <a:p>
            <a:pPr marL="0" indent="331469">
              <a:lnSpc>
                <a:spcPct val="100000"/>
              </a:lnSpc>
            </a:pP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지속적인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b="1" dirty="0">
                <a:solidFill>
                  <a:srgbClr val="000000"/>
                </a:solidFill>
                <a:latin typeface="Malgun Gothic"/>
                <a:ea typeface="Malgun Gothic"/>
              </a:rPr>
              <a:t>통합(CI: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4" b="1" dirty="0">
                <a:solidFill>
                  <a:srgbClr val="000000"/>
                </a:solidFill>
                <a:latin typeface="Malgun Gothic"/>
                <a:ea typeface="Malgun Gothic"/>
              </a:rPr>
              <a:t>Continuous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Integration)</a:t>
            </a: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환경</a:t>
            </a:r>
          </a:p>
          <a:p>
            <a:pPr hangingPunct="0" marL="313941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개발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과정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중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지속적으로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개발된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프로그램을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통합,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빌드,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배포하여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애플리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케이션의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개발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내역을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검증,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테스트할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있는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환경을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말한다.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통합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과정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중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테스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트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도구,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소스코드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품질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측정도구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등과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연계할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있으며,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자동화된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스케줄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관리를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통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해서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지속적이고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반복적인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프로그램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빌드,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테스트를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진행할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ea typeface="Malgun Gothic"/>
              </a:rPr>
              <a:t>있다.</a:t>
            </a:r>
          </a:p>
          <a:p>
            <a:pPr>
              <a:lnSpc>
                <a:spcPts val="825"/>
              </a:lnSpc>
            </a:pPr>
            <a:endParaRPr lang="en-US" dirty="0" smtClean="0"/>
          </a:p>
          <a:p>
            <a:pPr marL="0" indent="313941">
              <a:lnSpc>
                <a:spcPct val="100000"/>
              </a:lnSpc>
            </a:pP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ea typeface="Malgun Gothic"/>
              </a:rPr>
              <a:t>1.</a:t>
            </a:r>
            <a:r>
              <a:rPr lang="en-US" altLang="zh-CN" sz="1100" spc="-1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b="1" dirty="0">
                <a:solidFill>
                  <a:srgbClr val="000000"/>
                </a:solidFill>
                <a:latin typeface="Malgun Gothic"/>
                <a:ea typeface="Malgun Gothic"/>
              </a:rPr>
              <a:t>도구</a:t>
            </a:r>
          </a:p>
          <a:p>
            <a:pPr hangingPunct="0" marL="504438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애플리케이션의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단위,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형식에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따라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소스코드를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컴파일,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패키징하며,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배포하는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스크립트를</a:t>
            </a:r>
            <a:r>
              <a:rPr lang="en-US" altLang="zh-CN" sz="1100" spc="-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ea typeface="Malgun Gothic"/>
              </a:rPr>
              <a:t>제공하고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수행하는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ea typeface="Malgun Gothic"/>
              </a:rPr>
              <a:t>도구이다(Ant,</a:t>
            </a:r>
            <a:r>
              <a:rPr lang="en-US" altLang="zh-CN" sz="1100" spc="-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ea typeface="Malgun Gothic"/>
              </a:rPr>
              <a:t>Maven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ea typeface="Malgun Gothic"/>
              </a:rPr>
              <a:t>등).</a:t>
            </a:r>
          </a:p>
          <a:p>
            <a:pPr>
              <a:lnSpc>
                <a:spcPts val="825"/>
              </a:lnSpc>
            </a:pPr>
            <a:endParaRPr lang="en-US" dirty="0" smtClean="0"/>
          </a:p>
          <a:p>
            <a:pPr marL="0" indent="313941">
              <a:lnSpc>
                <a:spcPct val="100000"/>
              </a:lnSpc>
            </a:pP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ea typeface="Malgun Gothic"/>
              </a:rPr>
              <a:t>2.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도구</a:t>
            </a:r>
          </a:p>
          <a:p>
            <a:pPr hangingPunct="0" marL="504438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개발된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소스코드를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테스트할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있는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코드를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작성,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동작시킬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있는</a:t>
            </a:r>
            <a:r>
              <a:rPr lang="en-US" altLang="zh-CN" sz="1100" spc="-11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도구로,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통합빌드</a:t>
            </a:r>
            <a:r>
              <a:rPr lang="en-US" altLang="zh-CN" sz="1100" spc="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수행</a:t>
            </a:r>
            <a:r>
              <a:rPr lang="en-US" altLang="zh-CN" sz="1100" spc="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시</a:t>
            </a:r>
            <a:r>
              <a:rPr lang="en-US" altLang="zh-CN" sz="1100" spc="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연결할</a:t>
            </a:r>
            <a:r>
              <a:rPr lang="en-US" altLang="zh-CN" sz="1100" spc="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100" spc="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있다(Junit,</a:t>
            </a:r>
            <a:r>
              <a:rPr lang="en-US" altLang="zh-CN" sz="1100" spc="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DBUnit,</a:t>
            </a:r>
            <a:r>
              <a:rPr lang="en-US" altLang="zh-CN" sz="1100" spc="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StrutsTestCase</a:t>
            </a:r>
            <a:r>
              <a:rPr lang="en-US" altLang="zh-CN" sz="1100" spc="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등).</a:t>
            </a:r>
          </a:p>
          <a:p>
            <a:pPr>
              <a:lnSpc>
                <a:spcPts val="830"/>
              </a:lnSpc>
            </a:pPr>
            <a:endParaRPr lang="en-US" dirty="0" smtClean="0"/>
          </a:p>
          <a:p>
            <a:pPr marL="0" indent="313941">
              <a:lnSpc>
                <a:spcPct val="100000"/>
              </a:lnSpc>
            </a:pPr>
            <a:r>
              <a:rPr lang="en-US" altLang="zh-CN" sz="1100" spc="-44" b="1" dirty="0">
                <a:solidFill>
                  <a:srgbClr val="000000"/>
                </a:solidFill>
                <a:latin typeface="Malgun Gothic"/>
                <a:ea typeface="Malgun Gothic"/>
              </a:rPr>
              <a:t>3.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소스코드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품질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측정도구(코드</a:t>
            </a:r>
            <a:r>
              <a:rPr lang="en-US" altLang="zh-CN" sz="11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인스펙션)</a:t>
            </a:r>
          </a:p>
          <a:p>
            <a:pPr hangingPunct="0" marL="504438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정해진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소스코드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작성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규칙에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따라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소스코드를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점검하고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규칙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위반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여부를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체크하는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도구로,</a:t>
            </a:r>
            <a:r>
              <a:rPr lang="en-US" altLang="zh-CN" sz="1100" spc="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통합</a:t>
            </a:r>
            <a:r>
              <a:rPr lang="en-US" altLang="zh-CN" sz="1100" spc="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수행</a:t>
            </a:r>
            <a:r>
              <a:rPr lang="en-US" altLang="zh-CN" sz="1100" spc="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시</a:t>
            </a:r>
            <a:r>
              <a:rPr lang="en-US" altLang="zh-CN" sz="1100" spc="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연결할</a:t>
            </a:r>
            <a:r>
              <a:rPr lang="en-US" altLang="zh-CN" sz="1100" spc="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100" spc="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있다(PMD,</a:t>
            </a:r>
            <a:r>
              <a:rPr lang="en-US" altLang="zh-CN" sz="1100" spc="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FindBugs</a:t>
            </a:r>
            <a:r>
              <a:rPr lang="en-US" altLang="zh-CN" sz="1100" spc="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등).</a:t>
            </a:r>
          </a:p>
        </p:txBody>
      </p:sp>
      <p:sp>
        <p:nvSpPr>
          <p:cNvPr id="545" name="TextBox 545"/>
          <p:cNvSpPr txBox="1"/>
          <p:nvPr/>
        </p:nvSpPr>
        <p:spPr>
          <a:xfrm>
            <a:off x="899922" y="10069379"/>
            <a:ext cx="292920" cy="167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94" dirty="0">
                <a:solidFill>
                  <a:srgbClr val="000000"/>
                </a:solidFill>
                <a:latin typeface="Times New Roman"/>
                <a:ea typeface="Times New Roman"/>
              </a:rPr>
              <a:t>34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extBox 546"/>
          <p:cNvSpPr txBox="1"/>
          <p:nvPr/>
        </p:nvSpPr>
        <p:spPr>
          <a:xfrm>
            <a:off x="1408161" y="1136214"/>
            <a:ext cx="5313564" cy="91008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4.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커버리지</a:t>
            </a: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측정도구</a:t>
            </a:r>
          </a:p>
          <a:p>
            <a:pPr hangingPunct="0" marL="190511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소스코드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ea typeface="Malgun Gothic"/>
              </a:rPr>
              <a:t>내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가능한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ea typeface="Malgun Gothic"/>
              </a:rPr>
              <a:t>경로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중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도구를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통해서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ea typeface="Malgun Gothic"/>
              </a:rPr>
              <a:t>테스트된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커버리지를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측정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20" dirty="0">
                <a:solidFill>
                  <a:srgbClr val="000000"/>
                </a:solidFill>
                <a:latin typeface="Malgun Gothic"/>
                <a:ea typeface="Malgun Gothic"/>
              </a:rPr>
              <a:t>하는</a:t>
            </a:r>
            <a:r>
              <a:rPr lang="en-US" altLang="zh-CN" sz="1100" spc="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15" dirty="0">
                <a:solidFill>
                  <a:srgbClr val="000000"/>
                </a:solidFill>
                <a:latin typeface="Malgun Gothic"/>
                <a:ea typeface="Malgun Gothic"/>
              </a:rPr>
              <a:t>도구이다(Clover,</a:t>
            </a:r>
            <a:r>
              <a:rPr lang="en-US" altLang="zh-CN" sz="1100" spc="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10" dirty="0">
                <a:solidFill>
                  <a:srgbClr val="000000"/>
                </a:solidFill>
                <a:latin typeface="Malgun Gothic"/>
                <a:ea typeface="Malgun Gothic"/>
              </a:rPr>
              <a:t>JCoverage,</a:t>
            </a:r>
            <a:r>
              <a:rPr lang="en-US" altLang="zh-CN" sz="1100" spc="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15" dirty="0">
                <a:solidFill>
                  <a:srgbClr val="000000"/>
                </a:solidFill>
                <a:latin typeface="Malgun Gothic"/>
                <a:ea typeface="Malgun Gothic"/>
              </a:rPr>
              <a:t>ElcEmma</a:t>
            </a:r>
            <a:r>
              <a:rPr lang="en-US" altLang="zh-CN" sz="1100" spc="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15" dirty="0">
                <a:solidFill>
                  <a:srgbClr val="000000"/>
                </a:solidFill>
                <a:latin typeface="Malgun Gothic"/>
                <a:ea typeface="Malgun Gothic"/>
              </a:rPr>
              <a:t>등).</a:t>
            </a:r>
          </a:p>
          <a:p>
            <a:pPr>
              <a:lnSpc>
                <a:spcPts val="83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5.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스케줄</a:t>
            </a: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관리도구</a:t>
            </a:r>
          </a:p>
          <a:p>
            <a:pPr hangingPunct="0" marL="190511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작성된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스크립트를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정해진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조건,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시간에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기동하고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진행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상태,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수행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결과를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관리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34" dirty="0">
                <a:solidFill>
                  <a:srgbClr val="000000"/>
                </a:solidFill>
                <a:latin typeface="Malgun Gothic"/>
                <a:ea typeface="Malgun Gothic"/>
              </a:rPr>
              <a:t>하는</a:t>
            </a:r>
            <a:r>
              <a:rPr lang="en-US" altLang="zh-CN" sz="1100" spc="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20" dirty="0">
                <a:solidFill>
                  <a:srgbClr val="000000"/>
                </a:solidFill>
                <a:latin typeface="Malgun Gothic"/>
                <a:ea typeface="Malgun Gothic"/>
              </a:rPr>
              <a:t>도구이다(Anthill,</a:t>
            </a:r>
            <a:r>
              <a:rPr lang="en-US" altLang="zh-CN" sz="1100" spc="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20" dirty="0">
                <a:solidFill>
                  <a:srgbClr val="000000"/>
                </a:solidFill>
                <a:latin typeface="Malgun Gothic"/>
                <a:ea typeface="Malgun Gothic"/>
              </a:rPr>
              <a:t>CruiseControl,</a:t>
            </a:r>
            <a:r>
              <a:rPr lang="en-US" altLang="zh-CN" sz="1100" spc="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25" dirty="0">
                <a:solidFill>
                  <a:srgbClr val="000000"/>
                </a:solidFill>
                <a:latin typeface="Malgun Gothic"/>
                <a:ea typeface="Malgun Gothic"/>
              </a:rPr>
              <a:t>Hudson</a:t>
            </a:r>
            <a:r>
              <a:rPr lang="en-US" altLang="zh-CN" sz="1100" spc="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20" dirty="0">
                <a:solidFill>
                  <a:srgbClr val="000000"/>
                </a:solidFill>
                <a:latin typeface="Malgun Gothic"/>
                <a:ea typeface="Malgun Gothic"/>
              </a:rPr>
              <a:t>등).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05"/>
              </a:lnSpc>
            </a:pPr>
            <a:endParaRPr lang="en-US" dirty="0" smtClean="0"/>
          </a:p>
          <a:p>
            <a:pPr marL="0" indent="51832">
              <a:lnSpc>
                <a:spcPct val="100000"/>
              </a:lnSpc>
            </a:pPr>
            <a:r>
              <a:rPr lang="en-US" altLang="zh-CN" sz="11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1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59" b="1" dirty="0">
                <a:solidFill>
                  <a:srgbClr val="000000"/>
                </a:solidFill>
                <a:latin typeface="Malgun Gothic"/>
                <a:ea typeface="Malgun Gothic"/>
              </a:rPr>
              <a:t>커버리지</a:t>
            </a:r>
          </a:p>
          <a:p>
            <a:pPr>
              <a:lnSpc>
                <a:spcPts val="116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1.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커버리지의</a:t>
            </a: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의미</a:t>
            </a:r>
          </a:p>
          <a:p>
            <a:pPr hangingPunct="0" marL="190511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커버리지는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전체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프로그램의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범위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대비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수행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시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해당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수행을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위해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동작된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프로그램의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범위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비율을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의미한다.</a:t>
            </a:r>
          </a:p>
          <a:p>
            <a:pPr>
              <a:lnSpc>
                <a:spcPts val="82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ea typeface="Malgun Gothic"/>
              </a:rPr>
              <a:t>2.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커버리지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측정</a:t>
            </a: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유형</a:t>
            </a:r>
          </a:p>
          <a:p>
            <a:pPr>
              <a:lnSpc>
                <a:spcPts val="955"/>
              </a:lnSpc>
            </a:pPr>
            <a:endParaRPr lang="en-US" dirty="0" smtClean="0"/>
          </a:p>
          <a:p>
            <a:pPr marL="0" indent="190511">
              <a:lnSpc>
                <a:spcPct val="100000"/>
              </a:lnSpc>
            </a:pP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ea typeface="Malgun Gothic"/>
              </a:rPr>
              <a:t>(1)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라인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b="1" dirty="0">
                <a:solidFill>
                  <a:srgbClr val="000000"/>
                </a:solidFill>
                <a:latin typeface="Malgun Gothic"/>
                <a:ea typeface="Malgun Gothic"/>
              </a:rPr>
              <a:t>커버리지(또는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구문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b="1" dirty="0">
                <a:solidFill>
                  <a:srgbClr val="000000"/>
                </a:solidFill>
                <a:latin typeface="Malgun Gothic"/>
                <a:ea typeface="Malgun Gothic"/>
              </a:rPr>
              <a:t>커버리지,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Statement</a:t>
            </a: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b="1" dirty="0">
                <a:solidFill>
                  <a:srgbClr val="000000"/>
                </a:solidFill>
                <a:latin typeface="Malgun Gothic"/>
                <a:ea typeface="Malgun Gothic"/>
              </a:rPr>
              <a:t>Coverage)</a:t>
            </a:r>
          </a:p>
          <a:p>
            <a:pPr>
              <a:lnSpc>
                <a:spcPts val="659"/>
              </a:lnSpc>
            </a:pPr>
            <a:endParaRPr lang="en-US" dirty="0" smtClean="0"/>
          </a:p>
          <a:p>
            <a:pPr marL="0" indent="381008">
              <a:lnSpc>
                <a:spcPct val="100000"/>
              </a:lnSpc>
            </a:pP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개발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소스의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각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라인이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수행되었는지를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확인하는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ea typeface="Malgun Gothic"/>
              </a:rPr>
              <a:t>측정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지표이다.</a:t>
            </a:r>
          </a:p>
          <a:p>
            <a:pPr>
              <a:lnSpc>
                <a:spcPts val="955"/>
              </a:lnSpc>
            </a:pPr>
            <a:endParaRPr lang="en-US" dirty="0" smtClean="0"/>
          </a:p>
          <a:p>
            <a:pPr marL="0" indent="190511">
              <a:lnSpc>
                <a:spcPct val="100000"/>
              </a:lnSpc>
            </a:pP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ea typeface="Malgun Gothic"/>
              </a:rPr>
              <a:t>(2)</a:t>
            </a:r>
            <a:r>
              <a:rPr lang="en-US" altLang="zh-CN" sz="1100" spc="-2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분기</a:t>
            </a:r>
            <a:r>
              <a:rPr lang="en-US" altLang="zh-CN" sz="1100" spc="-2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b="1" dirty="0">
                <a:solidFill>
                  <a:srgbClr val="000000"/>
                </a:solidFill>
                <a:latin typeface="Malgun Gothic"/>
                <a:ea typeface="Malgun Gothic"/>
              </a:rPr>
              <a:t>커버리지(Decision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b="1" dirty="0">
                <a:solidFill>
                  <a:srgbClr val="000000"/>
                </a:solidFill>
                <a:latin typeface="Malgun Gothic"/>
                <a:ea typeface="Malgun Gothic"/>
              </a:rPr>
              <a:t>Coverage)</a:t>
            </a:r>
          </a:p>
          <a:p>
            <a:pPr hangingPunct="0" marL="381008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spc="-125" dirty="0">
                <a:solidFill>
                  <a:srgbClr val="000000"/>
                </a:solidFill>
                <a:latin typeface="Malgun Gothic"/>
                <a:ea typeface="Malgun Gothic"/>
              </a:rPr>
              <a:t>개발소스의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9" dirty="0">
                <a:solidFill>
                  <a:srgbClr val="000000"/>
                </a:solidFill>
                <a:latin typeface="Malgun Gothic"/>
                <a:ea typeface="Malgun Gothic"/>
              </a:rPr>
              <a:t>각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5" dirty="0">
                <a:solidFill>
                  <a:srgbClr val="000000"/>
                </a:solidFill>
                <a:latin typeface="Malgun Gothic"/>
                <a:ea typeface="Malgun Gothic"/>
              </a:rPr>
              <a:t>분기문이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5" dirty="0">
                <a:solidFill>
                  <a:srgbClr val="000000"/>
                </a:solidFill>
                <a:latin typeface="Malgun Gothic"/>
                <a:ea typeface="Malgun Gothic"/>
              </a:rPr>
              <a:t>수행되었는지를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5" dirty="0">
                <a:solidFill>
                  <a:srgbClr val="000000"/>
                </a:solidFill>
                <a:latin typeface="Malgun Gothic"/>
                <a:ea typeface="Malgun Gothic"/>
              </a:rPr>
              <a:t>확인하는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5" dirty="0">
                <a:solidFill>
                  <a:srgbClr val="000000"/>
                </a:solidFill>
                <a:latin typeface="Malgun Gothic"/>
                <a:ea typeface="Malgun Gothic"/>
              </a:rPr>
              <a:t>측정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지표이다.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9" dirty="0">
                <a:solidFill>
                  <a:srgbClr val="000000"/>
                </a:solidFill>
                <a:latin typeface="Malgun Gothic"/>
                <a:ea typeface="Malgun Gothic"/>
              </a:rPr>
              <a:t>만약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5" dirty="0">
                <a:solidFill>
                  <a:srgbClr val="000000"/>
                </a:solidFill>
                <a:latin typeface="Malgun Gothic"/>
                <a:ea typeface="Malgun Gothic"/>
              </a:rPr>
              <a:t>소스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5" dirty="0">
                <a:solidFill>
                  <a:srgbClr val="000000"/>
                </a:solidFill>
                <a:latin typeface="Malgun Gothic"/>
                <a:ea typeface="Malgun Gothic"/>
              </a:rPr>
              <a:t>내에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ea typeface="Malgun Gothic"/>
              </a:rPr>
              <a:t>if문에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0" dirty="0">
                <a:solidFill>
                  <a:srgbClr val="000000"/>
                </a:solidFill>
                <a:latin typeface="Malgun Gothic"/>
                <a:ea typeface="Malgun Gothic"/>
              </a:rPr>
              <a:t>대한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true/false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5" dirty="0">
                <a:solidFill>
                  <a:srgbClr val="000000"/>
                </a:solidFill>
                <a:latin typeface="Malgun Gothic"/>
                <a:ea typeface="Malgun Gothic"/>
              </a:rPr>
              <a:t>조건이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있다면,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5" dirty="0">
                <a:solidFill>
                  <a:srgbClr val="000000"/>
                </a:solidFill>
                <a:latin typeface="Malgun Gothic"/>
                <a:ea typeface="Malgun Gothic"/>
              </a:rPr>
              <a:t>두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9" dirty="0">
                <a:solidFill>
                  <a:srgbClr val="000000"/>
                </a:solidFill>
                <a:latin typeface="Malgun Gothic"/>
                <a:ea typeface="Malgun Gothic"/>
              </a:rPr>
              <a:t>가지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9" dirty="0">
                <a:solidFill>
                  <a:srgbClr val="000000"/>
                </a:solidFill>
                <a:latin typeface="Malgun Gothic"/>
                <a:ea typeface="Malgun Gothic"/>
              </a:rPr>
              <a:t>경우가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9" dirty="0">
                <a:solidFill>
                  <a:srgbClr val="000000"/>
                </a:solidFill>
                <a:latin typeface="Malgun Gothic"/>
                <a:ea typeface="Malgun Gothic"/>
              </a:rPr>
              <a:t>모두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9" dirty="0">
                <a:solidFill>
                  <a:srgbClr val="000000"/>
                </a:solidFill>
                <a:latin typeface="Malgun Gothic"/>
                <a:ea typeface="Malgun Gothic"/>
              </a:rPr>
              <a:t>테스트되어야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100%로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측정된다.</a:t>
            </a:r>
          </a:p>
          <a:p>
            <a:pPr>
              <a:lnSpc>
                <a:spcPts val="630"/>
              </a:lnSpc>
            </a:pPr>
            <a:endParaRPr lang="en-US" dirty="0" smtClean="0"/>
          </a:p>
          <a:p>
            <a:pPr marL="0" indent="190511">
              <a:lnSpc>
                <a:spcPct val="100000"/>
              </a:lnSpc>
            </a:pP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(3)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조건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b="1" dirty="0">
                <a:solidFill>
                  <a:srgbClr val="000000"/>
                </a:solidFill>
                <a:latin typeface="Malgun Gothic"/>
                <a:ea typeface="Malgun Gothic"/>
              </a:rPr>
              <a:t>커버리지(Condition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b="1" dirty="0">
                <a:solidFill>
                  <a:srgbClr val="000000"/>
                </a:solidFill>
                <a:latin typeface="Malgun Gothic"/>
                <a:ea typeface="Malgun Gothic"/>
              </a:rPr>
              <a:t>Coverage)</a:t>
            </a:r>
          </a:p>
          <a:p>
            <a:pPr hangingPunct="0" marL="381008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각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분기문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내에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존재하는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조건식이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모두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테스트되었는지를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확인하는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ea typeface="Malgun Gothic"/>
              </a:rPr>
              <a:t>측정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지표이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ea typeface="Malgun Gothic"/>
              </a:rPr>
              <a:t>다.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조건식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간의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조합에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대해서는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체크하지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않는다.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10"/>
              </a:lnSpc>
            </a:pPr>
            <a:endParaRPr lang="en-US" dirty="0" smtClean="0"/>
          </a:p>
          <a:p>
            <a:pPr marL="0" indent="51818">
              <a:lnSpc>
                <a:spcPct val="100000"/>
              </a:lnSpc>
            </a:pPr>
            <a:r>
              <a:rPr lang="en-US" altLang="zh-CN" sz="11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스케줄</a:t>
            </a:r>
            <a:r>
              <a:rPr lang="en-US" altLang="zh-CN" sz="11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관리도구</a:t>
            </a:r>
          </a:p>
          <a:p>
            <a:pPr>
              <a:lnSpc>
                <a:spcPts val="115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1.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b="1" dirty="0">
                <a:solidFill>
                  <a:srgbClr val="000000"/>
                </a:solidFill>
                <a:latin typeface="Malgun Gothic"/>
                <a:ea typeface="Malgun Gothic"/>
              </a:rPr>
              <a:t>스케줄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관리도구의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구성</a:t>
            </a:r>
          </a:p>
          <a:p>
            <a:pPr hangingPunct="0" marL="190497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스케줄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관리도구는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ea typeface="Malgun Gothic"/>
              </a:rPr>
              <a:t>별도의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웹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애플리케이션으로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ea typeface="Malgun Gothic"/>
              </a:rPr>
              <a:t>구성되어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웹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서버상에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ea typeface="Malgun Gothic"/>
              </a:rPr>
              <a:t>배포되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고,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관리자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화면을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통해서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스크립트,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형상관리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도구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등과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연계되며,</a:t>
            </a:r>
            <a:r>
              <a:rPr lang="en-US" altLang="zh-CN" sz="1100" spc="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이메일을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통해서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관련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개발자,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관리자들에게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수행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결과를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제공한다.</a:t>
            </a:r>
          </a:p>
          <a:p>
            <a:pPr>
              <a:lnSpc>
                <a:spcPts val="82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2.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b="1" dirty="0">
                <a:solidFill>
                  <a:srgbClr val="000000"/>
                </a:solidFill>
                <a:latin typeface="Malgun Gothic"/>
                <a:ea typeface="Malgun Gothic"/>
              </a:rPr>
              <a:t>스케줄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관리도구의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기능</a:t>
            </a:r>
          </a:p>
          <a:p>
            <a:pPr>
              <a:lnSpc>
                <a:spcPts val="955"/>
              </a:lnSpc>
            </a:pPr>
            <a:endParaRPr lang="en-US" dirty="0" smtClean="0"/>
          </a:p>
          <a:p>
            <a:pPr marL="0" indent="190497">
              <a:lnSpc>
                <a:spcPct val="100000"/>
              </a:lnSpc>
            </a:pP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(1)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작업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스케줄링</a:t>
            </a:r>
          </a:p>
          <a:p>
            <a:pPr>
              <a:lnSpc>
                <a:spcPts val="659"/>
              </a:lnSpc>
            </a:pPr>
            <a:endParaRPr lang="en-US" dirty="0" smtClean="0"/>
          </a:p>
          <a:p>
            <a:pPr marL="0" indent="380994">
              <a:lnSpc>
                <a:spcPct val="100000"/>
              </a:lnSpc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작업의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작업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주기,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작업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시간을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설정한다.</a:t>
            </a:r>
          </a:p>
          <a:p>
            <a:pPr>
              <a:lnSpc>
                <a:spcPts val="955"/>
              </a:lnSpc>
            </a:pPr>
            <a:endParaRPr lang="en-US" dirty="0" smtClean="0"/>
          </a:p>
          <a:p>
            <a:pPr marL="0" indent="190497">
              <a:lnSpc>
                <a:spcPct val="100000"/>
              </a:lnSpc>
            </a:pP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ea typeface="Malgun Gothic"/>
              </a:rPr>
              <a:t>(2)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b="1" dirty="0">
                <a:solidFill>
                  <a:srgbClr val="000000"/>
                </a:solidFill>
                <a:latin typeface="Malgun Gothic"/>
                <a:ea typeface="Malgun Gothic"/>
              </a:rPr>
              <a:t>작업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상태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4" b="1" dirty="0">
                <a:solidFill>
                  <a:srgbClr val="000000"/>
                </a:solidFill>
                <a:latin typeface="Malgun Gothic"/>
                <a:ea typeface="Malgun Gothic"/>
              </a:rPr>
              <a:t>및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b="1" dirty="0">
                <a:solidFill>
                  <a:srgbClr val="000000"/>
                </a:solidFill>
                <a:latin typeface="Malgun Gothic"/>
                <a:ea typeface="Malgun Gothic"/>
              </a:rPr>
              <a:t>이력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b="1" dirty="0">
                <a:solidFill>
                  <a:srgbClr val="000000"/>
                </a:solidFill>
                <a:latin typeface="Malgun Gothic"/>
                <a:ea typeface="Malgun Gothic"/>
              </a:rPr>
              <a:t>관리</a:t>
            </a:r>
          </a:p>
          <a:p>
            <a:pPr>
              <a:lnSpc>
                <a:spcPts val="659"/>
              </a:lnSpc>
            </a:pPr>
            <a:endParaRPr lang="en-US" dirty="0" smtClean="0"/>
          </a:p>
          <a:p>
            <a:pPr marL="0" indent="380994">
              <a:lnSpc>
                <a:spcPct val="100000"/>
              </a:lnSpc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등록된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작업의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진행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상태를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대기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중,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진행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중,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완료,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오류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유형으로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구분하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14"/>
              </a:lnSpc>
            </a:pPr>
            <a:endParaRPr lang="en-US" dirty="0" smtClean="0"/>
          </a:p>
          <a:p>
            <a:pPr marL="0" indent="5086363">
              <a:lnSpc>
                <a:spcPct val="100000"/>
              </a:lnSpc>
            </a:pPr>
            <a:r>
              <a:rPr lang="en-US" altLang="zh-CN" sz="1100" spc="94" dirty="0">
                <a:solidFill>
                  <a:srgbClr val="000000"/>
                </a:solidFill>
                <a:latin typeface="Times New Roman"/>
                <a:ea typeface="Times New Roman"/>
              </a:rPr>
              <a:t>35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659" cy="1069848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Freeform 547"> 
				</p:cNvPr>
          <p:cNvSpPr/>
          <p:nvPr/>
        </p:nvSpPr>
        <p:spPr>
          <a:xfrm>
            <a:off x="881761" y="4005960"/>
            <a:ext cx="5734939" cy="19938"/>
          </a:xfrm>
          <a:custGeom>
            <a:avLst/>
            <a:gdLst>
              <a:gd name="connsiteX0" fmla="*/ 15875 w 5734939"/>
              <a:gd name="connsiteY0" fmla="*/ 18160 h 19938"/>
              <a:gd name="connsiteX1" fmla="*/ 5744591 w 5734939"/>
              <a:gd name="connsiteY1" fmla="*/ 18160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34939" h="19938">
                <a:moveTo>
                  <a:pt x="15875" y="18160"/>
                </a:moveTo>
                <a:lnTo>
                  <a:pt x="5744591" y="18160"/>
                </a:lnTo>
              </a:path>
            </a:pathLst>
          </a:custGeom>
          <a:ln w="14477">
            <a:solidFill>
              <a:srgbClr val="e0a4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8" name="Freeform 548"> 
				</p:cNvPr>
          <p:cNvSpPr/>
          <p:nvPr/>
        </p:nvSpPr>
        <p:spPr>
          <a:xfrm>
            <a:off x="881761" y="4005960"/>
            <a:ext cx="5734939" cy="19938"/>
          </a:xfrm>
          <a:custGeom>
            <a:avLst/>
            <a:gdLst>
              <a:gd name="connsiteX0" fmla="*/ 15875 w 5734939"/>
              <a:gd name="connsiteY0" fmla="*/ 18160 h 19938"/>
              <a:gd name="connsiteX1" fmla="*/ 5744591 w 5734939"/>
              <a:gd name="connsiteY1" fmla="*/ 18160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34939" h="19938">
                <a:moveTo>
                  <a:pt x="15875" y="18160"/>
                </a:moveTo>
                <a:lnTo>
                  <a:pt x="5744591" y="18160"/>
                </a:lnTo>
              </a:path>
            </a:pathLst>
          </a:custGeom>
          <a:ln w="14477">
            <a:solidFill>
              <a:srgbClr val="e0a4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9" name="TextBox 549"/>
          <p:cNvSpPr txBox="1"/>
          <p:nvPr/>
        </p:nvSpPr>
        <p:spPr>
          <a:xfrm>
            <a:off x="1094232" y="1072968"/>
            <a:ext cx="5628323" cy="80579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694944">
              <a:lnSpc>
                <a:spcPct val="100000"/>
              </a:lnSpc>
            </a:pP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여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관리하고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수행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이력을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관리한다.</a:t>
            </a:r>
          </a:p>
          <a:p>
            <a:pPr>
              <a:lnSpc>
                <a:spcPts val="955"/>
              </a:lnSpc>
            </a:pPr>
            <a:endParaRPr lang="en-US" dirty="0" smtClean="0"/>
          </a:p>
          <a:p>
            <a:pPr marL="0" indent="504446">
              <a:lnSpc>
                <a:spcPct val="100000"/>
              </a:lnSpc>
            </a:pP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ea typeface="Malgun Gothic"/>
              </a:rPr>
              <a:t>(3)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도구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연계</a:t>
            </a: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관리</a:t>
            </a:r>
          </a:p>
          <a:p>
            <a:pPr hangingPunct="0" marL="694944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작업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수행을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위해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기작성된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스크립트와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접근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가능한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형상관리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도구를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연계</a:t>
            </a:r>
            <a:r>
              <a:rPr lang="en-US" altLang="zh-CN" sz="1100" spc="1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설정한다.</a:t>
            </a:r>
          </a:p>
          <a:p>
            <a:pPr>
              <a:lnSpc>
                <a:spcPts val="630"/>
              </a:lnSpc>
            </a:pPr>
            <a:endParaRPr lang="en-US" dirty="0" smtClean="0"/>
          </a:p>
          <a:p>
            <a:pPr marL="0" indent="504446">
              <a:lnSpc>
                <a:spcPct val="100000"/>
              </a:lnSpc>
            </a:pP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ea typeface="Malgun Gothic"/>
              </a:rPr>
              <a:t>(4)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수행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결과</a:t>
            </a: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리포팅</a:t>
            </a:r>
          </a:p>
          <a:p>
            <a:pPr hangingPunct="0" marL="694944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수행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결과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오류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사항,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인스펙션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결과,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수행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결과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등을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웹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화면을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통해서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보여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ea typeface="Malgun Gothic"/>
              </a:rPr>
              <a:t>주고,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관련자들이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공유할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있도록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리포팅을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제공한다.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79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650" spc="-125" b="1" dirty="0">
                <a:solidFill>
                  <a:srgbClr val="6491cb"/>
                </a:solidFill>
                <a:latin typeface="Malgun Gothic"/>
                <a:ea typeface="Malgun Gothic"/>
              </a:rPr>
              <a:t>수행</a:t>
            </a:r>
            <a:r>
              <a:rPr lang="en-US" altLang="zh-CN" sz="1650" spc="-40" b="1" dirty="0">
                <a:solidFill>
                  <a:srgbClr val="6491cb"/>
                </a:solidFill>
                <a:latin typeface="Malgun Gothic"/>
                <a:cs typeface="Malgun Gothic"/>
              </a:rPr>
              <a:t> </a:t>
            </a:r>
            <a:r>
              <a:rPr lang="en-US" altLang="zh-CN" sz="1650" spc="-129" b="1" dirty="0">
                <a:solidFill>
                  <a:srgbClr val="6491cb"/>
                </a:solidFill>
                <a:latin typeface="Malgun Gothic"/>
                <a:ea typeface="Malgun Gothic"/>
              </a:rPr>
              <a:t>내용</a:t>
            </a:r>
            <a:r>
              <a:rPr lang="en-US" altLang="zh-CN" sz="1650" spc="-44" b="1" dirty="0">
                <a:solidFill>
                  <a:srgbClr val="6491cb"/>
                </a:solidFill>
                <a:latin typeface="Malgun Gothic"/>
                <a:cs typeface="Malgun Gothic"/>
              </a:rPr>
              <a:t>   </a:t>
            </a:r>
            <a:r>
              <a:rPr lang="en-US" altLang="zh-CN" sz="1450" spc="-30" dirty="0">
                <a:solidFill>
                  <a:srgbClr val="e0a400"/>
                </a:solidFill>
                <a:latin typeface="Times New Roman"/>
                <a:ea typeface="Times New Roman"/>
              </a:rPr>
              <a:t>/</a:t>
            </a:r>
            <a:r>
              <a:rPr lang="en-US" altLang="zh-CN" sz="1450" spc="-25" dirty="0">
                <a:solidFill>
                  <a:srgbClr val="e0a4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450" spc="-110" b="1" dirty="0">
                <a:solidFill>
                  <a:srgbClr val="5b5b5b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450" spc="-50" b="1" dirty="0">
                <a:solidFill>
                  <a:srgbClr val="5b5b5b"/>
                </a:solidFill>
                <a:latin typeface="Malgun Gothic"/>
                <a:cs typeface="Malgun Gothic"/>
              </a:rPr>
              <a:t> </a:t>
            </a:r>
            <a:r>
              <a:rPr lang="en-US" altLang="zh-CN" sz="1450" spc="-114" b="1" dirty="0">
                <a:solidFill>
                  <a:srgbClr val="5b5b5b"/>
                </a:solidFill>
                <a:latin typeface="Malgun Gothic"/>
                <a:ea typeface="Malgun Gothic"/>
              </a:rPr>
              <a:t>빌드하기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64"/>
              </a:lnSpc>
            </a:pPr>
            <a:endParaRPr lang="en-US" dirty="0" smtClean="0"/>
          </a:p>
          <a:p>
            <a:pPr marL="0" indent="123443">
              <a:lnSpc>
                <a:spcPct val="100000"/>
              </a:lnSpc>
            </a:pPr>
            <a:r>
              <a:rPr lang="en-US" altLang="zh-CN" sz="1100" spc="-60" b="1" dirty="0">
                <a:solidFill>
                  <a:srgbClr val="000000"/>
                </a:solidFill>
                <a:latin typeface="Malgun Gothic"/>
                <a:ea typeface="Malgun Gothic"/>
              </a:rPr>
              <a:t>재료·</a:t>
            </a:r>
            <a:r>
              <a:rPr lang="en-US" altLang="zh-CN" sz="1100" spc="-50" b="1" dirty="0">
                <a:solidFill>
                  <a:srgbClr val="000000"/>
                </a:solidFill>
                <a:latin typeface="Malgun Gothic"/>
                <a:ea typeface="Malgun Gothic"/>
              </a:rPr>
              <a:t>자료</a:t>
            </a:r>
          </a:p>
          <a:p>
            <a:pPr>
              <a:lnSpc>
                <a:spcPts val="1650"/>
              </a:lnSpc>
            </a:pPr>
            <a:endParaRPr lang="en-US" dirty="0" smtClean="0"/>
          </a:p>
          <a:p>
            <a:pPr marL="0" indent="364235">
              <a:lnSpc>
                <a:spcPct val="100000"/>
              </a:lnSpc>
            </a:pP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9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지침서</a:t>
            </a:r>
          </a:p>
          <a:p>
            <a:pPr>
              <a:lnSpc>
                <a:spcPts val="1660"/>
              </a:lnSpc>
            </a:pPr>
            <a:endParaRPr lang="en-US" dirty="0" smtClean="0"/>
          </a:p>
          <a:p>
            <a:pPr marL="0" indent="364235">
              <a:lnSpc>
                <a:spcPct val="100000"/>
              </a:lnSpc>
            </a:pP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절차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설명서</a:t>
            </a:r>
          </a:p>
          <a:p>
            <a:pPr>
              <a:lnSpc>
                <a:spcPts val="830"/>
              </a:lnSpc>
            </a:pPr>
            <a:endParaRPr lang="en-US" dirty="0" smtClean="0"/>
          </a:p>
          <a:p>
            <a:pPr hangingPunct="0" marL="123443" indent="240791">
              <a:lnSpc>
                <a:spcPct val="225416"/>
              </a:lnSpc>
            </a:pP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도구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매뉴얼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br/>
            <a:r>
              <a:rPr lang="en-US" altLang="zh-CN" sz="1100" spc="-144" b="1" dirty="0">
                <a:solidFill>
                  <a:srgbClr val="000000"/>
                </a:solidFill>
                <a:latin typeface="Malgun Gothic"/>
                <a:ea typeface="Malgun Gothic"/>
              </a:rPr>
              <a:t>기기(장비</a:t>
            </a:r>
            <a:r>
              <a:rPr lang="en-US" altLang="zh-CN" sz="11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･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공구)</a:t>
            </a:r>
          </a:p>
          <a:p>
            <a:pPr>
              <a:lnSpc>
                <a:spcPts val="830"/>
              </a:lnSpc>
            </a:pPr>
            <a:endParaRPr lang="en-US" dirty="0" smtClean="0"/>
          </a:p>
          <a:p>
            <a:pPr marL="0" indent="364235">
              <a:lnSpc>
                <a:spcPct val="100000"/>
              </a:lnSpc>
            </a:pP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ea typeface="Malgun Gothic"/>
              </a:rPr>
              <a:t>배포환경: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도구</a:t>
            </a:r>
          </a:p>
          <a:p>
            <a:pPr>
              <a:lnSpc>
                <a:spcPts val="1660"/>
              </a:lnSpc>
            </a:pPr>
            <a:endParaRPr lang="en-US" dirty="0" smtClean="0"/>
          </a:p>
          <a:p>
            <a:pPr marL="0" indent="364235">
              <a:lnSpc>
                <a:spcPct val="100000"/>
              </a:lnSpc>
            </a:pP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5" dirty="0">
                <a:solidFill>
                  <a:srgbClr val="000000"/>
                </a:solidFill>
                <a:latin typeface="Malgun Gothic"/>
                <a:ea typeface="Malgun Gothic"/>
              </a:rPr>
              <a:t>전산장비: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인터넷,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컴퓨터,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프린터,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복사기,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빔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프로젝터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등</a:t>
            </a:r>
          </a:p>
          <a:p>
            <a:pPr>
              <a:lnSpc>
                <a:spcPts val="1654"/>
              </a:lnSpc>
            </a:pPr>
            <a:endParaRPr lang="en-US" dirty="0" smtClean="0"/>
          </a:p>
          <a:p>
            <a:pPr marL="0" indent="364235">
              <a:lnSpc>
                <a:spcPct val="100000"/>
              </a:lnSpc>
            </a:pPr>
            <a:r>
              <a:rPr lang="en-US" altLang="zh-CN" sz="1100" spc="-25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지원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ea typeface="Malgun Gothic"/>
              </a:rPr>
              <a:t>도구: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문서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5" dirty="0">
                <a:solidFill>
                  <a:srgbClr val="000000"/>
                </a:solidFill>
                <a:latin typeface="Malgun Gothic"/>
                <a:ea typeface="Malgun Gothic"/>
              </a:rPr>
              <a:t>작성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도구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등</a:t>
            </a:r>
          </a:p>
          <a:p>
            <a:pPr>
              <a:lnSpc>
                <a:spcPts val="1660"/>
              </a:lnSpc>
            </a:pPr>
            <a:endParaRPr lang="en-US" dirty="0" smtClean="0"/>
          </a:p>
          <a:p>
            <a:pPr marL="0" indent="364235">
              <a:lnSpc>
                <a:spcPct val="100000"/>
              </a:lnSpc>
            </a:pP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OA소프트웨어: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워드프로세서,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스프레드시트,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프레젠테이션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ea typeface="Malgun Gothic"/>
              </a:rPr>
              <a:t>도구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등</a:t>
            </a:r>
          </a:p>
          <a:p>
            <a:pPr>
              <a:lnSpc>
                <a:spcPts val="1660"/>
              </a:lnSpc>
            </a:pPr>
            <a:endParaRPr lang="en-US" dirty="0" smtClean="0"/>
          </a:p>
          <a:p>
            <a:pPr marL="0" indent="123443">
              <a:lnSpc>
                <a:spcPct val="100000"/>
              </a:lnSpc>
            </a:pPr>
            <a:r>
              <a:rPr lang="en-US" altLang="zh-CN" sz="11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안전</a:t>
            </a:r>
            <a:r>
              <a:rPr lang="en-US" altLang="zh-CN" sz="11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･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유의</a:t>
            </a:r>
            <a:r>
              <a:rPr lang="en-US" altLang="zh-CN" sz="11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사항</a:t>
            </a:r>
          </a:p>
          <a:p>
            <a:pPr>
              <a:lnSpc>
                <a:spcPts val="1654"/>
              </a:lnSpc>
            </a:pPr>
            <a:endParaRPr lang="en-US" dirty="0" smtClean="0"/>
          </a:p>
          <a:p>
            <a:pPr marL="0" indent="364235">
              <a:lnSpc>
                <a:spcPct val="100000"/>
              </a:lnSpc>
            </a:pP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응용SW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ea typeface="Malgun Gothic"/>
              </a:rPr>
              <a:t>개발환경의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형상관리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ea typeface="Malgun Gothic"/>
              </a:rPr>
              <a:t>도구와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･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ea typeface="Malgun Gothic"/>
              </a:rPr>
              <a:t>도구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등에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ea typeface="Malgun Gothic"/>
              </a:rPr>
              <a:t>대한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이해를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ea typeface="Malgun Gothic"/>
              </a:rPr>
              <a:t>바탕으로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자동화</a:t>
            </a:r>
          </a:p>
          <a:p>
            <a:pPr>
              <a:lnSpc>
                <a:spcPts val="659"/>
              </a:lnSpc>
            </a:pPr>
            <a:endParaRPr lang="en-US" dirty="0" smtClean="0"/>
          </a:p>
          <a:p>
            <a:pPr marL="0" indent="487676">
              <a:lnSpc>
                <a:spcPct val="100000"/>
              </a:lnSpc>
            </a:pP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도구를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활용하여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업무를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수행할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있어야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한다.</a:t>
            </a:r>
          </a:p>
          <a:p>
            <a:pPr>
              <a:lnSpc>
                <a:spcPts val="1319"/>
              </a:lnSpc>
            </a:pPr>
            <a:endParaRPr lang="en-US" dirty="0" smtClean="0"/>
          </a:p>
          <a:p>
            <a:pPr hangingPunct="0" marL="489209" indent="-124973">
              <a:lnSpc>
                <a:spcPct val="150000"/>
              </a:lnSpc>
            </a:pP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5" dirty="0">
                <a:solidFill>
                  <a:srgbClr val="000000"/>
                </a:solidFill>
                <a:latin typeface="Malgun Gothic"/>
                <a:ea typeface="Malgun Gothic"/>
              </a:rPr>
              <a:t>응용SW의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개발언어,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환경,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플랫폼,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아키텍처에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ea typeface="Malgun Gothic"/>
              </a:rPr>
              <a:t>따라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및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절차와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방법이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달라질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있으므로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다양한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환경에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적용할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있도록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지속적인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학습이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필요하다.</a:t>
            </a:r>
          </a:p>
        </p:txBody>
      </p:sp>
      <p:sp>
        <p:nvSpPr>
          <p:cNvPr id="550" name="TextBox 550"/>
          <p:cNvSpPr txBox="1"/>
          <p:nvPr/>
        </p:nvSpPr>
        <p:spPr>
          <a:xfrm>
            <a:off x="899922" y="10069379"/>
            <a:ext cx="292920" cy="167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94" dirty="0">
                <a:solidFill>
                  <a:srgbClr val="000000"/>
                </a:solidFill>
                <a:latin typeface="Times New Roman"/>
                <a:ea typeface="Times New Roman"/>
              </a:rPr>
              <a:t>36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Freeform 551"> 
				</p:cNvPr>
          <p:cNvSpPr/>
          <p:nvPr/>
        </p:nvSpPr>
        <p:spPr>
          <a:xfrm>
            <a:off x="1580261" y="3497960"/>
            <a:ext cx="5023739" cy="19938"/>
          </a:xfrm>
          <a:custGeom>
            <a:avLst/>
            <a:gdLst>
              <a:gd name="connsiteX0" fmla="*/ 16128 w 5023739"/>
              <a:gd name="connsiteY0" fmla="*/ 8763 h 19938"/>
              <a:gd name="connsiteX1" fmla="*/ 5033898 w 5023739"/>
              <a:gd name="connsiteY1" fmla="*/ 8763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23739" h="19938">
                <a:moveTo>
                  <a:pt x="16128" y="8763"/>
                </a:moveTo>
                <a:lnTo>
                  <a:pt x="5033898" y="8763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2" name="Freeform 552"> 
				</p:cNvPr>
          <p:cNvSpPr/>
          <p:nvPr/>
        </p:nvSpPr>
        <p:spPr>
          <a:xfrm>
            <a:off x="1580261" y="3739260"/>
            <a:ext cx="5036439" cy="19938"/>
          </a:xfrm>
          <a:custGeom>
            <a:avLst/>
            <a:gdLst>
              <a:gd name="connsiteX0" fmla="*/ 16128 w 5036439"/>
              <a:gd name="connsiteY0" fmla="*/ 15113 h 19938"/>
              <a:gd name="connsiteX1" fmla="*/ 5039232 w 5036439"/>
              <a:gd name="connsiteY1" fmla="*/ 15113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36439" h="19938">
                <a:moveTo>
                  <a:pt x="16128" y="15113"/>
                </a:moveTo>
                <a:lnTo>
                  <a:pt x="5039232" y="15113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3" name="Freeform 553"> 
				</p:cNvPr>
          <p:cNvSpPr/>
          <p:nvPr/>
        </p:nvSpPr>
        <p:spPr>
          <a:xfrm>
            <a:off x="1580261" y="7765160"/>
            <a:ext cx="5036439" cy="19938"/>
          </a:xfrm>
          <a:custGeom>
            <a:avLst/>
            <a:gdLst>
              <a:gd name="connsiteX0" fmla="*/ 11557 w 5036439"/>
              <a:gd name="connsiteY0" fmla="*/ 14858 h 19938"/>
              <a:gd name="connsiteX1" fmla="*/ 5039233 w 5036439"/>
              <a:gd name="connsiteY1" fmla="*/ 14858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36439" h="19938">
                <a:moveTo>
                  <a:pt x="11557" y="14858"/>
                </a:moveTo>
                <a:lnTo>
                  <a:pt x="5039233" y="14858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4" name="Freeform 554"> 
				</p:cNvPr>
          <p:cNvSpPr/>
          <p:nvPr/>
        </p:nvSpPr>
        <p:spPr>
          <a:xfrm>
            <a:off x="1580261" y="3497960"/>
            <a:ext cx="5023739" cy="19938"/>
          </a:xfrm>
          <a:custGeom>
            <a:avLst/>
            <a:gdLst>
              <a:gd name="connsiteX0" fmla="*/ 16128 w 5023739"/>
              <a:gd name="connsiteY0" fmla="*/ 8763 h 19938"/>
              <a:gd name="connsiteX1" fmla="*/ 5033898 w 5023739"/>
              <a:gd name="connsiteY1" fmla="*/ 8763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23739" h="19938">
                <a:moveTo>
                  <a:pt x="16128" y="8763"/>
                </a:moveTo>
                <a:lnTo>
                  <a:pt x="5033898" y="8763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5" name="TextBox 555"/>
          <p:cNvSpPr txBox="1"/>
          <p:nvPr/>
        </p:nvSpPr>
        <p:spPr>
          <a:xfrm>
            <a:off x="1217675" y="1200222"/>
            <a:ext cx="5503295" cy="22158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수행</a:t>
            </a:r>
            <a:r>
              <a:rPr lang="en-US" altLang="zh-CN" sz="1100" spc="8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순서</a:t>
            </a:r>
          </a:p>
          <a:p>
            <a:pPr>
              <a:lnSpc>
                <a:spcPts val="1654"/>
              </a:lnSpc>
            </a:pPr>
            <a:endParaRPr lang="en-US" dirty="0" smtClean="0"/>
          </a:p>
          <a:p>
            <a:pPr marL="0" indent="208025">
              <a:lnSpc>
                <a:spcPct val="100000"/>
              </a:lnSpc>
            </a:pP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스크립트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작성을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위한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단위를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정의한다.</a:t>
            </a:r>
          </a:p>
          <a:p>
            <a:pPr>
              <a:lnSpc>
                <a:spcPts val="1160"/>
              </a:lnSpc>
            </a:pPr>
            <a:endParaRPr lang="en-US" dirty="0" smtClean="0"/>
          </a:p>
          <a:p>
            <a:pPr marL="0" indent="190497">
              <a:lnSpc>
                <a:spcPct val="100000"/>
              </a:lnSpc>
            </a:pPr>
            <a:r>
              <a:rPr lang="en-US" altLang="zh-CN" sz="1100" spc="-45" b="1" dirty="0">
                <a:solidFill>
                  <a:srgbClr val="000000"/>
                </a:solidFill>
                <a:latin typeface="Malgun Gothic"/>
                <a:ea typeface="Malgun Gothic"/>
              </a:rPr>
              <a:t>1.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리소스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중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설치되는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부분과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배포되는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부분을</a:t>
            </a:r>
            <a:r>
              <a:rPr lang="en-US" altLang="zh-CN" sz="11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분리한다.</a:t>
            </a:r>
          </a:p>
          <a:p>
            <a:pPr hangingPunct="0" marL="380994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ea typeface="Malgun Gothic"/>
              </a:rPr>
              <a:t>리소스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ea typeface="Malgun Gothic"/>
              </a:rPr>
              <a:t>중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ea typeface="Malgun Gothic"/>
              </a:rPr>
              <a:t>설치를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ea typeface="Malgun Gothic"/>
              </a:rPr>
              <a:t>통해서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반영되는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ea typeface="Malgun Gothic"/>
              </a:rPr>
              <a:t>부분(프레임워크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ea typeface="Malgun Gothic"/>
              </a:rPr>
              <a:t>설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치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ea typeface="Malgun Gothic"/>
              </a:rPr>
              <a:t>영역,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설정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영역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등)과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시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변경되는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부분(프로그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램,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이미지,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파일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등)을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구분한다.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설치를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통해서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반영되는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부분에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대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해서는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인프라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담당자의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별도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ea typeface="Malgun Gothic"/>
              </a:rPr>
              <a:t>설치,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변경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작업을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통해서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진행한다.</a:t>
            </a:r>
          </a:p>
          <a:p>
            <a:pPr>
              <a:lnSpc>
                <a:spcPts val="1335"/>
              </a:lnSpc>
            </a:pPr>
            <a:endParaRPr lang="en-US" dirty="0" smtClean="0"/>
          </a:p>
          <a:p>
            <a:pPr marL="0" indent="381000">
              <a:lnSpc>
                <a:spcPct val="100000"/>
              </a:lnSpc>
            </a:pPr>
            <a:r>
              <a:rPr lang="en-US" altLang="zh-CN" sz="9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&lt;표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75" b="1" dirty="0">
                <a:solidFill>
                  <a:srgbClr val="000000"/>
                </a:solidFill>
                <a:latin typeface="Malgun Gothic"/>
                <a:ea typeface="Malgun Gothic"/>
              </a:rPr>
              <a:t>3-1&gt;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35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9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대상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항목</a:t>
            </a:r>
            <a:r>
              <a:rPr lang="en-US" altLang="zh-CN" sz="9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정의(예시)</a:t>
            </a:r>
          </a:p>
        </p:txBody>
      </p:sp>
      <p:sp>
        <p:nvSpPr>
          <p:cNvPr id="556" name="TextBox 556"/>
          <p:cNvSpPr txBox="1"/>
          <p:nvPr/>
        </p:nvSpPr>
        <p:spPr>
          <a:xfrm>
            <a:off x="1661922" y="3560744"/>
            <a:ext cx="2891583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96701" algn="l"/>
                <a:tab pos="2294400" algn="l"/>
              </a:tabLst>
            </a:pP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구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분	</a:t>
            </a:r>
            <a:r>
              <a:rPr lang="en-US" altLang="zh-CN" sz="1000" spc="-145" b="1" dirty="0">
                <a:solidFill>
                  <a:srgbClr val="000000"/>
                </a:solidFill>
                <a:latin typeface="Malgun Gothic"/>
                <a:ea typeface="Malgun Gothic"/>
              </a:rPr>
              <a:t>대상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항목	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상세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0" b="1" dirty="0">
                <a:solidFill>
                  <a:srgbClr val="000000"/>
                </a:solidFill>
                <a:latin typeface="Malgun Gothic"/>
                <a:ea typeface="Malgun Gothic"/>
              </a:rPr>
              <a:t>설명</a:t>
            </a:r>
          </a:p>
        </p:txBody>
      </p:sp>
      <p:sp>
        <p:nvSpPr>
          <p:cNvPr id="557" name="TextBox 557"/>
          <p:cNvSpPr txBox="1"/>
          <p:nvPr/>
        </p:nvSpPr>
        <p:spPr>
          <a:xfrm>
            <a:off x="1697735" y="4106333"/>
            <a:ext cx="222258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화면</a:t>
            </a:r>
          </a:p>
        </p:txBody>
      </p:sp>
      <p:sp>
        <p:nvSpPr>
          <p:cNvPr id="558" name="TextBox 558"/>
          <p:cNvSpPr txBox="1"/>
          <p:nvPr/>
        </p:nvSpPr>
        <p:spPr>
          <a:xfrm>
            <a:off x="2694436" y="3760762"/>
            <a:ext cx="686324" cy="5623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84166"/>
              </a:lnSpc>
            </a:pPr>
            <a:r>
              <a:rPr lang="en-US" altLang="zh-CN" sz="1000" spc="-85" b="1" dirty="0">
                <a:solidFill>
                  <a:srgbClr val="000000"/>
                </a:solidFill>
                <a:latin typeface="Malgun Gothic"/>
                <a:ea typeface="Malgun Gothic"/>
              </a:rPr>
              <a:t>화면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5" b="1" dirty="0">
                <a:solidFill>
                  <a:srgbClr val="000000"/>
                </a:solidFill>
                <a:latin typeface="Malgun Gothic"/>
                <a:ea typeface="Malgun Gothic"/>
              </a:rPr>
              <a:t>공통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br/>
            <a:r>
              <a:rPr lang="en-US" altLang="zh-CN" sz="1000" spc="-195" b="1" dirty="0">
                <a:solidFill>
                  <a:srgbClr val="000000"/>
                </a:solidFill>
                <a:latin typeface="Malgun Gothic"/>
                <a:ea typeface="Malgun Gothic"/>
              </a:rPr>
              <a:t>화면</a:t>
            </a:r>
            <a:r>
              <a:rPr lang="en-US" altLang="zh-CN" sz="1000" spc="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95" b="1" dirty="0">
                <a:solidFill>
                  <a:srgbClr val="000000"/>
                </a:solidFill>
                <a:latin typeface="Malgun Gothic"/>
                <a:ea typeface="Malgun Gothic"/>
              </a:rPr>
              <a:t>프로그램</a:t>
            </a:r>
          </a:p>
        </p:txBody>
      </p:sp>
      <p:sp>
        <p:nvSpPr>
          <p:cNvPr id="559" name="TextBox 559"/>
          <p:cNvSpPr txBox="1"/>
          <p:nvPr/>
        </p:nvSpPr>
        <p:spPr>
          <a:xfrm>
            <a:off x="3992111" y="3760762"/>
            <a:ext cx="2451954" cy="5623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84166"/>
              </a:lnSpc>
            </a:pPr>
            <a:r>
              <a:rPr lang="en-US" altLang="zh-CN" sz="10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화면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프로그램이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공통적으로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0" b="1" dirty="0">
                <a:solidFill>
                  <a:srgbClr val="000000"/>
                </a:solidFill>
                <a:latin typeface="Malgun Gothic"/>
                <a:ea typeface="Malgun Gothic"/>
              </a:rPr>
              <a:t>참조하는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스크립트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br/>
            <a:r>
              <a:rPr lang="en-US" altLang="zh-CN" sz="1000" spc="-135" b="1" dirty="0">
                <a:solidFill>
                  <a:srgbClr val="000000"/>
                </a:solidFill>
                <a:latin typeface="Malgun Gothic"/>
                <a:ea typeface="Malgun Gothic"/>
              </a:rPr>
              <a:t>사용자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화면을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5" b="1" dirty="0">
                <a:solidFill>
                  <a:srgbClr val="000000"/>
                </a:solidFill>
                <a:latin typeface="Malgun Gothic"/>
                <a:ea typeface="Malgun Gothic"/>
              </a:rPr>
              <a:t>구성하는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프로그램(HTML,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4" b="1" dirty="0">
                <a:solidFill>
                  <a:srgbClr val="000000"/>
                </a:solidFill>
                <a:latin typeface="Malgun Gothic"/>
                <a:ea typeface="Malgun Gothic"/>
              </a:rPr>
              <a:t>JSP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4" b="1" dirty="0">
                <a:solidFill>
                  <a:srgbClr val="000000"/>
                </a:solidFill>
                <a:latin typeface="Malgun Gothic"/>
                <a:ea typeface="Malgun Gothic"/>
              </a:rPr>
              <a:t>등)</a:t>
            </a:r>
          </a:p>
        </p:txBody>
      </p:sp>
      <p:sp>
        <p:nvSpPr>
          <p:cNvPr id="560" name="TextBox 560"/>
          <p:cNvSpPr txBox="1"/>
          <p:nvPr/>
        </p:nvSpPr>
        <p:spPr>
          <a:xfrm>
            <a:off x="2694436" y="4388277"/>
            <a:ext cx="3545468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1297698" algn="l"/>
              </a:tabLst>
            </a:pPr>
            <a:r>
              <a:rPr lang="en-US" altLang="zh-CN" sz="10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보고서</a:t>
            </a:r>
            <a:r>
              <a:rPr lang="en-US" altLang="zh-CN" sz="1000" spc="-6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0" b="1" dirty="0">
                <a:solidFill>
                  <a:srgbClr val="000000"/>
                </a:solidFill>
                <a:latin typeface="Malgun Gothic"/>
                <a:ea typeface="Malgun Gothic"/>
              </a:rPr>
              <a:t>프로그램	</a:t>
            </a:r>
            <a:r>
              <a:rPr lang="en-US" altLang="zh-CN" sz="1000" spc="-135" b="1" dirty="0">
                <a:solidFill>
                  <a:srgbClr val="000000"/>
                </a:solidFill>
                <a:latin typeface="Malgun Gothic"/>
                <a:ea typeface="Malgun Gothic"/>
              </a:rPr>
              <a:t>보고서를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구성하는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프로그램(XML,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9" b="1" dirty="0">
                <a:solidFill>
                  <a:srgbClr val="000000"/>
                </a:solidFill>
                <a:latin typeface="Malgun Gothic"/>
                <a:ea typeface="Malgun Gothic"/>
              </a:rPr>
              <a:t>REP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4" b="1" dirty="0">
                <a:solidFill>
                  <a:srgbClr val="000000"/>
                </a:solidFill>
                <a:latin typeface="Malgun Gothic"/>
                <a:ea typeface="Malgun Gothic"/>
              </a:rPr>
              <a:t>등)</a:t>
            </a:r>
          </a:p>
        </p:txBody>
      </p:sp>
      <p:sp>
        <p:nvSpPr>
          <p:cNvPr id="561" name="TextBox 561"/>
          <p:cNvSpPr txBox="1"/>
          <p:nvPr/>
        </p:nvSpPr>
        <p:spPr>
          <a:xfrm>
            <a:off x="1697735" y="5253146"/>
            <a:ext cx="323609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89" b="1" dirty="0">
                <a:solidFill>
                  <a:srgbClr val="000000"/>
                </a:solidFill>
                <a:latin typeface="Malgun Gothic"/>
                <a:ea typeface="Malgun Gothic"/>
              </a:rPr>
              <a:t>온라인</a:t>
            </a:r>
          </a:p>
        </p:txBody>
      </p:sp>
      <p:sp>
        <p:nvSpPr>
          <p:cNvPr id="562" name="TextBox 562"/>
          <p:cNvSpPr txBox="1"/>
          <p:nvPr/>
        </p:nvSpPr>
        <p:spPr>
          <a:xfrm>
            <a:off x="2694436" y="4723554"/>
            <a:ext cx="788439" cy="5417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89" b="1" dirty="0">
                <a:solidFill>
                  <a:srgbClr val="000000"/>
                </a:solidFill>
                <a:latin typeface="Malgun Gothic"/>
                <a:ea typeface="Malgun Gothic"/>
              </a:rPr>
              <a:t>공통</a:t>
            </a:r>
            <a:r>
              <a:rPr lang="en-US" altLang="zh-CN" sz="1000" spc="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85" b="1" dirty="0">
                <a:solidFill>
                  <a:srgbClr val="000000"/>
                </a:solidFill>
                <a:latin typeface="Malgun Gothic"/>
                <a:ea typeface="Malgun Gothic"/>
              </a:rPr>
              <a:t>라이브러리</a:t>
            </a:r>
          </a:p>
          <a:p>
            <a:pPr>
              <a:lnSpc>
                <a:spcPts val="1864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000" spc="-189" b="1" dirty="0">
                <a:solidFill>
                  <a:srgbClr val="000000"/>
                </a:solidFill>
                <a:latin typeface="Malgun Gothic"/>
                <a:ea typeface="Malgun Gothic"/>
              </a:rPr>
              <a:t>온라인</a:t>
            </a:r>
            <a:r>
              <a:rPr lang="en-US" altLang="zh-CN" sz="1000" spc="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85" b="1" dirty="0">
                <a:solidFill>
                  <a:srgbClr val="000000"/>
                </a:solidFill>
                <a:latin typeface="Malgun Gothic"/>
                <a:ea typeface="Malgun Gothic"/>
              </a:rPr>
              <a:t>프로그램</a:t>
            </a:r>
          </a:p>
        </p:txBody>
      </p:sp>
      <p:sp>
        <p:nvSpPr>
          <p:cNvPr id="563" name="TextBox 563"/>
          <p:cNvSpPr txBox="1"/>
          <p:nvPr/>
        </p:nvSpPr>
        <p:spPr>
          <a:xfrm>
            <a:off x="3992123" y="4609255"/>
            <a:ext cx="2613932" cy="7703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24583"/>
              </a:lnSpc>
            </a:pP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온라인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프로그램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동작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시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공통적으로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참조하는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라이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89" b="1" dirty="0">
                <a:solidFill>
                  <a:srgbClr val="000000"/>
                </a:solidFill>
                <a:latin typeface="Malgun Gothic"/>
                <a:ea typeface="Malgun Gothic"/>
              </a:rPr>
              <a:t>브러리</a:t>
            </a:r>
          </a:p>
          <a:p>
            <a:pPr hangingPunct="0" marL="0">
              <a:lnSpc>
                <a:spcPct val="124583"/>
              </a:lnSpc>
            </a:pP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온라인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서비스를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수행하는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업무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로직이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포함된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프로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84" b="1" dirty="0">
                <a:solidFill>
                  <a:srgbClr val="000000"/>
                </a:solidFill>
                <a:latin typeface="Malgun Gothic"/>
                <a:ea typeface="Malgun Gothic"/>
              </a:rPr>
              <a:t>그램</a:t>
            </a:r>
          </a:p>
        </p:txBody>
      </p:sp>
      <p:sp>
        <p:nvSpPr>
          <p:cNvPr id="564" name="TextBox 564"/>
          <p:cNvSpPr txBox="1"/>
          <p:nvPr/>
        </p:nvSpPr>
        <p:spPr>
          <a:xfrm>
            <a:off x="2694436" y="5448214"/>
            <a:ext cx="3507338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1297699" algn="l"/>
              </a:tabLst>
            </a:pPr>
            <a:r>
              <a:rPr lang="en-US" altLang="zh-CN" sz="1000" spc="-89" b="1" dirty="0">
                <a:solidFill>
                  <a:srgbClr val="000000"/>
                </a:solidFill>
                <a:latin typeface="Malgun Gothic"/>
                <a:ea typeface="Malgun Gothic"/>
              </a:rPr>
              <a:t>DB</a:t>
            </a:r>
            <a:r>
              <a:rPr lang="en-US" altLang="zh-CN" sz="1000" spc="-6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프로그램	</a:t>
            </a:r>
            <a:r>
              <a:rPr lang="en-US" altLang="zh-CN" sz="1000" spc="-75" b="1" dirty="0">
                <a:solidFill>
                  <a:srgbClr val="000000"/>
                </a:solidFill>
                <a:latin typeface="Malgun Gothic"/>
                <a:ea typeface="Malgun Gothic"/>
              </a:rPr>
              <a:t>DB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처리를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위한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0" b="1" dirty="0">
                <a:solidFill>
                  <a:srgbClr val="000000"/>
                </a:solidFill>
                <a:latin typeface="Malgun Gothic"/>
                <a:ea typeface="Malgun Gothic"/>
              </a:rPr>
              <a:t>프로그램(DBIO,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9" b="1" dirty="0">
                <a:solidFill>
                  <a:srgbClr val="000000"/>
                </a:solidFill>
                <a:latin typeface="Malgun Gothic"/>
                <a:ea typeface="Malgun Gothic"/>
              </a:rPr>
              <a:t>SQL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75" b="1" dirty="0">
                <a:solidFill>
                  <a:srgbClr val="000000"/>
                </a:solidFill>
                <a:latin typeface="Malgun Gothic"/>
                <a:ea typeface="Malgun Gothic"/>
              </a:rPr>
              <a:t>등)</a:t>
            </a:r>
          </a:p>
        </p:txBody>
      </p:sp>
      <p:sp>
        <p:nvSpPr>
          <p:cNvPr id="565" name="TextBox 565"/>
          <p:cNvSpPr txBox="1"/>
          <p:nvPr/>
        </p:nvSpPr>
        <p:spPr>
          <a:xfrm>
            <a:off x="2694436" y="5783490"/>
            <a:ext cx="744998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환경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44" b="1" dirty="0">
                <a:solidFill>
                  <a:srgbClr val="000000"/>
                </a:solidFill>
                <a:latin typeface="Malgun Gothic"/>
                <a:ea typeface="Malgun Gothic"/>
              </a:rPr>
              <a:t>설정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파일</a:t>
            </a:r>
          </a:p>
        </p:txBody>
      </p:sp>
      <p:sp>
        <p:nvSpPr>
          <p:cNvPr id="566" name="TextBox 566"/>
          <p:cNvSpPr txBox="1"/>
          <p:nvPr/>
        </p:nvSpPr>
        <p:spPr>
          <a:xfrm>
            <a:off x="3992123" y="5669191"/>
            <a:ext cx="2613907" cy="380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24583"/>
              </a:lnSpc>
            </a:pP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동작을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제어,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관리하기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위한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설정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파일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또는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프레임워크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설정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파일</a:t>
            </a:r>
          </a:p>
        </p:txBody>
      </p:sp>
      <p:sp>
        <p:nvSpPr>
          <p:cNvPr id="567" name="TextBox 567"/>
          <p:cNvSpPr txBox="1"/>
          <p:nvPr/>
        </p:nvSpPr>
        <p:spPr>
          <a:xfrm>
            <a:off x="1697747" y="6508151"/>
            <a:ext cx="222258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배치</a:t>
            </a:r>
          </a:p>
        </p:txBody>
      </p:sp>
      <p:sp>
        <p:nvSpPr>
          <p:cNvPr id="568" name="TextBox 568"/>
          <p:cNvSpPr txBox="1"/>
          <p:nvPr/>
        </p:nvSpPr>
        <p:spPr>
          <a:xfrm>
            <a:off x="2694449" y="6118766"/>
            <a:ext cx="686324" cy="4876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85" b="1" dirty="0">
                <a:solidFill>
                  <a:srgbClr val="000000"/>
                </a:solidFill>
                <a:latin typeface="Malgun Gothic"/>
                <a:ea typeface="Malgun Gothic"/>
              </a:rPr>
              <a:t>배치</a:t>
            </a:r>
            <a:r>
              <a:rPr lang="en-US" altLang="zh-CN" sz="1000" spc="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85" b="1" dirty="0">
                <a:solidFill>
                  <a:srgbClr val="000000"/>
                </a:solidFill>
                <a:latin typeface="Malgun Gothic"/>
                <a:ea typeface="Malgun Gothic"/>
              </a:rPr>
              <a:t>프로그램</a:t>
            </a:r>
          </a:p>
          <a:p>
            <a:pPr>
              <a:lnSpc>
                <a:spcPts val="143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0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SAM</a:t>
            </a:r>
            <a:r>
              <a:rPr lang="en-US" altLang="zh-CN" sz="1000" spc="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5" b="1" dirty="0">
                <a:solidFill>
                  <a:srgbClr val="000000"/>
                </a:solidFill>
                <a:latin typeface="Malgun Gothic"/>
                <a:ea typeface="Malgun Gothic"/>
              </a:rPr>
              <a:t>파일</a:t>
            </a:r>
          </a:p>
        </p:txBody>
      </p:sp>
      <p:sp>
        <p:nvSpPr>
          <p:cNvPr id="569" name="TextBox 569"/>
          <p:cNvSpPr txBox="1"/>
          <p:nvPr/>
        </p:nvSpPr>
        <p:spPr>
          <a:xfrm>
            <a:off x="3992135" y="6118766"/>
            <a:ext cx="2613107" cy="6019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59" b="1" dirty="0">
                <a:solidFill>
                  <a:srgbClr val="000000"/>
                </a:solidFill>
                <a:latin typeface="Malgun Gothic"/>
                <a:ea typeface="Malgun Gothic"/>
              </a:rPr>
              <a:t>배치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9" b="1" dirty="0">
                <a:solidFill>
                  <a:srgbClr val="000000"/>
                </a:solidFill>
                <a:latin typeface="Malgun Gothic"/>
                <a:ea typeface="Malgun Gothic"/>
              </a:rPr>
              <a:t>작업을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9" b="1" dirty="0">
                <a:solidFill>
                  <a:srgbClr val="000000"/>
                </a:solidFill>
                <a:latin typeface="Malgun Gothic"/>
                <a:ea typeface="Malgun Gothic"/>
              </a:rPr>
              <a:t>처리하는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9" b="1" dirty="0">
                <a:solidFill>
                  <a:srgbClr val="000000"/>
                </a:solidFill>
                <a:latin typeface="Malgun Gothic"/>
                <a:ea typeface="Malgun Gothic"/>
              </a:rPr>
              <a:t>프로그램</a:t>
            </a:r>
          </a:p>
          <a:p>
            <a:pPr>
              <a:lnSpc>
                <a:spcPts val="534"/>
              </a:lnSpc>
            </a:pPr>
            <a:endParaRPr lang="en-US" dirty="0" smtClean="0"/>
          </a:p>
          <a:p>
            <a:pPr hangingPunct="0" marL="0">
              <a:lnSpc>
                <a:spcPct val="124583"/>
              </a:lnSpc>
            </a:pP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배치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작업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시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ea typeface="Malgun Gothic"/>
              </a:rPr>
              <a:t>Input,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ea typeface="Malgun Gothic"/>
              </a:rPr>
              <a:t>Output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정보를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활용하는</a:t>
            </a:r>
            <a:r>
              <a:rPr lang="en-US" altLang="zh-CN" sz="10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작업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84" b="1" dirty="0">
                <a:solidFill>
                  <a:srgbClr val="000000"/>
                </a:solidFill>
                <a:latin typeface="Malgun Gothic"/>
                <a:ea typeface="Malgun Gothic"/>
              </a:rPr>
              <a:t>파일</a:t>
            </a:r>
          </a:p>
        </p:txBody>
      </p:sp>
      <p:sp>
        <p:nvSpPr>
          <p:cNvPr id="570" name="TextBox 570"/>
          <p:cNvSpPr txBox="1"/>
          <p:nvPr/>
        </p:nvSpPr>
        <p:spPr>
          <a:xfrm>
            <a:off x="2694449" y="6843427"/>
            <a:ext cx="744998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환경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44" b="1" dirty="0">
                <a:solidFill>
                  <a:srgbClr val="000000"/>
                </a:solidFill>
                <a:latin typeface="Malgun Gothic"/>
                <a:ea typeface="Malgun Gothic"/>
              </a:rPr>
              <a:t>설정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파일</a:t>
            </a:r>
          </a:p>
        </p:txBody>
      </p:sp>
      <p:sp>
        <p:nvSpPr>
          <p:cNvPr id="571" name="TextBox 571"/>
          <p:cNvSpPr txBox="1"/>
          <p:nvPr/>
        </p:nvSpPr>
        <p:spPr>
          <a:xfrm>
            <a:off x="3992135" y="6729128"/>
            <a:ext cx="2613130" cy="380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24583"/>
              </a:lnSpc>
            </a:pP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배치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프로그램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동작을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제어,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관리하기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위한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설정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파일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9" b="1" dirty="0">
                <a:solidFill>
                  <a:srgbClr val="000000"/>
                </a:solidFill>
                <a:latin typeface="Malgun Gothic"/>
                <a:ea typeface="Malgun Gothic"/>
              </a:rPr>
              <a:t>또는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프레임워크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0" b="1" dirty="0">
                <a:solidFill>
                  <a:srgbClr val="000000"/>
                </a:solidFill>
                <a:latin typeface="Malgun Gothic"/>
                <a:ea typeface="Malgun Gothic"/>
              </a:rPr>
              <a:t>설정</a:t>
            </a:r>
            <a:r>
              <a:rPr lang="en-US" altLang="zh-CN" sz="1000" spc="-6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9" b="1" dirty="0">
                <a:solidFill>
                  <a:srgbClr val="000000"/>
                </a:solidFill>
                <a:latin typeface="Malgun Gothic"/>
                <a:ea typeface="Malgun Gothic"/>
              </a:rPr>
              <a:t>파일</a:t>
            </a:r>
          </a:p>
        </p:txBody>
      </p:sp>
      <p:sp>
        <p:nvSpPr>
          <p:cNvPr id="572" name="TextBox 572"/>
          <p:cNvSpPr txBox="1"/>
          <p:nvPr/>
        </p:nvSpPr>
        <p:spPr>
          <a:xfrm>
            <a:off x="1697759" y="7373784"/>
            <a:ext cx="323609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89" b="1" dirty="0">
                <a:solidFill>
                  <a:srgbClr val="000000"/>
                </a:solidFill>
                <a:latin typeface="Malgun Gothic"/>
                <a:ea typeface="Malgun Gothic"/>
              </a:rPr>
              <a:t>데이터</a:t>
            </a:r>
          </a:p>
        </p:txBody>
      </p:sp>
      <p:sp>
        <p:nvSpPr>
          <p:cNvPr id="573" name="TextBox 573"/>
          <p:cNvSpPr txBox="1"/>
          <p:nvPr/>
        </p:nvSpPr>
        <p:spPr>
          <a:xfrm>
            <a:off x="2694461" y="7232812"/>
            <a:ext cx="617742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80" b="1" dirty="0">
                <a:solidFill>
                  <a:srgbClr val="000000"/>
                </a:solidFill>
                <a:latin typeface="Malgun Gothic"/>
                <a:ea typeface="Malgun Gothic"/>
              </a:rPr>
              <a:t>Rule</a:t>
            </a:r>
            <a:r>
              <a:rPr lang="en-US" altLang="zh-CN" sz="1000" spc="8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데이터</a:t>
            </a:r>
          </a:p>
        </p:txBody>
      </p:sp>
      <p:sp>
        <p:nvSpPr>
          <p:cNvPr id="574" name="TextBox 574"/>
          <p:cNvSpPr txBox="1"/>
          <p:nvPr/>
        </p:nvSpPr>
        <p:spPr>
          <a:xfrm>
            <a:off x="3992148" y="7118512"/>
            <a:ext cx="2613931" cy="380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24583"/>
              </a:lnSpc>
            </a:pPr>
            <a:r>
              <a:rPr lang="en-US" altLang="zh-CN" sz="1000" spc="-144" b="1" dirty="0">
                <a:solidFill>
                  <a:srgbClr val="000000"/>
                </a:solidFill>
                <a:latin typeface="Malgun Gothic"/>
                <a:ea typeface="Malgun Gothic"/>
              </a:rPr>
              <a:t>프로그램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내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44" b="1" dirty="0">
                <a:solidFill>
                  <a:srgbClr val="000000"/>
                </a:solidFill>
                <a:latin typeface="Malgun Gothic"/>
                <a:ea typeface="Malgun Gothic"/>
              </a:rPr>
              <a:t>업무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44" b="1" dirty="0">
                <a:solidFill>
                  <a:srgbClr val="000000"/>
                </a:solidFill>
                <a:latin typeface="Malgun Gothic"/>
                <a:ea typeface="Malgun Gothic"/>
              </a:rPr>
              <a:t>로직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44" b="1" dirty="0">
                <a:solidFill>
                  <a:srgbClr val="000000"/>
                </a:solidFill>
                <a:latin typeface="Malgun Gothic"/>
                <a:ea typeface="Malgun Gothic"/>
              </a:rPr>
              <a:t>처리의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기준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44" b="1" dirty="0">
                <a:solidFill>
                  <a:srgbClr val="000000"/>
                </a:solidFill>
                <a:latin typeface="Malgun Gothic"/>
                <a:ea typeface="Malgun Gothic"/>
              </a:rPr>
              <a:t>정보를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44" b="1" dirty="0">
                <a:solidFill>
                  <a:srgbClr val="000000"/>
                </a:solidFill>
                <a:latin typeface="Malgun Gothic"/>
                <a:ea typeface="Malgun Gothic"/>
              </a:rPr>
              <a:t>제공하는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ea typeface="Malgun Gothic"/>
              </a:rPr>
              <a:t>Rule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5" b="1" dirty="0">
                <a:solidFill>
                  <a:srgbClr val="000000"/>
                </a:solidFill>
                <a:latin typeface="Malgun Gothic"/>
                <a:ea typeface="Malgun Gothic"/>
              </a:rPr>
              <a:t>항목,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조건</a:t>
            </a:r>
            <a:r>
              <a:rPr lang="en-US" altLang="zh-CN" sz="10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정보</a:t>
            </a:r>
          </a:p>
        </p:txBody>
      </p:sp>
      <p:sp>
        <p:nvSpPr>
          <p:cNvPr id="575" name="TextBox 575"/>
          <p:cNvSpPr txBox="1"/>
          <p:nvPr/>
        </p:nvSpPr>
        <p:spPr>
          <a:xfrm>
            <a:off x="2694461" y="7568851"/>
            <a:ext cx="3963611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1297686" algn="l"/>
              </a:tabLst>
            </a:pP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초기</a:t>
            </a:r>
            <a:r>
              <a:rPr lang="en-US" altLang="zh-CN" sz="1000" spc="-69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데이터	</a:t>
            </a:r>
            <a:r>
              <a:rPr lang="en-US" altLang="zh-CN" sz="1000" spc="-170" b="1" dirty="0">
                <a:solidFill>
                  <a:srgbClr val="000000"/>
                </a:solidFill>
                <a:latin typeface="Malgun Gothic"/>
                <a:ea typeface="Malgun Gothic"/>
              </a:rPr>
              <a:t>프로그램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0" b="1" dirty="0">
                <a:solidFill>
                  <a:srgbClr val="000000"/>
                </a:solidFill>
                <a:latin typeface="Malgun Gothic"/>
                <a:ea typeface="Malgun Gothic"/>
              </a:rPr>
              <a:t>초기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0" b="1" dirty="0">
                <a:solidFill>
                  <a:srgbClr val="000000"/>
                </a:solidFill>
                <a:latin typeface="Malgun Gothic"/>
                <a:ea typeface="Malgun Gothic"/>
              </a:rPr>
              <a:t>기동을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5" b="1" dirty="0">
                <a:solidFill>
                  <a:srgbClr val="000000"/>
                </a:solidFill>
                <a:latin typeface="Malgun Gothic"/>
                <a:ea typeface="Malgun Gothic"/>
              </a:rPr>
              <a:t>위한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0" b="1" dirty="0">
                <a:solidFill>
                  <a:srgbClr val="000000"/>
                </a:solidFill>
                <a:latin typeface="Malgun Gothic"/>
                <a:ea typeface="Malgun Gothic"/>
              </a:rPr>
              <a:t>공통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0" b="1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정보,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0" b="1" dirty="0">
                <a:solidFill>
                  <a:srgbClr val="000000"/>
                </a:solidFill>
                <a:latin typeface="Malgun Gothic"/>
                <a:ea typeface="Malgun Gothic"/>
              </a:rPr>
              <a:t>기준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5" b="1" dirty="0">
                <a:solidFill>
                  <a:srgbClr val="000000"/>
                </a:solidFill>
                <a:latin typeface="Malgun Gothic"/>
                <a:ea typeface="Malgun Gothic"/>
              </a:rPr>
              <a:t>정보</a:t>
            </a:r>
          </a:p>
        </p:txBody>
      </p:sp>
      <p:sp>
        <p:nvSpPr>
          <p:cNvPr id="576" name="TextBox 576"/>
          <p:cNvSpPr txBox="1"/>
          <p:nvPr/>
        </p:nvSpPr>
        <p:spPr>
          <a:xfrm>
            <a:off x="1408175" y="8074986"/>
            <a:ext cx="5312799" cy="2162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-45" b="1" dirty="0">
                <a:solidFill>
                  <a:srgbClr val="000000"/>
                </a:solidFill>
                <a:latin typeface="Malgun Gothic"/>
                <a:ea typeface="Malgun Gothic"/>
              </a:rPr>
              <a:t>2.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배포를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위해서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공통적으로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우선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배포되어야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하는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부분을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분리한다.</a:t>
            </a:r>
          </a:p>
          <a:p>
            <a:pPr hangingPunct="0" marL="190497">
              <a:lnSpc>
                <a:spcPct val="150000"/>
              </a:lnSpc>
              <a:spcBef>
                <a:spcPts val="325"/>
              </a:spcBef>
            </a:pP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모든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프로그램에서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공통적으로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참조하는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라이브러리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또는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공통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모듈이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있는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경우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해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당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부분을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별도로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분리한다.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라이브러리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또는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공통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모듈은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시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우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선적으로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배포되어야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후에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프로그램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오류를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예방할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있다.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10"/>
              </a:lnSpc>
            </a:pPr>
            <a:endParaRPr lang="en-US" dirty="0" smtClean="0"/>
          </a:p>
          <a:p>
            <a:pPr marL="0" indent="5086348">
              <a:lnSpc>
                <a:spcPct val="100000"/>
              </a:lnSpc>
            </a:pPr>
            <a:r>
              <a:rPr lang="en-US" altLang="zh-CN" sz="1100" spc="94" dirty="0">
                <a:solidFill>
                  <a:srgbClr val="000000"/>
                </a:solidFill>
                <a:latin typeface="Times New Roman"/>
                <a:ea typeface="Times New Roman"/>
              </a:rPr>
              <a:t>37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Picture 578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960" y="2331720"/>
            <a:ext cx="5036820" cy="3070860"/>
          </a:xfrm>
          <a:prstGeom prst="rect">
            <a:avLst/>
          </a:prstGeom>
        </p:spPr>
      </p:pic>
      <p:sp>
        <p:nvSpPr>
          <p:cNvPr id="578" name="TextBox 578"/>
          <p:cNvSpPr txBox="1"/>
          <p:nvPr/>
        </p:nvSpPr>
        <p:spPr>
          <a:xfrm>
            <a:off x="1408174" y="1136214"/>
            <a:ext cx="5313565" cy="8498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3.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업무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모듈에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따라서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b="1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단위를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정의한다.</a:t>
            </a:r>
          </a:p>
          <a:p>
            <a:pPr hangingPunct="0" marL="190498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애플리케이션의</a:t>
            </a:r>
            <a:r>
              <a:rPr lang="en-US" altLang="zh-CN" sz="1100" spc="-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ea typeface="Malgun Gothic"/>
              </a:rPr>
              <a:t>내부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업무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구분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단위에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ea typeface="Malgun Gothic"/>
              </a:rPr>
              <a:t>따라서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단위를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세분화한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다.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배포는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각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프로그램별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배포도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가능하지만,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업무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기능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단위,</a:t>
            </a:r>
            <a:r>
              <a:rPr lang="en-US" altLang="zh-CN" sz="1100" spc="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전체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별로도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배포를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수행할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있어야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한다.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64"/>
              </a:lnSpc>
            </a:pPr>
            <a:endParaRPr lang="en-US" dirty="0" smtClean="0"/>
          </a:p>
          <a:p>
            <a:pPr marL="0" indent="190501">
              <a:lnSpc>
                <a:spcPct val="100000"/>
              </a:lnSpc>
            </a:pP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ea typeface="Malgun Gothic"/>
              </a:rPr>
              <a:t>[</a:t>
            </a:r>
            <a:r>
              <a:rPr lang="en-US" altLang="zh-CN" sz="9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그림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69" b="1" dirty="0">
                <a:solidFill>
                  <a:srgbClr val="000000"/>
                </a:solidFill>
                <a:latin typeface="Malgun Gothic"/>
                <a:ea typeface="Malgun Gothic"/>
              </a:rPr>
              <a:t>3-1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ea typeface="Malgun Gothic"/>
              </a:rPr>
              <a:t>]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35" b="1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단위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구분</a:t>
            </a:r>
            <a:r>
              <a:rPr lang="en-US" altLang="zh-CN" sz="9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45" b="1" dirty="0">
                <a:solidFill>
                  <a:srgbClr val="000000"/>
                </a:solidFill>
                <a:latin typeface="Malgun Gothic"/>
                <a:ea typeface="Malgun Gothic"/>
              </a:rPr>
              <a:t>(</a:t>
            </a:r>
            <a:r>
              <a:rPr lang="en-US" altLang="zh-CN" sz="9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예시</a:t>
            </a:r>
            <a:r>
              <a:rPr lang="en-US" altLang="zh-CN" sz="900" spc="-50" b="1" dirty="0">
                <a:solidFill>
                  <a:srgbClr val="000000"/>
                </a:solidFill>
                <a:latin typeface="Malgun Gothic"/>
                <a:ea typeface="Malgun Gothic"/>
              </a:rPr>
              <a:t>)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89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4.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다수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서버에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동시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배포해야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하는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배포작업을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정의한다.</a:t>
            </a:r>
          </a:p>
          <a:p>
            <a:pPr hangingPunct="0" marL="190497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시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화면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또는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전문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정보와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같은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리소스를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동시에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여러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서버에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배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포해야하는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작업을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ea typeface="Malgun Gothic"/>
              </a:rPr>
              <a:t>구분한다.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동시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배포하는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작업에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대해서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단시간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내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신뢰성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있는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배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포작업이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필요한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경우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해당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기능에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대해서는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기능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구현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및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검증이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진행되어야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한다.</a:t>
            </a:r>
          </a:p>
          <a:p>
            <a:pPr>
              <a:lnSpc>
                <a:spcPts val="82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ea typeface="Malgun Gothic"/>
              </a:rPr>
              <a:t>5.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수행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시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버전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규칙을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4" b="1" dirty="0">
                <a:solidFill>
                  <a:srgbClr val="000000"/>
                </a:solidFill>
                <a:latin typeface="Malgun Gothic"/>
                <a:ea typeface="Malgun Gothic"/>
              </a:rPr>
              <a:t>정의한다.</a:t>
            </a:r>
          </a:p>
          <a:p>
            <a:pPr hangingPunct="0" marL="190497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수행시마다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해당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버전에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해당하는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버전을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정의하는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규칙을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정의한다.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일반적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으로</a:t>
            </a:r>
            <a:r>
              <a:rPr lang="en-US" altLang="zh-CN" sz="1100" spc="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릴리즈</a:t>
            </a:r>
            <a:r>
              <a:rPr lang="en-US" altLang="zh-CN" sz="1100" spc="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버전,</a:t>
            </a:r>
            <a:r>
              <a:rPr lang="en-US" altLang="zh-CN" sz="1100" spc="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개발</a:t>
            </a:r>
            <a:r>
              <a:rPr lang="en-US" altLang="zh-CN" sz="1100" spc="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버전을</a:t>
            </a:r>
            <a:r>
              <a:rPr lang="en-US" altLang="zh-CN" sz="1100" spc="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분리하고</a:t>
            </a:r>
            <a:r>
              <a:rPr lang="en-US" altLang="zh-CN" sz="1100" spc="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Major</a:t>
            </a:r>
            <a:r>
              <a:rPr lang="en-US" altLang="zh-CN" sz="1100" spc="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Change,</a:t>
            </a:r>
            <a:r>
              <a:rPr lang="en-US" altLang="zh-CN" sz="1100" spc="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Minor</a:t>
            </a:r>
            <a:r>
              <a:rPr lang="en-US" altLang="zh-CN" sz="1100" spc="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Change,</a:t>
            </a:r>
            <a:r>
              <a:rPr lang="en-US" altLang="zh-CN" sz="1100" spc="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Bug</a:t>
            </a:r>
            <a:r>
              <a:rPr lang="en-US" altLang="zh-CN" sz="1100" spc="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Fix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유형을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ea typeface="Malgun Gothic"/>
              </a:rPr>
              <a:t>구분하여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버전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체계를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ea typeface="Malgun Gothic"/>
              </a:rPr>
              <a:t>정의한다.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10"/>
              </a:lnSpc>
            </a:pPr>
            <a:endParaRPr lang="en-US" dirty="0" smtClean="0"/>
          </a:p>
          <a:p>
            <a:pPr marL="0" indent="17528">
              <a:lnSpc>
                <a:spcPct val="100000"/>
              </a:lnSpc>
            </a:pPr>
            <a:r>
              <a:rPr lang="en-US" altLang="zh-CN" sz="11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절차에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따라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스크립트를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작성한다.</a:t>
            </a:r>
          </a:p>
          <a:p>
            <a:pPr>
              <a:lnSpc>
                <a:spcPts val="115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1.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정해진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단위에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따라서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스크립트를</a:t>
            </a: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작성한다.</a:t>
            </a:r>
          </a:p>
          <a:p>
            <a:pPr hangingPunct="0" marL="190497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선정된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도구의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작성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기준,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작성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단위에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따라서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스크립트를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작성한다.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스크립트는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ea typeface="Malgun Gothic"/>
              </a:rPr>
              <a:t>전체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관점에서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통합,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전체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빌드가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필요한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경우에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작성되며,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개발자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별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개별적인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빌드는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개발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도구에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내장된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도구를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사용한다.</a:t>
            </a:r>
          </a:p>
        </p:txBody>
      </p:sp>
      <p:sp>
        <p:nvSpPr>
          <p:cNvPr id="579" name="TextBox 579"/>
          <p:cNvSpPr txBox="1"/>
          <p:nvPr/>
        </p:nvSpPr>
        <p:spPr>
          <a:xfrm>
            <a:off x="899922" y="10069379"/>
            <a:ext cx="292920" cy="167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94" dirty="0">
                <a:solidFill>
                  <a:srgbClr val="000000"/>
                </a:solidFill>
                <a:latin typeface="Times New Roman"/>
                <a:ea typeface="Times New Roman"/>
              </a:rPr>
              <a:t>38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Freeform 580"> 
				</p:cNvPr>
          <p:cNvSpPr/>
          <p:nvPr/>
        </p:nvSpPr>
        <p:spPr>
          <a:xfrm>
            <a:off x="1580261" y="1288161"/>
            <a:ext cx="4947539" cy="19938"/>
          </a:xfrm>
          <a:custGeom>
            <a:avLst/>
            <a:gdLst>
              <a:gd name="connsiteX0" fmla="*/ 16128 w 4947539"/>
              <a:gd name="connsiteY0" fmla="*/ 14096 h 19938"/>
              <a:gd name="connsiteX1" fmla="*/ 4949317 w 4947539"/>
              <a:gd name="connsiteY1" fmla="*/ 14096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47539" h="19938">
                <a:moveTo>
                  <a:pt x="16128" y="14096"/>
                </a:moveTo>
                <a:lnTo>
                  <a:pt x="4949317" y="14096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1" name="Freeform 581"> 
				</p:cNvPr>
          <p:cNvSpPr/>
          <p:nvPr/>
        </p:nvSpPr>
        <p:spPr>
          <a:xfrm>
            <a:off x="1580261" y="1580261"/>
            <a:ext cx="4947539" cy="19938"/>
          </a:xfrm>
          <a:custGeom>
            <a:avLst/>
            <a:gdLst>
              <a:gd name="connsiteX0" fmla="*/ 16128 w 4947539"/>
              <a:gd name="connsiteY0" fmla="*/ 18414 h 19938"/>
              <a:gd name="connsiteX1" fmla="*/ 4954651 w 4947539"/>
              <a:gd name="connsiteY1" fmla="*/ 18414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47539" h="19938">
                <a:moveTo>
                  <a:pt x="16128" y="18414"/>
                </a:moveTo>
                <a:lnTo>
                  <a:pt x="4954651" y="18414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2" name="Freeform 582"> 
				</p:cNvPr>
          <p:cNvSpPr/>
          <p:nvPr/>
        </p:nvSpPr>
        <p:spPr>
          <a:xfrm>
            <a:off x="1580261" y="4412360"/>
            <a:ext cx="4947539" cy="19938"/>
          </a:xfrm>
          <a:custGeom>
            <a:avLst/>
            <a:gdLst>
              <a:gd name="connsiteX0" fmla="*/ 11557 w 4947539"/>
              <a:gd name="connsiteY0" fmla="*/ 9525 h 19938"/>
              <a:gd name="connsiteX1" fmla="*/ 4954651 w 4947539"/>
              <a:gd name="connsiteY1" fmla="*/ 9525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47539" h="19938">
                <a:moveTo>
                  <a:pt x="11557" y="9525"/>
                </a:moveTo>
                <a:lnTo>
                  <a:pt x="4954651" y="9525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3" name="Freeform 583"> 
				</p:cNvPr>
          <p:cNvSpPr/>
          <p:nvPr/>
        </p:nvSpPr>
        <p:spPr>
          <a:xfrm>
            <a:off x="1580261" y="4412360"/>
            <a:ext cx="4947539" cy="19938"/>
          </a:xfrm>
          <a:custGeom>
            <a:avLst/>
            <a:gdLst>
              <a:gd name="connsiteX0" fmla="*/ 11557 w 4947539"/>
              <a:gd name="connsiteY0" fmla="*/ 9525 h 19938"/>
              <a:gd name="connsiteX1" fmla="*/ 4954651 w 4947539"/>
              <a:gd name="connsiteY1" fmla="*/ 9525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47539" h="19938">
                <a:moveTo>
                  <a:pt x="11557" y="9525"/>
                </a:moveTo>
                <a:lnTo>
                  <a:pt x="4954651" y="9525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4" name="Freeform 584"> 
				</p:cNvPr>
          <p:cNvSpPr/>
          <p:nvPr/>
        </p:nvSpPr>
        <p:spPr>
          <a:xfrm>
            <a:off x="1580261" y="1288161"/>
            <a:ext cx="4947539" cy="19938"/>
          </a:xfrm>
          <a:custGeom>
            <a:avLst/>
            <a:gdLst>
              <a:gd name="connsiteX0" fmla="*/ 16128 w 4947539"/>
              <a:gd name="connsiteY0" fmla="*/ 14096 h 19938"/>
              <a:gd name="connsiteX1" fmla="*/ 4949317 w 4947539"/>
              <a:gd name="connsiteY1" fmla="*/ 14096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47539" h="19938">
                <a:moveTo>
                  <a:pt x="16128" y="14096"/>
                </a:moveTo>
                <a:lnTo>
                  <a:pt x="4949317" y="14096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5" name="Freeform 585"> 
				</p:cNvPr>
          <p:cNvSpPr/>
          <p:nvPr/>
        </p:nvSpPr>
        <p:spPr>
          <a:xfrm>
            <a:off x="1580261" y="5809360"/>
            <a:ext cx="4947539" cy="19938"/>
          </a:xfrm>
          <a:custGeom>
            <a:avLst/>
            <a:gdLst>
              <a:gd name="connsiteX0" fmla="*/ 16128 w 4947539"/>
              <a:gd name="connsiteY0" fmla="*/ 18415 h 19938"/>
              <a:gd name="connsiteX1" fmla="*/ 4949317 w 4947539"/>
              <a:gd name="connsiteY1" fmla="*/ 18415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47539" h="19938">
                <a:moveTo>
                  <a:pt x="16128" y="18415"/>
                </a:moveTo>
                <a:lnTo>
                  <a:pt x="4949317" y="18415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6" name="Freeform 586"> 
				</p:cNvPr>
          <p:cNvSpPr/>
          <p:nvPr/>
        </p:nvSpPr>
        <p:spPr>
          <a:xfrm>
            <a:off x="1580261" y="6114160"/>
            <a:ext cx="4947539" cy="19938"/>
          </a:xfrm>
          <a:custGeom>
            <a:avLst/>
            <a:gdLst>
              <a:gd name="connsiteX0" fmla="*/ 16128 w 4947539"/>
              <a:gd name="connsiteY0" fmla="*/ 10033 h 19938"/>
              <a:gd name="connsiteX1" fmla="*/ 4954651 w 4947539"/>
              <a:gd name="connsiteY1" fmla="*/ 10033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47539" h="19938">
                <a:moveTo>
                  <a:pt x="16128" y="10033"/>
                </a:moveTo>
                <a:lnTo>
                  <a:pt x="4954651" y="10033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7" name="Freeform 587"> 
				</p:cNvPr>
          <p:cNvSpPr/>
          <p:nvPr/>
        </p:nvSpPr>
        <p:spPr>
          <a:xfrm>
            <a:off x="1580261" y="9606660"/>
            <a:ext cx="4947539" cy="19938"/>
          </a:xfrm>
          <a:custGeom>
            <a:avLst/>
            <a:gdLst>
              <a:gd name="connsiteX0" fmla="*/ 11557 w 4947539"/>
              <a:gd name="connsiteY0" fmla="*/ 9779 h 19938"/>
              <a:gd name="connsiteX1" fmla="*/ 4954651 w 4947539"/>
              <a:gd name="connsiteY1" fmla="*/ 9779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47539" h="19938">
                <a:moveTo>
                  <a:pt x="11557" y="9779"/>
                </a:moveTo>
                <a:lnTo>
                  <a:pt x="4954651" y="9779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8" name="Freeform 588"> 
				</p:cNvPr>
          <p:cNvSpPr/>
          <p:nvPr/>
        </p:nvSpPr>
        <p:spPr>
          <a:xfrm>
            <a:off x="1580261" y="9606660"/>
            <a:ext cx="4947539" cy="19938"/>
          </a:xfrm>
          <a:custGeom>
            <a:avLst/>
            <a:gdLst>
              <a:gd name="connsiteX0" fmla="*/ 11557 w 4947539"/>
              <a:gd name="connsiteY0" fmla="*/ 9779 h 19938"/>
              <a:gd name="connsiteX1" fmla="*/ 4954651 w 4947539"/>
              <a:gd name="connsiteY1" fmla="*/ 9779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47539" h="19938">
                <a:moveTo>
                  <a:pt x="11557" y="9779"/>
                </a:moveTo>
                <a:lnTo>
                  <a:pt x="4954651" y="9779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9" name="Freeform 589"> 
				</p:cNvPr>
          <p:cNvSpPr/>
          <p:nvPr/>
        </p:nvSpPr>
        <p:spPr>
          <a:xfrm>
            <a:off x="1580261" y="5809360"/>
            <a:ext cx="4947539" cy="19938"/>
          </a:xfrm>
          <a:custGeom>
            <a:avLst/>
            <a:gdLst>
              <a:gd name="connsiteX0" fmla="*/ 16128 w 4947539"/>
              <a:gd name="connsiteY0" fmla="*/ 18415 h 19938"/>
              <a:gd name="connsiteX1" fmla="*/ 4949317 w 4947539"/>
              <a:gd name="connsiteY1" fmla="*/ 18415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47539" h="19938">
                <a:moveTo>
                  <a:pt x="16128" y="18415"/>
                </a:moveTo>
                <a:lnTo>
                  <a:pt x="4949317" y="18415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0" name="TextBox 590"/>
          <p:cNvSpPr txBox="1"/>
          <p:nvPr/>
        </p:nvSpPr>
        <p:spPr>
          <a:xfrm>
            <a:off x="1408175" y="1074416"/>
            <a:ext cx="5312798" cy="91626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90500">
              <a:lnSpc>
                <a:spcPct val="100000"/>
              </a:lnSpc>
            </a:pPr>
            <a:r>
              <a:rPr lang="en-US" altLang="zh-CN" sz="9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&lt;표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75" b="1" dirty="0">
                <a:solidFill>
                  <a:srgbClr val="000000"/>
                </a:solidFill>
                <a:latin typeface="Malgun Gothic"/>
                <a:ea typeface="Malgun Gothic"/>
              </a:rPr>
              <a:t>3-2&gt;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스크립트</a:t>
            </a:r>
            <a:r>
              <a:rPr lang="en-US" altLang="zh-CN" sz="9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작성(예시)</a:t>
            </a:r>
          </a:p>
          <a:p>
            <a:pPr>
              <a:lnSpc>
                <a:spcPts val="1330"/>
              </a:lnSpc>
            </a:pPr>
            <a:endParaRPr lang="en-US" dirty="0" smtClean="0"/>
          </a:p>
          <a:p>
            <a:pPr marL="0" indent="253746">
              <a:lnSpc>
                <a:spcPct val="100000"/>
              </a:lnSpc>
            </a:pP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45" b="1" dirty="0">
                <a:solidFill>
                  <a:srgbClr val="000000"/>
                </a:solidFill>
                <a:latin typeface="Malgun Gothic"/>
                <a:ea typeface="Malgun Gothic"/>
              </a:rPr>
              <a:t>스크립트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작성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45" b="1" dirty="0">
                <a:solidFill>
                  <a:srgbClr val="000000"/>
                </a:solidFill>
                <a:latin typeface="Malgun Gothic"/>
                <a:ea typeface="Malgun Gothic"/>
              </a:rPr>
              <a:t>예시</a:t>
            </a:r>
          </a:p>
          <a:p>
            <a:pPr>
              <a:lnSpc>
                <a:spcPts val="925"/>
              </a:lnSpc>
            </a:pPr>
            <a:endParaRPr lang="en-US" dirty="0" smtClean="0"/>
          </a:p>
          <a:p>
            <a:pPr hangingPunct="0" marL="226313">
              <a:lnSpc>
                <a:spcPct val="108333"/>
              </a:lnSpc>
            </a:pPr>
            <a:r>
              <a:rPr lang="en-US" altLang="zh-CN" sz="1000" spc="-20" dirty="0">
                <a:solidFill>
                  <a:srgbClr val="000000"/>
                </a:solidFill>
                <a:latin typeface="Malgun Gothic"/>
                <a:ea typeface="Malgun Gothic"/>
              </a:rPr>
              <a:t>&lt;!--</a:t>
            </a:r>
            <a:r>
              <a:rPr lang="en-US" altLang="zh-CN" sz="10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45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0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40" dirty="0">
                <a:solidFill>
                  <a:srgbClr val="000000"/>
                </a:solidFill>
                <a:latin typeface="Malgun Gothic"/>
                <a:ea typeface="Malgun Gothic"/>
              </a:rPr>
              <a:t>대상</a:t>
            </a:r>
            <a:r>
              <a:rPr lang="en-US" altLang="zh-CN" sz="10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45" dirty="0">
                <a:solidFill>
                  <a:srgbClr val="000000"/>
                </a:solidFill>
                <a:latin typeface="Malgun Gothic"/>
                <a:ea typeface="Malgun Gothic"/>
              </a:rPr>
              <a:t>프로젝트</a:t>
            </a:r>
            <a:r>
              <a:rPr lang="en-US" altLang="zh-CN" sz="10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40" dirty="0">
                <a:solidFill>
                  <a:srgbClr val="000000"/>
                </a:solidFill>
                <a:latin typeface="Malgun Gothic"/>
                <a:ea typeface="Malgun Gothic"/>
              </a:rPr>
              <a:t>설정</a:t>
            </a:r>
            <a:r>
              <a:rPr lang="en-US" altLang="zh-CN" sz="10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25" dirty="0">
                <a:solidFill>
                  <a:srgbClr val="000000"/>
                </a:solidFill>
                <a:latin typeface="Malgun Gothic"/>
                <a:ea typeface="Malgun Gothic"/>
              </a:rPr>
              <a:t>--&gt;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br/>
            <a:r>
              <a:rPr lang="en-US" altLang="zh-CN" sz="1000" spc="-45" dirty="0">
                <a:solidFill>
                  <a:srgbClr val="000000"/>
                </a:solidFill>
                <a:latin typeface="Malgun Gothic"/>
                <a:ea typeface="Malgun Gothic"/>
              </a:rPr>
              <a:t>&lt;project</a:t>
            </a:r>
            <a:r>
              <a:rPr lang="en-US" altLang="zh-CN" sz="10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44" dirty="0">
                <a:solidFill>
                  <a:srgbClr val="000000"/>
                </a:solidFill>
                <a:latin typeface="Malgun Gothic"/>
                <a:ea typeface="Malgun Gothic"/>
              </a:rPr>
              <a:t>name="hello"</a:t>
            </a:r>
            <a:r>
              <a:rPr lang="en-US" altLang="zh-CN" sz="1000" spc="-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44" dirty="0">
                <a:solidFill>
                  <a:srgbClr val="000000"/>
                </a:solidFill>
                <a:latin typeface="Malgun Gothic"/>
                <a:ea typeface="Malgun Gothic"/>
              </a:rPr>
              <a:t>default="compile"&gt;</a:t>
            </a:r>
          </a:p>
          <a:p>
            <a:pPr>
              <a:lnSpc>
                <a:spcPts val="550"/>
              </a:lnSpc>
            </a:pPr>
            <a:endParaRPr lang="en-US" dirty="0" smtClean="0"/>
          </a:p>
          <a:p>
            <a:pPr marL="0" indent="226313">
              <a:lnSpc>
                <a:spcPct val="100000"/>
              </a:lnSpc>
            </a:pPr>
            <a:r>
              <a:rPr lang="en-US" altLang="zh-CN" sz="1000" spc="-50" dirty="0">
                <a:solidFill>
                  <a:srgbClr val="000000"/>
                </a:solidFill>
                <a:latin typeface="Malgun Gothic"/>
                <a:ea typeface="Malgun Gothic"/>
              </a:rPr>
              <a:t>&lt;property</a:t>
            </a:r>
            <a:r>
              <a:rPr lang="en-US" altLang="zh-CN" sz="10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50" dirty="0">
                <a:solidFill>
                  <a:srgbClr val="000000"/>
                </a:solidFill>
                <a:latin typeface="Malgun Gothic"/>
                <a:ea typeface="Malgun Gothic"/>
              </a:rPr>
              <a:t>name="outputdir"</a:t>
            </a:r>
            <a:r>
              <a:rPr lang="en-US" altLang="zh-CN" sz="10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44" dirty="0">
                <a:solidFill>
                  <a:srgbClr val="000000"/>
                </a:solidFill>
                <a:latin typeface="Malgun Gothic"/>
                <a:ea typeface="Malgun Gothic"/>
              </a:rPr>
              <a:t>value="/ant/output/sample1"</a:t>
            </a:r>
            <a:r>
              <a:rPr lang="en-US" altLang="zh-CN" sz="10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75" dirty="0">
                <a:solidFill>
                  <a:srgbClr val="000000"/>
                </a:solidFill>
                <a:latin typeface="Malgun Gothic"/>
                <a:ea typeface="Malgun Gothic"/>
              </a:rPr>
              <a:t>/&gt;</a:t>
            </a:r>
          </a:p>
          <a:p>
            <a:pPr>
              <a:lnSpc>
                <a:spcPts val="544"/>
              </a:lnSpc>
            </a:pPr>
            <a:endParaRPr lang="en-US" dirty="0" smtClean="0"/>
          </a:p>
          <a:p>
            <a:pPr hangingPunct="0" marL="226313">
              <a:lnSpc>
                <a:spcPct val="108333"/>
              </a:lnSpc>
            </a:pPr>
            <a:r>
              <a:rPr lang="en-US" altLang="zh-CN" sz="1000" spc="-15" dirty="0">
                <a:solidFill>
                  <a:srgbClr val="000000"/>
                </a:solidFill>
                <a:latin typeface="Malgun Gothic"/>
                <a:ea typeface="Malgun Gothic"/>
              </a:rPr>
              <a:t>&lt;!--</a:t>
            </a:r>
            <a:r>
              <a:rPr lang="en-US" altLang="zh-CN" sz="10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30" dirty="0">
                <a:solidFill>
                  <a:srgbClr val="000000"/>
                </a:solidFill>
                <a:latin typeface="Malgun Gothic"/>
                <a:ea typeface="Malgun Gothic"/>
              </a:rPr>
              <a:t>빌드,</a:t>
            </a:r>
            <a:r>
              <a:rPr lang="en-US" altLang="zh-CN" sz="10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40" dirty="0">
                <a:solidFill>
                  <a:srgbClr val="000000"/>
                </a:solidFill>
                <a:latin typeface="Malgun Gothic"/>
                <a:ea typeface="Malgun Gothic"/>
              </a:rPr>
              <a:t>배포작업을</a:t>
            </a:r>
            <a:r>
              <a:rPr lang="en-US" altLang="zh-CN" sz="10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30" dirty="0">
                <a:solidFill>
                  <a:srgbClr val="000000"/>
                </a:solidFill>
                <a:latin typeface="Malgun Gothic"/>
                <a:ea typeface="Malgun Gothic"/>
              </a:rPr>
              <a:t>위한</a:t>
            </a:r>
            <a:r>
              <a:rPr lang="en-US" altLang="zh-CN" sz="10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40" dirty="0">
                <a:solidFill>
                  <a:srgbClr val="000000"/>
                </a:solidFill>
                <a:latin typeface="Malgun Gothic"/>
                <a:ea typeface="Malgun Gothic"/>
              </a:rPr>
              <a:t>작업</a:t>
            </a:r>
            <a:r>
              <a:rPr lang="en-US" altLang="zh-CN" sz="10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34" dirty="0">
                <a:solidFill>
                  <a:srgbClr val="000000"/>
                </a:solidFill>
                <a:latin typeface="Malgun Gothic"/>
                <a:ea typeface="Malgun Gothic"/>
              </a:rPr>
              <a:t>공간</a:t>
            </a:r>
            <a:r>
              <a:rPr lang="en-US" altLang="zh-CN" sz="10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40" dirty="0">
                <a:solidFill>
                  <a:srgbClr val="000000"/>
                </a:solidFill>
                <a:latin typeface="Malgun Gothic"/>
                <a:ea typeface="Malgun Gothic"/>
              </a:rPr>
              <a:t>설정</a:t>
            </a:r>
            <a:r>
              <a:rPr lang="en-US" altLang="zh-CN" sz="10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20" dirty="0">
                <a:solidFill>
                  <a:srgbClr val="000000"/>
                </a:solidFill>
                <a:latin typeface="Malgun Gothic"/>
                <a:ea typeface="Malgun Gothic"/>
              </a:rPr>
              <a:t>--&gt;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br/>
            <a:r>
              <a:rPr lang="en-US" altLang="zh-CN" sz="1000" spc="-60" dirty="0">
                <a:solidFill>
                  <a:srgbClr val="000000"/>
                </a:solidFill>
                <a:latin typeface="Malgun Gothic"/>
                <a:ea typeface="Malgun Gothic"/>
              </a:rPr>
              <a:t>&lt;target</a:t>
            </a:r>
            <a:r>
              <a:rPr lang="en-US" altLang="zh-CN" sz="10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4" dirty="0">
                <a:solidFill>
                  <a:srgbClr val="000000"/>
                </a:solidFill>
                <a:latin typeface="Malgun Gothic"/>
                <a:ea typeface="Malgun Gothic"/>
              </a:rPr>
              <a:t>name="prepare"</a:t>
            </a:r>
            <a:r>
              <a:rPr lang="en-US" altLang="zh-CN" sz="1000" spc="-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0" dirty="0">
                <a:solidFill>
                  <a:srgbClr val="000000"/>
                </a:solidFill>
                <a:latin typeface="Malgun Gothic"/>
                <a:ea typeface="Malgun Gothic"/>
              </a:rPr>
              <a:t>&gt;</a:t>
            </a:r>
          </a:p>
          <a:p>
            <a:pPr>
              <a:lnSpc>
                <a:spcPts val="550"/>
              </a:lnSpc>
            </a:pPr>
            <a:endParaRPr lang="en-US" dirty="0" smtClean="0"/>
          </a:p>
          <a:p>
            <a:pPr marL="0" indent="734565">
              <a:lnSpc>
                <a:spcPct val="100000"/>
              </a:lnSpc>
            </a:pPr>
            <a:r>
              <a:rPr lang="en-US" altLang="zh-CN" sz="1000" spc="-100" dirty="0">
                <a:solidFill>
                  <a:srgbClr val="000000"/>
                </a:solidFill>
                <a:latin typeface="Malgun Gothic"/>
                <a:ea typeface="Malgun Gothic"/>
              </a:rPr>
              <a:t>&lt;tst</a:t>
            </a:r>
            <a:r>
              <a:rPr lang="en-US" altLang="zh-CN" sz="1000" spc="-94" dirty="0">
                <a:solidFill>
                  <a:srgbClr val="000000"/>
                </a:solidFill>
                <a:latin typeface="Malgun Gothic"/>
                <a:ea typeface="Malgun Gothic"/>
              </a:rPr>
              <a:t>amp/&gt;</a:t>
            </a:r>
          </a:p>
          <a:p>
            <a:pPr>
              <a:lnSpc>
                <a:spcPts val="594"/>
              </a:lnSpc>
            </a:pPr>
            <a:endParaRPr lang="en-US" dirty="0" smtClean="0"/>
          </a:p>
          <a:p>
            <a:pPr marL="0" indent="734565">
              <a:lnSpc>
                <a:spcPct val="100000"/>
              </a:lnSpc>
            </a:pPr>
            <a:r>
              <a:rPr lang="en-US" altLang="zh-CN" sz="1000" spc="-15" dirty="0">
                <a:solidFill>
                  <a:srgbClr val="000000"/>
                </a:solidFill>
                <a:latin typeface="Malgun Gothic"/>
                <a:ea typeface="Malgun Gothic"/>
              </a:rPr>
              <a:t>&lt;mkdir</a:t>
            </a:r>
            <a:r>
              <a:rPr lang="en-US" altLang="zh-CN" sz="1000" spc="-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" dirty="0">
                <a:solidFill>
                  <a:srgbClr val="000000"/>
                </a:solidFill>
                <a:latin typeface="Malgun Gothic"/>
                <a:ea typeface="Malgun Gothic"/>
              </a:rPr>
              <a:t>dir="${outputdir}/classes"</a:t>
            </a:r>
            <a:r>
              <a:rPr lang="en-US" altLang="zh-CN" sz="10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5" dirty="0">
                <a:solidFill>
                  <a:srgbClr val="000000"/>
                </a:solidFill>
                <a:latin typeface="Malgun Gothic"/>
                <a:ea typeface="Malgun Gothic"/>
              </a:rPr>
              <a:t>/&gt;</a:t>
            </a:r>
          </a:p>
          <a:p>
            <a:pPr>
              <a:lnSpc>
                <a:spcPts val="594"/>
              </a:lnSpc>
            </a:pPr>
            <a:endParaRPr lang="en-US" dirty="0" smtClean="0"/>
          </a:p>
          <a:p>
            <a:pPr marL="0" indent="226313">
              <a:lnSpc>
                <a:spcPct val="100000"/>
              </a:lnSpc>
            </a:pPr>
            <a:r>
              <a:rPr lang="en-US" altLang="zh-CN" sz="1000" spc="-55" dirty="0">
                <a:solidFill>
                  <a:srgbClr val="000000"/>
                </a:solidFill>
                <a:latin typeface="Malgun Gothic"/>
                <a:ea typeface="Malgun Gothic"/>
              </a:rPr>
              <a:t>&lt;</a:t>
            </a:r>
            <a:r>
              <a:rPr lang="en-US" altLang="zh-CN" sz="1000" spc="-50" dirty="0">
                <a:solidFill>
                  <a:srgbClr val="000000"/>
                </a:solidFill>
                <a:latin typeface="Malgun Gothic"/>
                <a:ea typeface="Malgun Gothic"/>
              </a:rPr>
              <a:t>/target&gt;</a:t>
            </a:r>
          </a:p>
          <a:p>
            <a:pPr>
              <a:lnSpc>
                <a:spcPts val="594"/>
              </a:lnSpc>
            </a:pPr>
            <a:endParaRPr lang="en-US" dirty="0" smtClean="0"/>
          </a:p>
          <a:p>
            <a:pPr marL="0" indent="226313">
              <a:lnSpc>
                <a:spcPct val="100000"/>
              </a:lnSpc>
            </a:pPr>
            <a:r>
              <a:rPr lang="en-US" altLang="zh-CN" sz="1000" spc="-20" dirty="0">
                <a:solidFill>
                  <a:srgbClr val="000000"/>
                </a:solidFill>
                <a:latin typeface="Malgun Gothic"/>
                <a:ea typeface="Malgun Gothic"/>
              </a:rPr>
              <a:t>&lt;!--</a:t>
            </a:r>
            <a:r>
              <a:rPr lang="en-US" altLang="zh-CN" sz="10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50" dirty="0">
                <a:solidFill>
                  <a:srgbClr val="000000"/>
                </a:solidFill>
                <a:latin typeface="Malgun Gothic"/>
                <a:ea typeface="Malgun Gothic"/>
              </a:rPr>
              <a:t>소스코드</a:t>
            </a:r>
            <a:r>
              <a:rPr lang="en-US" altLang="zh-CN" sz="10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50" dirty="0">
                <a:solidFill>
                  <a:srgbClr val="000000"/>
                </a:solidFill>
                <a:latin typeface="Malgun Gothic"/>
                <a:ea typeface="Malgun Gothic"/>
              </a:rPr>
              <a:t>컴파일</a:t>
            </a:r>
            <a:r>
              <a:rPr lang="en-US" altLang="zh-CN" sz="10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50" dirty="0">
                <a:solidFill>
                  <a:srgbClr val="000000"/>
                </a:solidFill>
                <a:latin typeface="Malgun Gothic"/>
                <a:ea typeface="Malgun Gothic"/>
              </a:rPr>
              <a:t>설정</a:t>
            </a:r>
            <a:r>
              <a:rPr lang="en-US" altLang="zh-CN" sz="10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25" dirty="0">
                <a:solidFill>
                  <a:srgbClr val="000000"/>
                </a:solidFill>
                <a:latin typeface="Malgun Gothic"/>
                <a:ea typeface="Malgun Gothic"/>
              </a:rPr>
              <a:t>--&gt;</a:t>
            </a:r>
          </a:p>
          <a:p>
            <a:pPr marL="0" indent="226313">
              <a:lnSpc>
                <a:spcPct val="100000"/>
              </a:lnSpc>
            </a:pPr>
            <a:r>
              <a:rPr lang="en-US" altLang="zh-CN" sz="1000" spc="-60" dirty="0">
                <a:solidFill>
                  <a:srgbClr val="000000"/>
                </a:solidFill>
                <a:latin typeface="Malgun Gothic"/>
                <a:ea typeface="Malgun Gothic"/>
              </a:rPr>
              <a:t>&lt;target</a:t>
            </a:r>
            <a:r>
              <a:rPr lang="en-US" altLang="zh-CN" sz="10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9" dirty="0">
                <a:solidFill>
                  <a:srgbClr val="000000"/>
                </a:solidFill>
                <a:latin typeface="Malgun Gothic"/>
                <a:ea typeface="Malgun Gothic"/>
              </a:rPr>
              <a:t>name="compile"</a:t>
            </a:r>
            <a:r>
              <a:rPr lang="en-US" altLang="zh-CN" sz="10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4" dirty="0">
                <a:solidFill>
                  <a:srgbClr val="000000"/>
                </a:solidFill>
                <a:latin typeface="Malgun Gothic"/>
                <a:ea typeface="Malgun Gothic"/>
              </a:rPr>
              <a:t>depends="prepare"</a:t>
            </a:r>
            <a:r>
              <a:rPr lang="en-US" altLang="zh-CN" sz="1000" spc="-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dirty="0">
                <a:solidFill>
                  <a:srgbClr val="000000"/>
                </a:solidFill>
                <a:latin typeface="Malgun Gothic"/>
                <a:ea typeface="Malgun Gothic"/>
              </a:rPr>
              <a:t>&gt;</a:t>
            </a:r>
          </a:p>
          <a:p>
            <a:pPr>
              <a:lnSpc>
                <a:spcPts val="594"/>
              </a:lnSpc>
            </a:pPr>
            <a:endParaRPr lang="en-US" dirty="0" smtClean="0"/>
          </a:p>
          <a:p>
            <a:pPr marL="0" indent="734565">
              <a:lnSpc>
                <a:spcPct val="100000"/>
              </a:lnSpc>
            </a:pP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&lt;javac</a:t>
            </a:r>
            <a:r>
              <a:rPr lang="en-US" altLang="zh-CN" sz="1000" spc="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srcdir="./xptoolkit"</a:t>
            </a:r>
            <a:r>
              <a:rPr lang="en-US" altLang="zh-CN" sz="1000" spc="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destdir="${outputdir}/classes"</a:t>
            </a:r>
            <a:r>
              <a:rPr lang="en-US" altLang="zh-CN" sz="1000" spc="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/&gt;</a:t>
            </a:r>
          </a:p>
          <a:p>
            <a:pPr>
              <a:lnSpc>
                <a:spcPts val="594"/>
              </a:lnSpc>
            </a:pPr>
            <a:endParaRPr lang="en-US" dirty="0" smtClean="0"/>
          </a:p>
          <a:p>
            <a:pPr marL="0" indent="226313">
              <a:lnSpc>
                <a:spcPct val="100000"/>
              </a:lnSpc>
            </a:pPr>
            <a:r>
              <a:rPr lang="en-US" altLang="zh-CN" sz="1000" spc="-55" dirty="0">
                <a:solidFill>
                  <a:srgbClr val="000000"/>
                </a:solidFill>
                <a:latin typeface="Malgun Gothic"/>
                <a:ea typeface="Malgun Gothic"/>
              </a:rPr>
              <a:t>&lt;</a:t>
            </a:r>
            <a:r>
              <a:rPr lang="en-US" altLang="zh-CN" sz="1000" spc="-50" dirty="0">
                <a:solidFill>
                  <a:srgbClr val="000000"/>
                </a:solidFill>
                <a:latin typeface="Malgun Gothic"/>
                <a:ea typeface="Malgun Gothic"/>
              </a:rPr>
              <a:t>/target&gt;</a:t>
            </a:r>
          </a:p>
          <a:p>
            <a:pPr>
              <a:lnSpc>
                <a:spcPts val="594"/>
              </a:lnSpc>
            </a:pPr>
            <a:endParaRPr lang="en-US" dirty="0" smtClean="0"/>
          </a:p>
          <a:p>
            <a:pPr marL="0" indent="226313">
              <a:lnSpc>
                <a:spcPct val="100000"/>
              </a:lnSpc>
            </a:pPr>
            <a:r>
              <a:rPr lang="en-US" altLang="zh-CN" sz="1000" spc="-50" dirty="0">
                <a:solidFill>
                  <a:srgbClr val="000000"/>
                </a:solidFill>
                <a:latin typeface="Malgun Gothic"/>
                <a:ea typeface="Malgun Gothic"/>
              </a:rPr>
              <a:t>&lt;</a:t>
            </a:r>
            <a:r>
              <a:rPr lang="en-US" altLang="zh-CN" sz="1000" spc="-44" dirty="0">
                <a:solidFill>
                  <a:srgbClr val="000000"/>
                </a:solidFill>
                <a:latin typeface="Malgun Gothic"/>
                <a:ea typeface="Malgun Gothic"/>
              </a:rPr>
              <a:t>/project&gt;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9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2.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인스펙션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도구를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스크립트에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연계한다.</a:t>
            </a:r>
          </a:p>
          <a:p>
            <a:pPr hangingPunct="0" marL="190497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스크립트에서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인스펙션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연계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태그를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사용해서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인스펙션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도구를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연결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한다.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소스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내에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인스펙션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대상별로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인스펙션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ea typeface="Malgun Gothic"/>
              </a:rPr>
              <a:t>&lt;task&gt;를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작성한다.</a:t>
            </a:r>
          </a:p>
          <a:p>
            <a:pPr>
              <a:lnSpc>
                <a:spcPts val="1335"/>
              </a:lnSpc>
            </a:pPr>
            <a:endParaRPr lang="en-US" dirty="0" smtClean="0"/>
          </a:p>
          <a:p>
            <a:pPr marL="0" indent="190500">
              <a:lnSpc>
                <a:spcPct val="100000"/>
              </a:lnSpc>
            </a:pPr>
            <a:r>
              <a:rPr lang="en-US" altLang="zh-CN" sz="9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&lt;표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75" b="1" dirty="0">
                <a:solidFill>
                  <a:srgbClr val="000000"/>
                </a:solidFill>
                <a:latin typeface="Malgun Gothic"/>
                <a:ea typeface="Malgun Gothic"/>
              </a:rPr>
              <a:t>3-3&gt;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9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스크립트와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35" b="1" dirty="0">
                <a:solidFill>
                  <a:srgbClr val="000000"/>
                </a:solidFill>
                <a:latin typeface="Malgun Gothic"/>
                <a:ea typeface="Malgun Gothic"/>
              </a:rPr>
              <a:t>코드인스펙션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35" b="1" dirty="0">
                <a:solidFill>
                  <a:srgbClr val="000000"/>
                </a:solidFill>
                <a:latin typeface="Malgun Gothic"/>
                <a:ea typeface="Malgun Gothic"/>
              </a:rPr>
              <a:t>도구</a:t>
            </a:r>
            <a:r>
              <a:rPr lang="en-US" altLang="zh-CN" sz="9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연계(예시)</a:t>
            </a:r>
          </a:p>
          <a:p>
            <a:pPr>
              <a:lnSpc>
                <a:spcPts val="1330"/>
              </a:lnSpc>
            </a:pPr>
            <a:endParaRPr lang="en-US" dirty="0" smtClean="0"/>
          </a:p>
          <a:p>
            <a:pPr marL="0" indent="253746">
              <a:lnSpc>
                <a:spcPct val="100000"/>
              </a:lnSpc>
            </a:pPr>
            <a:r>
              <a:rPr lang="en-US" altLang="zh-CN" sz="1000" spc="-145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스크립트와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44" b="1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45" b="1" dirty="0">
                <a:solidFill>
                  <a:srgbClr val="000000"/>
                </a:solidFill>
                <a:latin typeface="Malgun Gothic"/>
                <a:ea typeface="Malgun Gothic"/>
              </a:rPr>
              <a:t>인스펙션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도구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연계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45" b="1" dirty="0">
                <a:solidFill>
                  <a:srgbClr val="000000"/>
                </a:solidFill>
                <a:latin typeface="Malgun Gothic"/>
                <a:ea typeface="Malgun Gothic"/>
              </a:rPr>
              <a:t>예시</a:t>
            </a:r>
          </a:p>
          <a:p>
            <a:pPr>
              <a:lnSpc>
                <a:spcPts val="1264"/>
              </a:lnSpc>
            </a:pPr>
            <a:endParaRPr lang="en-US" dirty="0" smtClean="0"/>
          </a:p>
          <a:p>
            <a:pPr marL="0" indent="226313">
              <a:lnSpc>
                <a:spcPct val="100000"/>
              </a:lnSpc>
            </a:pPr>
            <a:r>
              <a:rPr lang="en-US" altLang="zh-CN" sz="1000" spc="-25" dirty="0">
                <a:solidFill>
                  <a:srgbClr val="000000"/>
                </a:solidFill>
                <a:latin typeface="Malgun Gothic"/>
                <a:ea typeface="Malgun Gothic"/>
              </a:rPr>
              <a:t>&lt;!--</a:t>
            </a:r>
            <a:r>
              <a:rPr lang="en-US" altLang="zh-CN" sz="10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30" dirty="0">
                <a:solidFill>
                  <a:srgbClr val="000000"/>
                </a:solidFill>
                <a:latin typeface="Malgun Gothic"/>
                <a:ea typeface="Malgun Gothic"/>
              </a:rPr>
              <a:t>SonarQube</a:t>
            </a:r>
            <a:r>
              <a:rPr lang="en-US" altLang="zh-CN" sz="10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25" dirty="0">
                <a:solidFill>
                  <a:srgbClr val="000000"/>
                </a:solidFill>
                <a:latin typeface="Malgun Gothic"/>
                <a:ea typeface="Malgun Gothic"/>
              </a:rPr>
              <a:t>project</a:t>
            </a:r>
            <a:r>
              <a:rPr lang="en-US" altLang="zh-CN" sz="10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25" dirty="0">
                <a:solidFill>
                  <a:srgbClr val="000000"/>
                </a:solidFill>
                <a:latin typeface="Malgun Gothic"/>
                <a:ea typeface="Malgun Gothic"/>
              </a:rPr>
              <a:t>properties</a:t>
            </a:r>
            <a:r>
              <a:rPr lang="en-US" altLang="zh-CN" sz="10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44" dirty="0">
                <a:solidFill>
                  <a:srgbClr val="000000"/>
                </a:solidFill>
                <a:latin typeface="Malgun Gothic"/>
                <a:ea typeface="Malgun Gothic"/>
              </a:rPr>
              <a:t>설정</a:t>
            </a:r>
            <a:r>
              <a:rPr lang="en-US" altLang="zh-CN" sz="10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30" dirty="0">
                <a:solidFill>
                  <a:srgbClr val="000000"/>
                </a:solidFill>
                <a:latin typeface="Malgun Gothic"/>
                <a:ea typeface="Malgun Gothic"/>
              </a:rPr>
              <a:t>--&gt;</a:t>
            </a:r>
          </a:p>
          <a:p>
            <a:pPr hangingPunct="0" marL="226313">
              <a:lnSpc>
                <a:spcPct val="95416"/>
              </a:lnSpc>
              <a:spcBef>
                <a:spcPts val="195"/>
              </a:spcBef>
            </a:pPr>
            <a:r>
              <a:rPr lang="en-US" altLang="zh-CN" sz="1000" spc="-44" dirty="0">
                <a:solidFill>
                  <a:srgbClr val="000000"/>
                </a:solidFill>
                <a:latin typeface="Malgun Gothic"/>
                <a:ea typeface="Malgun Gothic"/>
              </a:rPr>
              <a:t>&lt;property</a:t>
            </a:r>
            <a:r>
              <a:rPr lang="en-US" altLang="zh-CN" sz="10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45" dirty="0">
                <a:solidFill>
                  <a:srgbClr val="000000"/>
                </a:solidFill>
                <a:latin typeface="Malgun Gothic"/>
                <a:ea typeface="Malgun Gothic"/>
              </a:rPr>
              <a:t>name="sonar.projectKey"</a:t>
            </a:r>
            <a:r>
              <a:rPr lang="en-US" altLang="zh-CN" sz="10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45" dirty="0">
                <a:solidFill>
                  <a:srgbClr val="000000"/>
                </a:solidFill>
                <a:latin typeface="Malgun Gothic"/>
                <a:ea typeface="Malgun Gothic"/>
              </a:rPr>
              <a:t>value="org.sonarqube:sonarqube-scanner-ant"</a:t>
            </a:r>
            <a:r>
              <a:rPr lang="en-US" altLang="zh-CN" sz="10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" dirty="0">
                <a:solidFill>
                  <a:srgbClr val="000000"/>
                </a:solidFill>
                <a:latin typeface="Malgun Gothic"/>
                <a:ea typeface="Malgun Gothic"/>
              </a:rPr>
              <a:t>/&gt;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55" dirty="0">
                <a:solidFill>
                  <a:srgbClr val="000000"/>
                </a:solidFill>
                <a:latin typeface="Malgun Gothic"/>
                <a:ea typeface="Malgun Gothic"/>
              </a:rPr>
              <a:t>&lt;property</a:t>
            </a:r>
            <a:r>
              <a:rPr lang="en-US" altLang="zh-CN" sz="10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0" dirty="0">
                <a:solidFill>
                  <a:srgbClr val="000000"/>
                </a:solidFill>
                <a:latin typeface="Malgun Gothic"/>
                <a:ea typeface="Malgun Gothic"/>
              </a:rPr>
              <a:t>name="sonar.projectName"</a:t>
            </a:r>
            <a:r>
              <a:rPr lang="en-US" altLang="zh-CN" sz="10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55" dirty="0">
                <a:solidFill>
                  <a:srgbClr val="000000"/>
                </a:solidFill>
                <a:latin typeface="Malgun Gothic"/>
                <a:ea typeface="Malgun Gothic"/>
              </a:rPr>
              <a:t>value="Example</a:t>
            </a:r>
            <a:r>
              <a:rPr lang="en-US" altLang="zh-CN" sz="10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45" dirty="0">
                <a:solidFill>
                  <a:srgbClr val="000000"/>
                </a:solidFill>
                <a:latin typeface="Malgun Gothic"/>
                <a:ea typeface="Malgun Gothic"/>
              </a:rPr>
              <a:t>of</a:t>
            </a:r>
            <a:r>
              <a:rPr lang="en-US" altLang="zh-CN" sz="10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0" dirty="0">
                <a:solidFill>
                  <a:srgbClr val="000000"/>
                </a:solidFill>
                <a:latin typeface="Malgun Gothic"/>
                <a:ea typeface="Malgun Gothic"/>
              </a:rPr>
              <a:t>SonarQube</a:t>
            </a:r>
            <a:r>
              <a:rPr lang="en-US" altLang="zh-CN" sz="10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0" dirty="0">
                <a:solidFill>
                  <a:srgbClr val="000000"/>
                </a:solidFill>
                <a:latin typeface="Malgun Gothic"/>
                <a:ea typeface="Malgun Gothic"/>
              </a:rPr>
              <a:t>Scanner</a:t>
            </a:r>
            <a:r>
              <a:rPr lang="en-US" altLang="zh-CN" sz="10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45" dirty="0">
                <a:solidFill>
                  <a:srgbClr val="000000"/>
                </a:solidFill>
                <a:latin typeface="Malgun Gothic"/>
                <a:ea typeface="Malgun Gothic"/>
              </a:rPr>
              <a:t>for</a:t>
            </a:r>
            <a:r>
              <a:rPr lang="en-US" altLang="zh-CN" sz="10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0" dirty="0">
                <a:solidFill>
                  <a:srgbClr val="000000"/>
                </a:solidFill>
                <a:latin typeface="Malgun Gothic"/>
                <a:ea typeface="Malgun Gothic"/>
              </a:rPr>
              <a:t>Ant</a:t>
            </a:r>
            <a:r>
              <a:rPr lang="en-US" altLang="zh-CN" sz="1000" spc="-4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0" dirty="0">
                <a:solidFill>
                  <a:srgbClr val="000000"/>
                </a:solidFill>
                <a:latin typeface="Malgun Gothic"/>
                <a:ea typeface="Malgun Gothic"/>
              </a:rPr>
              <a:t>Usage"</a:t>
            </a:r>
          </a:p>
          <a:p>
            <a:pPr marL="0" indent="226313">
              <a:lnSpc>
                <a:spcPct val="100000"/>
              </a:lnSpc>
              <a:spcBef>
                <a:spcPts val="204"/>
              </a:spcBef>
            </a:pPr>
            <a:r>
              <a:rPr lang="en-US" altLang="zh-CN" sz="1000" spc="-94" dirty="0">
                <a:solidFill>
                  <a:srgbClr val="000000"/>
                </a:solidFill>
                <a:latin typeface="Malgun Gothic"/>
                <a:ea typeface="Malgun Gothic"/>
              </a:rPr>
              <a:t>/&gt;</a:t>
            </a:r>
          </a:p>
          <a:p>
            <a:pPr hangingPunct="0" marL="226313">
              <a:lnSpc>
                <a:spcPct val="95416"/>
              </a:lnSpc>
              <a:spcBef>
                <a:spcPts val="200"/>
              </a:spcBef>
            </a:pPr>
            <a:r>
              <a:rPr lang="en-US" altLang="zh-CN" sz="1000" spc="-40" dirty="0">
                <a:solidFill>
                  <a:srgbClr val="000000"/>
                </a:solidFill>
                <a:latin typeface="Malgun Gothic"/>
                <a:ea typeface="Malgun Gothic"/>
              </a:rPr>
              <a:t>&lt;property</a:t>
            </a:r>
            <a:r>
              <a:rPr lang="en-US" altLang="zh-CN" sz="10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34" dirty="0">
                <a:solidFill>
                  <a:srgbClr val="000000"/>
                </a:solidFill>
                <a:latin typeface="Malgun Gothic"/>
                <a:ea typeface="Malgun Gothic"/>
              </a:rPr>
              <a:t>name="sonar.projectVersion"</a:t>
            </a:r>
            <a:r>
              <a:rPr lang="en-US" altLang="zh-CN" sz="10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34" dirty="0">
                <a:solidFill>
                  <a:srgbClr val="000000"/>
                </a:solidFill>
                <a:latin typeface="Malgun Gothic"/>
                <a:ea typeface="Malgun Gothic"/>
              </a:rPr>
              <a:t>value="1.0"</a:t>
            </a:r>
            <a:r>
              <a:rPr lang="en-US" altLang="zh-CN" sz="1000" spc="-3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44" dirty="0">
                <a:solidFill>
                  <a:srgbClr val="000000"/>
                </a:solidFill>
                <a:latin typeface="Malgun Gothic"/>
                <a:ea typeface="Malgun Gothic"/>
              </a:rPr>
              <a:t>/&gt;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br/>
            <a:r>
              <a:rPr lang="en-US" altLang="zh-CN" sz="1000" spc="-40" dirty="0">
                <a:solidFill>
                  <a:srgbClr val="000000"/>
                </a:solidFill>
                <a:latin typeface="Malgun Gothic"/>
                <a:ea typeface="Malgun Gothic"/>
              </a:rPr>
              <a:t>&lt;property</a:t>
            </a:r>
            <a:r>
              <a:rPr lang="en-US" altLang="zh-CN" sz="10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40" dirty="0">
                <a:solidFill>
                  <a:srgbClr val="000000"/>
                </a:solidFill>
                <a:latin typeface="Malgun Gothic"/>
                <a:ea typeface="Malgun Gothic"/>
              </a:rPr>
              <a:t>name="sonar.sources"</a:t>
            </a:r>
            <a:r>
              <a:rPr lang="en-US" altLang="zh-CN" sz="10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40" dirty="0">
                <a:solidFill>
                  <a:srgbClr val="000000"/>
                </a:solidFill>
                <a:latin typeface="Malgun Gothic"/>
                <a:ea typeface="Malgun Gothic"/>
              </a:rPr>
              <a:t>value="src"</a:t>
            </a:r>
            <a:r>
              <a:rPr lang="en-US" altLang="zh-CN" sz="10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45" dirty="0">
                <a:solidFill>
                  <a:srgbClr val="000000"/>
                </a:solidFill>
                <a:latin typeface="Malgun Gothic"/>
                <a:ea typeface="Malgun Gothic"/>
              </a:rPr>
              <a:t>/&gt;</a:t>
            </a:r>
          </a:p>
          <a:p>
            <a:pPr marL="0" indent="226313">
              <a:lnSpc>
                <a:spcPct val="100000"/>
              </a:lnSpc>
              <a:spcBef>
                <a:spcPts val="204"/>
              </a:spcBef>
            </a:pPr>
            <a:r>
              <a:rPr lang="en-US" altLang="zh-CN" sz="1000" spc="-25" dirty="0">
                <a:solidFill>
                  <a:srgbClr val="000000"/>
                </a:solidFill>
                <a:latin typeface="Malgun Gothic"/>
                <a:ea typeface="Malgun Gothic"/>
              </a:rPr>
              <a:t>&lt;property</a:t>
            </a:r>
            <a:r>
              <a:rPr lang="en-US" altLang="zh-CN" sz="10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25" dirty="0">
                <a:solidFill>
                  <a:srgbClr val="000000"/>
                </a:solidFill>
                <a:latin typeface="Malgun Gothic"/>
                <a:ea typeface="Malgun Gothic"/>
              </a:rPr>
              <a:t>name="sonar.java.binaries"</a:t>
            </a:r>
            <a:r>
              <a:rPr lang="en-US" altLang="zh-CN" sz="10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25" dirty="0">
                <a:solidFill>
                  <a:srgbClr val="000000"/>
                </a:solidFill>
                <a:latin typeface="Malgun Gothic"/>
                <a:ea typeface="Malgun Gothic"/>
              </a:rPr>
              <a:t>value="build"</a:t>
            </a:r>
            <a:r>
              <a:rPr lang="en-US" altLang="zh-CN" sz="10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20" dirty="0">
                <a:solidFill>
                  <a:srgbClr val="000000"/>
                </a:solidFill>
                <a:latin typeface="Malgun Gothic"/>
                <a:ea typeface="Malgun Gothic"/>
              </a:rPr>
              <a:t>/&gt;</a:t>
            </a:r>
          </a:p>
          <a:p>
            <a:pPr hangingPunct="0" marL="226313">
              <a:lnSpc>
                <a:spcPct val="95416"/>
              </a:lnSpc>
              <a:spcBef>
                <a:spcPts val="195"/>
              </a:spcBef>
            </a:pP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&lt;property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name="sonar.java.libraries"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value="lib/*.jar"</a:t>
            </a:r>
            <a:r>
              <a:rPr lang="en-US" altLang="zh-CN" sz="1000" spc="-1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/&gt;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br/>
            <a:r>
              <a:rPr lang="en-US" altLang="zh-CN" sz="1000" spc="229" dirty="0">
                <a:solidFill>
                  <a:srgbClr val="000000"/>
                </a:solidFill>
                <a:latin typeface="Malgun Gothic"/>
                <a:ea typeface="Malgun Gothic"/>
              </a:rPr>
              <a:t>...</a:t>
            </a:r>
          </a:p>
          <a:p>
            <a:pPr marL="0" indent="226313">
              <a:lnSpc>
                <a:spcPct val="100000"/>
              </a:lnSpc>
              <a:spcBef>
                <a:spcPts val="204"/>
              </a:spcBef>
            </a:pPr>
            <a:r>
              <a:rPr lang="en-US" altLang="zh-CN" sz="1000" spc="-40" dirty="0">
                <a:solidFill>
                  <a:srgbClr val="000000"/>
                </a:solidFill>
                <a:latin typeface="Malgun Gothic"/>
                <a:ea typeface="Malgun Gothic"/>
              </a:rPr>
              <a:t>&lt;!--</a:t>
            </a:r>
            <a:r>
              <a:rPr lang="en-US" altLang="zh-CN" sz="10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44" dirty="0">
                <a:solidFill>
                  <a:srgbClr val="000000"/>
                </a:solidFill>
                <a:latin typeface="Malgun Gothic"/>
                <a:ea typeface="Malgun Gothic"/>
              </a:rPr>
              <a:t>SonarQube</a:t>
            </a:r>
            <a:r>
              <a:rPr lang="en-US" altLang="zh-CN" sz="10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45" dirty="0">
                <a:solidFill>
                  <a:srgbClr val="000000"/>
                </a:solidFill>
                <a:latin typeface="Malgun Gothic"/>
                <a:ea typeface="Malgun Gothic"/>
              </a:rPr>
              <a:t>Scanner</a:t>
            </a:r>
            <a:r>
              <a:rPr lang="en-US" altLang="zh-CN" sz="10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75" dirty="0">
                <a:solidFill>
                  <a:srgbClr val="000000"/>
                </a:solidFill>
                <a:latin typeface="Malgun Gothic"/>
                <a:ea typeface="Malgun Gothic"/>
              </a:rPr>
              <a:t>수행</a:t>
            </a:r>
            <a:r>
              <a:rPr lang="en-US" altLang="zh-CN" sz="10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5" dirty="0">
                <a:solidFill>
                  <a:srgbClr val="000000"/>
                </a:solidFill>
                <a:latin typeface="Malgun Gothic"/>
                <a:ea typeface="Malgun Gothic"/>
              </a:rPr>
              <a:t>범위</a:t>
            </a:r>
            <a:r>
              <a:rPr lang="en-US" altLang="zh-CN" sz="10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5" dirty="0">
                <a:solidFill>
                  <a:srgbClr val="000000"/>
                </a:solidFill>
                <a:latin typeface="Malgun Gothic"/>
                <a:ea typeface="Malgun Gothic"/>
              </a:rPr>
              <a:t>설정</a:t>
            </a:r>
            <a:r>
              <a:rPr lang="en-US" altLang="zh-CN" sz="1000" spc="-3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40" dirty="0">
                <a:solidFill>
                  <a:srgbClr val="000000"/>
                </a:solidFill>
                <a:latin typeface="Malgun Gothic"/>
                <a:ea typeface="Malgun Gothic"/>
              </a:rPr>
              <a:t>--&gt;</a:t>
            </a:r>
          </a:p>
          <a:p>
            <a:pPr marL="0" indent="226313">
              <a:lnSpc>
                <a:spcPct val="100000"/>
              </a:lnSpc>
              <a:spcBef>
                <a:spcPts val="100"/>
              </a:spcBef>
            </a:pPr>
            <a:r>
              <a:rPr lang="en-US" altLang="zh-CN" sz="1000" spc="-75" dirty="0">
                <a:solidFill>
                  <a:srgbClr val="000000"/>
                </a:solidFill>
                <a:latin typeface="Malgun Gothic"/>
                <a:ea typeface="Malgun Gothic"/>
              </a:rPr>
              <a:t>&lt;target</a:t>
            </a:r>
            <a:r>
              <a:rPr lang="en-US" altLang="zh-CN" sz="1000" spc="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0" dirty="0">
                <a:solidFill>
                  <a:srgbClr val="000000"/>
                </a:solidFill>
                <a:latin typeface="Malgun Gothic"/>
                <a:ea typeface="Malgun Gothic"/>
              </a:rPr>
              <a:t>name="sonar"&gt;</a:t>
            </a:r>
          </a:p>
          <a:p>
            <a:pPr marL="0" indent="455680">
              <a:lnSpc>
                <a:spcPct val="100000"/>
              </a:lnSpc>
            </a:pPr>
            <a:r>
              <a:rPr lang="en-US" altLang="zh-CN" sz="1000" spc="-10" dirty="0">
                <a:solidFill>
                  <a:srgbClr val="000000"/>
                </a:solidFill>
                <a:latin typeface="Malgun Gothic"/>
                <a:ea typeface="Malgun Gothic"/>
              </a:rPr>
              <a:t>&lt;taskdef</a:t>
            </a:r>
            <a:r>
              <a:rPr lang="en-US" altLang="zh-CN" sz="10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" dirty="0">
                <a:solidFill>
                  <a:srgbClr val="000000"/>
                </a:solidFill>
                <a:latin typeface="Malgun Gothic"/>
                <a:ea typeface="Malgun Gothic"/>
              </a:rPr>
              <a:t>uri="antlib:org.sonar.ant"</a:t>
            </a:r>
            <a:r>
              <a:rPr lang="en-US" altLang="zh-CN" sz="1000" spc="-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" dirty="0">
                <a:solidFill>
                  <a:srgbClr val="000000"/>
                </a:solidFill>
                <a:latin typeface="Malgun Gothic"/>
                <a:ea typeface="Malgun Gothic"/>
              </a:rPr>
              <a:t>resource="org/sonar/ant/antlib.xml"&gt;</a:t>
            </a:r>
          </a:p>
          <a:p>
            <a:pPr marL="0" indent="685804">
              <a:lnSpc>
                <a:spcPct val="100000"/>
              </a:lnSpc>
              <a:spcBef>
                <a:spcPts val="100"/>
              </a:spcBef>
            </a:pP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&lt;!--</a:t>
            </a:r>
            <a:r>
              <a:rPr lang="en-US" altLang="zh-CN" sz="1000" spc="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Update</a:t>
            </a:r>
            <a:r>
              <a:rPr lang="en-US" altLang="zh-CN" sz="1000" spc="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the</a:t>
            </a:r>
            <a:r>
              <a:rPr lang="en-US" altLang="zh-CN" sz="1000" spc="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following</a:t>
            </a:r>
            <a:r>
              <a:rPr lang="en-US" altLang="zh-CN" sz="1000" spc="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line,</a:t>
            </a:r>
            <a:r>
              <a:rPr lang="en-US" altLang="zh-CN" sz="1000" spc="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or</a:t>
            </a:r>
            <a:r>
              <a:rPr lang="en-US" altLang="zh-CN" sz="1000" spc="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put</a:t>
            </a:r>
            <a:r>
              <a:rPr lang="en-US" altLang="zh-CN" sz="1000" spc="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the</a:t>
            </a:r>
            <a:r>
              <a:rPr lang="en-US" altLang="zh-CN" sz="1000" spc="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"sonarqube-ant-task-*.jar"</a:t>
            </a:r>
            <a:r>
              <a:rPr lang="en-US" altLang="zh-CN" sz="1000" spc="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file</a:t>
            </a:r>
            <a:r>
              <a:rPr lang="en-US" altLang="zh-CN" sz="1000" spc="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in</a:t>
            </a:r>
          </a:p>
          <a:p>
            <a:pPr marL="0" indent="226313">
              <a:lnSpc>
                <a:spcPct val="100000"/>
              </a:lnSpc>
              <a:spcBef>
                <a:spcPts val="100"/>
              </a:spcBef>
            </a:pPr>
            <a:r>
              <a:rPr lang="en-US" altLang="zh-CN" sz="1000" spc="-25" dirty="0">
                <a:solidFill>
                  <a:srgbClr val="000000"/>
                </a:solidFill>
                <a:latin typeface="Malgun Gothic"/>
                <a:ea typeface="Malgun Gothic"/>
              </a:rPr>
              <a:t>your</a:t>
            </a:r>
            <a:r>
              <a:rPr lang="en-US" altLang="zh-CN" sz="10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20" dirty="0">
                <a:solidFill>
                  <a:srgbClr val="000000"/>
                </a:solidFill>
                <a:latin typeface="Malgun Gothic"/>
                <a:ea typeface="Malgun Gothic"/>
              </a:rPr>
              <a:t>"$HOME/.ant/lib"</a:t>
            </a:r>
            <a:r>
              <a:rPr lang="en-US" altLang="zh-CN" sz="10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25" dirty="0">
                <a:solidFill>
                  <a:srgbClr val="000000"/>
                </a:solidFill>
                <a:latin typeface="Malgun Gothic"/>
                <a:ea typeface="Malgun Gothic"/>
              </a:rPr>
              <a:t>folder</a:t>
            </a:r>
            <a:r>
              <a:rPr lang="en-US" altLang="zh-CN" sz="10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30" dirty="0">
                <a:solidFill>
                  <a:srgbClr val="000000"/>
                </a:solidFill>
                <a:latin typeface="Malgun Gothic"/>
                <a:ea typeface="Malgun Gothic"/>
              </a:rPr>
              <a:t>--&gt;</a:t>
            </a:r>
          </a:p>
          <a:p>
            <a:pPr marL="0" indent="685804">
              <a:lnSpc>
                <a:spcPct val="100000"/>
              </a:lnSpc>
            </a:pPr>
            <a:r>
              <a:rPr lang="en-US" altLang="zh-CN" sz="1000" spc="-15" dirty="0">
                <a:solidFill>
                  <a:srgbClr val="000000"/>
                </a:solidFill>
                <a:latin typeface="Malgun Gothic"/>
                <a:ea typeface="Malgun Gothic"/>
              </a:rPr>
              <a:t>&lt;classpath</a:t>
            </a:r>
            <a:r>
              <a:rPr lang="en-US" altLang="zh-CN" sz="10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" dirty="0">
                <a:solidFill>
                  <a:srgbClr val="000000"/>
                </a:solidFill>
                <a:latin typeface="Malgun Gothic"/>
                <a:ea typeface="Malgun Gothic"/>
              </a:rPr>
              <a:t>path="path/to/sonar/ant/task/lib/sonarqube-ant-task-*.jar"</a:t>
            </a:r>
            <a:r>
              <a:rPr lang="en-US" altLang="zh-CN" sz="10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44" dirty="0">
                <a:solidFill>
                  <a:srgbClr val="000000"/>
                </a:solidFill>
                <a:latin typeface="Malgun Gothic"/>
                <a:ea typeface="Malgun Gothic"/>
              </a:rPr>
              <a:t>/&gt;</a:t>
            </a:r>
          </a:p>
          <a:p>
            <a:pPr marL="0" indent="455680">
              <a:lnSpc>
                <a:spcPct val="100000"/>
              </a:lnSpc>
              <a:spcBef>
                <a:spcPts val="100"/>
              </a:spcBef>
            </a:pPr>
            <a:r>
              <a:rPr lang="en-US" altLang="zh-CN" sz="1000" spc="-60" dirty="0">
                <a:solidFill>
                  <a:srgbClr val="000000"/>
                </a:solidFill>
                <a:latin typeface="Malgun Gothic"/>
                <a:ea typeface="Malgun Gothic"/>
              </a:rPr>
              <a:t>&lt;/</a:t>
            </a:r>
            <a:r>
              <a:rPr lang="en-US" altLang="zh-CN" sz="1000" spc="-55" dirty="0">
                <a:solidFill>
                  <a:srgbClr val="000000"/>
                </a:solidFill>
                <a:latin typeface="Malgun Gothic"/>
                <a:ea typeface="Malgun Gothic"/>
              </a:rPr>
              <a:t>taskdef&gt;</a:t>
            </a:r>
          </a:p>
          <a:p>
            <a:pPr hangingPunct="0" marL="455680">
              <a:lnSpc>
                <a:spcPct val="95416"/>
              </a:lnSpc>
              <a:spcBef>
                <a:spcPts val="200"/>
              </a:spcBef>
            </a:pPr>
            <a:r>
              <a:rPr lang="en-US" altLang="zh-CN" sz="1000" spc="-30" dirty="0">
                <a:solidFill>
                  <a:srgbClr val="000000"/>
                </a:solidFill>
                <a:latin typeface="Malgun Gothic"/>
                <a:ea typeface="Malgun Gothic"/>
              </a:rPr>
              <a:t>&lt;!--</a:t>
            </a:r>
            <a:r>
              <a:rPr lang="en-US" altLang="zh-CN" sz="10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30" dirty="0">
                <a:solidFill>
                  <a:srgbClr val="000000"/>
                </a:solidFill>
                <a:latin typeface="Malgun Gothic"/>
                <a:ea typeface="Malgun Gothic"/>
              </a:rPr>
              <a:t>Execute</a:t>
            </a:r>
            <a:r>
              <a:rPr lang="en-US" altLang="zh-CN" sz="10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35" dirty="0">
                <a:solidFill>
                  <a:srgbClr val="000000"/>
                </a:solidFill>
                <a:latin typeface="Malgun Gothic"/>
                <a:ea typeface="Malgun Gothic"/>
              </a:rPr>
              <a:t>SonarQube</a:t>
            </a:r>
            <a:r>
              <a:rPr lang="en-US" altLang="zh-CN" sz="10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30" dirty="0">
                <a:solidFill>
                  <a:srgbClr val="000000"/>
                </a:solidFill>
                <a:latin typeface="Malgun Gothic"/>
                <a:ea typeface="Malgun Gothic"/>
              </a:rPr>
              <a:t>Scanner</a:t>
            </a:r>
            <a:r>
              <a:rPr lang="en-US" altLang="zh-CN" sz="10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30" dirty="0">
                <a:solidFill>
                  <a:srgbClr val="000000"/>
                </a:solidFill>
                <a:latin typeface="Malgun Gothic"/>
                <a:ea typeface="Malgun Gothic"/>
              </a:rPr>
              <a:t>for</a:t>
            </a:r>
            <a:r>
              <a:rPr lang="en-US" altLang="zh-CN" sz="10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30" dirty="0">
                <a:solidFill>
                  <a:srgbClr val="000000"/>
                </a:solidFill>
                <a:latin typeface="Malgun Gothic"/>
                <a:ea typeface="Malgun Gothic"/>
              </a:rPr>
              <a:t>Ant</a:t>
            </a:r>
            <a:r>
              <a:rPr lang="en-US" altLang="zh-CN" sz="10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30" dirty="0">
                <a:solidFill>
                  <a:srgbClr val="000000"/>
                </a:solidFill>
                <a:latin typeface="Malgun Gothic"/>
                <a:ea typeface="Malgun Gothic"/>
              </a:rPr>
              <a:t>Analysis</a:t>
            </a:r>
            <a:r>
              <a:rPr lang="en-US" altLang="zh-CN" sz="10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25" dirty="0">
                <a:solidFill>
                  <a:srgbClr val="000000"/>
                </a:solidFill>
                <a:latin typeface="Malgun Gothic"/>
                <a:ea typeface="Malgun Gothic"/>
              </a:rPr>
              <a:t>--&gt;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br/>
            <a:r>
              <a:rPr lang="en-US" altLang="zh-CN" sz="1000" spc="-44" dirty="0">
                <a:solidFill>
                  <a:srgbClr val="000000"/>
                </a:solidFill>
                <a:latin typeface="Malgun Gothic"/>
                <a:ea typeface="Malgun Gothic"/>
              </a:rPr>
              <a:t>&lt;sonar:sonar</a:t>
            </a:r>
            <a:r>
              <a:rPr lang="en-US" altLang="zh-CN" sz="1000" spc="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5" dirty="0">
                <a:solidFill>
                  <a:srgbClr val="000000"/>
                </a:solidFill>
                <a:latin typeface="Malgun Gothic"/>
                <a:ea typeface="Malgun Gothic"/>
              </a:rPr>
              <a:t>/&gt;</a:t>
            </a:r>
          </a:p>
          <a:p>
            <a:pPr marL="0" indent="226313">
              <a:lnSpc>
                <a:spcPct val="100000"/>
              </a:lnSpc>
              <a:spcBef>
                <a:spcPts val="204"/>
              </a:spcBef>
            </a:pPr>
            <a:r>
              <a:rPr lang="en-US" altLang="zh-CN" sz="1000" spc="-55" dirty="0">
                <a:solidFill>
                  <a:srgbClr val="000000"/>
                </a:solidFill>
                <a:latin typeface="Malgun Gothic"/>
                <a:ea typeface="Malgun Gothic"/>
              </a:rPr>
              <a:t>&lt;</a:t>
            </a:r>
            <a:r>
              <a:rPr lang="en-US" altLang="zh-CN" sz="1000" spc="-50" dirty="0">
                <a:solidFill>
                  <a:srgbClr val="000000"/>
                </a:solidFill>
                <a:latin typeface="Malgun Gothic"/>
                <a:ea typeface="Malgun Gothic"/>
              </a:rPr>
              <a:t>/target&gt;</a:t>
            </a:r>
          </a:p>
          <a:p>
            <a:pPr marL="0" indent="226313">
              <a:lnSpc>
                <a:spcPct val="100000"/>
              </a:lnSpc>
            </a:pPr>
            <a:r>
              <a:rPr lang="en-US" altLang="zh-CN" sz="1100" spc="254" dirty="0">
                <a:solidFill>
                  <a:srgbClr val="000000"/>
                </a:solidFill>
                <a:latin typeface="Malgun Gothic"/>
                <a:ea typeface="Malgun Gothic"/>
              </a:rPr>
              <a:t>...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00"/>
              </a:lnSpc>
            </a:pPr>
            <a:endParaRPr lang="en-US" dirty="0" smtClean="0"/>
          </a:p>
          <a:p>
            <a:pPr marL="0" indent="5086348">
              <a:lnSpc>
                <a:spcPct val="100000"/>
              </a:lnSpc>
            </a:pPr>
            <a:r>
              <a:rPr lang="en-US" altLang="zh-CN" sz="1100" spc="94" dirty="0">
                <a:solidFill>
                  <a:srgbClr val="000000"/>
                </a:solidFill>
                <a:latin typeface="Times New Roman"/>
                <a:ea typeface="Times New Roman"/>
              </a:rPr>
              <a:t>39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Freeform 591"> 
				</p:cNvPr>
          <p:cNvSpPr/>
          <p:nvPr/>
        </p:nvSpPr>
        <p:spPr>
          <a:xfrm>
            <a:off x="1580261" y="2735960"/>
            <a:ext cx="4947539" cy="19938"/>
          </a:xfrm>
          <a:custGeom>
            <a:avLst/>
            <a:gdLst>
              <a:gd name="connsiteX0" fmla="*/ 16128 w 4947539"/>
              <a:gd name="connsiteY0" fmla="*/ 14097 h 19938"/>
              <a:gd name="connsiteX1" fmla="*/ 4949317 w 4947539"/>
              <a:gd name="connsiteY1" fmla="*/ 14097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47539" h="19938">
                <a:moveTo>
                  <a:pt x="16128" y="14097"/>
                </a:moveTo>
                <a:lnTo>
                  <a:pt x="4949317" y="14097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2" name="Freeform 592"> 
				</p:cNvPr>
          <p:cNvSpPr/>
          <p:nvPr/>
        </p:nvSpPr>
        <p:spPr>
          <a:xfrm>
            <a:off x="1580261" y="3028060"/>
            <a:ext cx="4947539" cy="19938"/>
          </a:xfrm>
          <a:custGeom>
            <a:avLst/>
            <a:gdLst>
              <a:gd name="connsiteX0" fmla="*/ 16128 w 4947539"/>
              <a:gd name="connsiteY0" fmla="*/ 18414 h 19938"/>
              <a:gd name="connsiteX1" fmla="*/ 4954651 w 4947539"/>
              <a:gd name="connsiteY1" fmla="*/ 18414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47539" h="19938">
                <a:moveTo>
                  <a:pt x="16128" y="18414"/>
                </a:moveTo>
                <a:lnTo>
                  <a:pt x="4954651" y="18414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3" name="Freeform 593"> 
				</p:cNvPr>
          <p:cNvSpPr/>
          <p:nvPr/>
        </p:nvSpPr>
        <p:spPr>
          <a:xfrm>
            <a:off x="1580261" y="6685660"/>
            <a:ext cx="4947539" cy="19938"/>
          </a:xfrm>
          <a:custGeom>
            <a:avLst/>
            <a:gdLst>
              <a:gd name="connsiteX0" fmla="*/ 11557 w 4947539"/>
              <a:gd name="connsiteY0" fmla="*/ 13843 h 19938"/>
              <a:gd name="connsiteX1" fmla="*/ 4954651 w 4947539"/>
              <a:gd name="connsiteY1" fmla="*/ 13843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47539" h="19938">
                <a:moveTo>
                  <a:pt x="11557" y="13843"/>
                </a:moveTo>
                <a:lnTo>
                  <a:pt x="4954651" y="13843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4" name="Freeform 594"> 
				</p:cNvPr>
          <p:cNvSpPr/>
          <p:nvPr/>
        </p:nvSpPr>
        <p:spPr>
          <a:xfrm>
            <a:off x="1580261" y="6685660"/>
            <a:ext cx="4947539" cy="19938"/>
          </a:xfrm>
          <a:custGeom>
            <a:avLst/>
            <a:gdLst>
              <a:gd name="connsiteX0" fmla="*/ 11557 w 4947539"/>
              <a:gd name="connsiteY0" fmla="*/ 13843 h 19938"/>
              <a:gd name="connsiteX1" fmla="*/ 4954651 w 4947539"/>
              <a:gd name="connsiteY1" fmla="*/ 13843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47539" h="19938">
                <a:moveTo>
                  <a:pt x="11557" y="13843"/>
                </a:moveTo>
                <a:lnTo>
                  <a:pt x="4954651" y="13843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5" name="Freeform 595"> 
				</p:cNvPr>
          <p:cNvSpPr/>
          <p:nvPr/>
        </p:nvSpPr>
        <p:spPr>
          <a:xfrm>
            <a:off x="1580261" y="2735960"/>
            <a:ext cx="4947539" cy="19938"/>
          </a:xfrm>
          <a:custGeom>
            <a:avLst/>
            <a:gdLst>
              <a:gd name="connsiteX0" fmla="*/ 16128 w 4947539"/>
              <a:gd name="connsiteY0" fmla="*/ 14097 h 19938"/>
              <a:gd name="connsiteX1" fmla="*/ 4949317 w 4947539"/>
              <a:gd name="connsiteY1" fmla="*/ 14097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47539" h="19938">
                <a:moveTo>
                  <a:pt x="16128" y="14097"/>
                </a:moveTo>
                <a:lnTo>
                  <a:pt x="4949317" y="14097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6" name="TextBox 596"/>
          <p:cNvSpPr txBox="1"/>
          <p:nvPr/>
        </p:nvSpPr>
        <p:spPr>
          <a:xfrm>
            <a:off x="1408175" y="1136214"/>
            <a:ext cx="5313579" cy="70744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3.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도구를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스크립트에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연계한다.</a:t>
            </a:r>
          </a:p>
          <a:p>
            <a:pPr hangingPunct="0" marL="190497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스크립트에서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도구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연계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태그를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사용해서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도구를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연결한다.</a:t>
            </a:r>
            <a:r>
              <a:rPr lang="en-US" altLang="zh-CN" sz="1100" spc="-6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소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스코드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내에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케이스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코드가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작성된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부분에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대해서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도구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&lt;task&gt;를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작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성한다.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상용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제품을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사용하거나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선정된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도구에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따라서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연결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방식,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호환되는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버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전이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상이하므로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사전에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연결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ea typeface="Malgun Gothic"/>
              </a:rPr>
              <a:t>방법,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호환성을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확인한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후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연계한다.</a:t>
            </a:r>
          </a:p>
          <a:p>
            <a:pPr>
              <a:lnSpc>
                <a:spcPts val="1339"/>
              </a:lnSpc>
            </a:pPr>
            <a:endParaRPr lang="en-US" dirty="0" smtClean="0"/>
          </a:p>
          <a:p>
            <a:pPr marL="0" indent="190500">
              <a:lnSpc>
                <a:spcPct val="100000"/>
              </a:lnSpc>
            </a:pPr>
            <a:r>
              <a:rPr lang="en-US" altLang="zh-CN" sz="9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&lt;표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75" b="1" dirty="0">
                <a:solidFill>
                  <a:srgbClr val="000000"/>
                </a:solidFill>
                <a:latin typeface="Malgun Gothic"/>
                <a:ea typeface="Malgun Gothic"/>
              </a:rPr>
              <a:t>3-4&gt;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스크립트와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도구</a:t>
            </a:r>
            <a:r>
              <a:rPr lang="en-US" altLang="zh-CN" sz="9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연계(예시)</a:t>
            </a:r>
          </a:p>
          <a:p>
            <a:pPr>
              <a:lnSpc>
                <a:spcPts val="1330"/>
              </a:lnSpc>
            </a:pPr>
            <a:endParaRPr lang="en-US" dirty="0" smtClean="0"/>
          </a:p>
          <a:p>
            <a:pPr marL="0" indent="253746">
              <a:lnSpc>
                <a:spcPct val="100000"/>
              </a:lnSpc>
            </a:pP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45" b="1" dirty="0">
                <a:solidFill>
                  <a:srgbClr val="000000"/>
                </a:solidFill>
                <a:latin typeface="Malgun Gothic"/>
                <a:ea typeface="Malgun Gothic"/>
              </a:rPr>
              <a:t>스크립트와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도구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45" b="1" dirty="0">
                <a:solidFill>
                  <a:srgbClr val="000000"/>
                </a:solidFill>
                <a:latin typeface="Malgun Gothic"/>
                <a:ea typeface="Malgun Gothic"/>
              </a:rPr>
              <a:t>연계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예시</a:t>
            </a:r>
          </a:p>
          <a:p>
            <a:pPr>
              <a:lnSpc>
                <a:spcPts val="1995"/>
              </a:lnSpc>
            </a:pPr>
            <a:endParaRPr lang="en-US" dirty="0" smtClean="0"/>
          </a:p>
          <a:p>
            <a:pPr marL="0" indent="226313">
              <a:lnSpc>
                <a:spcPct val="100000"/>
              </a:lnSpc>
            </a:pPr>
            <a:r>
              <a:rPr lang="en-US" altLang="zh-CN" sz="1000" spc="-30" dirty="0">
                <a:solidFill>
                  <a:srgbClr val="000000"/>
                </a:solidFill>
                <a:latin typeface="Malgun Gothic"/>
                <a:ea typeface="Malgun Gothic"/>
              </a:rPr>
              <a:t>&lt;target</a:t>
            </a:r>
            <a:r>
              <a:rPr lang="en-US" altLang="zh-CN" sz="10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30" dirty="0">
                <a:solidFill>
                  <a:srgbClr val="000000"/>
                </a:solidFill>
                <a:latin typeface="Malgun Gothic"/>
                <a:ea typeface="Malgun Gothic"/>
              </a:rPr>
              <a:t>name="test-junit"</a:t>
            </a:r>
            <a:r>
              <a:rPr lang="en-US" altLang="zh-CN" sz="10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35" dirty="0">
                <a:solidFill>
                  <a:srgbClr val="000000"/>
                </a:solidFill>
                <a:latin typeface="Malgun Gothic"/>
                <a:ea typeface="Malgun Gothic"/>
              </a:rPr>
              <a:t>depends="compile"</a:t>
            </a:r>
            <a:r>
              <a:rPr lang="en-US" altLang="zh-CN" sz="10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30" dirty="0">
                <a:solidFill>
                  <a:srgbClr val="000000"/>
                </a:solidFill>
                <a:latin typeface="Malgun Gothic"/>
                <a:ea typeface="Malgun Gothic"/>
              </a:rPr>
              <a:t>description="Runs</a:t>
            </a:r>
            <a:r>
              <a:rPr lang="en-US" altLang="zh-CN" sz="10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25" dirty="0">
                <a:solidFill>
                  <a:srgbClr val="000000"/>
                </a:solidFill>
                <a:latin typeface="Malgun Gothic"/>
                <a:ea typeface="Malgun Gothic"/>
              </a:rPr>
              <a:t>JUnit</a:t>
            </a:r>
            <a:r>
              <a:rPr lang="en-US" altLang="zh-CN" sz="10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30" dirty="0">
                <a:solidFill>
                  <a:srgbClr val="000000"/>
                </a:solidFill>
                <a:latin typeface="Malgun Gothic"/>
                <a:ea typeface="Malgun Gothic"/>
              </a:rPr>
              <a:t>tests"&gt;</a:t>
            </a:r>
          </a:p>
          <a:p>
            <a:pPr hangingPunct="0" marL="341376">
              <a:lnSpc>
                <a:spcPct val="108333"/>
              </a:lnSpc>
            </a:pP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&lt;!--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Junit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동작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설정</a:t>
            </a:r>
            <a:r>
              <a:rPr lang="en-US" altLang="zh-CN" sz="1000" spc="-100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--&gt;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br/>
            <a:r>
              <a:rPr lang="en-US" altLang="zh-CN" sz="1000" spc="-30" dirty="0">
                <a:solidFill>
                  <a:srgbClr val="000000"/>
                </a:solidFill>
                <a:latin typeface="Malgun Gothic"/>
                <a:ea typeface="Malgun Gothic"/>
              </a:rPr>
              <a:t>&lt;condition</a:t>
            </a:r>
            <a:r>
              <a:rPr lang="en-US" altLang="zh-CN" sz="1000" spc="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30" dirty="0">
                <a:solidFill>
                  <a:srgbClr val="000000"/>
                </a:solidFill>
                <a:latin typeface="Malgun Gothic"/>
                <a:ea typeface="Malgun Gothic"/>
              </a:rPr>
              <a:t>property="junit.ok"&gt;</a:t>
            </a:r>
          </a:p>
          <a:p>
            <a:pPr marL="0" indent="455680">
              <a:lnSpc>
                <a:spcPct val="100000"/>
              </a:lnSpc>
            </a:pPr>
            <a:r>
              <a:rPr lang="en-US" altLang="zh-CN" sz="1000" spc="-175" dirty="0">
                <a:solidFill>
                  <a:srgbClr val="000000"/>
                </a:solidFill>
                <a:latin typeface="Malgun Gothic"/>
                <a:ea typeface="Malgun Gothic"/>
              </a:rPr>
              <a:t>&lt;a</a:t>
            </a:r>
            <a:r>
              <a:rPr lang="en-US" altLang="zh-CN" sz="1000" spc="-164" dirty="0">
                <a:solidFill>
                  <a:srgbClr val="000000"/>
                </a:solidFill>
                <a:latin typeface="Malgun Gothic"/>
                <a:ea typeface="Malgun Gothic"/>
              </a:rPr>
              <a:t>nd&gt;</a:t>
            </a:r>
          </a:p>
          <a:p>
            <a:pPr marL="0" indent="570742">
              <a:lnSpc>
                <a:spcPct val="100000"/>
              </a:lnSpc>
            </a:pPr>
            <a:r>
              <a:rPr lang="en-US" altLang="zh-CN" sz="1000" spc="30" dirty="0">
                <a:solidFill>
                  <a:srgbClr val="000000"/>
                </a:solidFill>
                <a:latin typeface="Malgun Gothic"/>
                <a:ea typeface="Malgun Gothic"/>
              </a:rPr>
              <a:t>&lt;available</a:t>
            </a:r>
            <a:r>
              <a:rPr lang="en-US" altLang="zh-CN" sz="1000" spc="12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25" dirty="0">
                <a:solidFill>
                  <a:srgbClr val="000000"/>
                </a:solidFill>
                <a:latin typeface="Malgun Gothic"/>
                <a:ea typeface="Malgun Gothic"/>
              </a:rPr>
              <a:t>file="${junit.jar}"/&gt;</a:t>
            </a:r>
          </a:p>
          <a:p>
            <a:pPr marL="0" indent="570742">
              <a:lnSpc>
                <a:spcPct val="100000"/>
              </a:lnSpc>
              <a:spcBef>
                <a:spcPts val="100"/>
              </a:spcBef>
            </a:pPr>
            <a:r>
              <a:rPr lang="en-US" altLang="zh-CN" sz="1000" spc="10" dirty="0">
                <a:solidFill>
                  <a:srgbClr val="000000"/>
                </a:solidFill>
                <a:latin typeface="Malgun Gothic"/>
                <a:ea typeface="Malgun Gothic"/>
              </a:rPr>
              <a:t>&lt;available</a:t>
            </a:r>
            <a:r>
              <a:rPr lang="en-US" altLang="zh-CN" sz="1000" spc="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10" dirty="0">
                <a:solidFill>
                  <a:srgbClr val="000000"/>
                </a:solidFill>
                <a:latin typeface="Malgun Gothic"/>
                <a:ea typeface="Malgun Gothic"/>
              </a:rPr>
              <a:t>file="${classes.dir}"</a:t>
            </a:r>
            <a:r>
              <a:rPr lang="en-US" altLang="zh-CN" sz="1000" spc="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20" dirty="0">
                <a:solidFill>
                  <a:srgbClr val="000000"/>
                </a:solidFill>
                <a:latin typeface="Malgun Gothic"/>
                <a:ea typeface="Malgun Gothic"/>
              </a:rPr>
              <a:t>type="dir"/&gt;</a:t>
            </a:r>
          </a:p>
          <a:p>
            <a:pPr marL="0" indent="455680">
              <a:lnSpc>
                <a:spcPct val="100000"/>
              </a:lnSpc>
              <a:spcBef>
                <a:spcPts val="100"/>
              </a:spcBef>
            </a:pPr>
            <a:r>
              <a:rPr lang="en-US" altLang="zh-CN" sz="1000" spc="-134" dirty="0">
                <a:solidFill>
                  <a:srgbClr val="000000"/>
                </a:solidFill>
                <a:latin typeface="Malgun Gothic"/>
                <a:ea typeface="Malgun Gothic"/>
              </a:rPr>
              <a:t>&lt;/</a:t>
            </a:r>
            <a:r>
              <a:rPr lang="en-US" altLang="zh-CN" sz="1000" spc="-129" dirty="0">
                <a:solidFill>
                  <a:srgbClr val="000000"/>
                </a:solidFill>
                <a:latin typeface="Malgun Gothic"/>
                <a:ea typeface="Malgun Gothic"/>
              </a:rPr>
              <a:t>and&gt;</a:t>
            </a:r>
          </a:p>
          <a:p>
            <a:pPr marL="0" indent="341376">
              <a:lnSpc>
                <a:spcPct val="100000"/>
              </a:lnSpc>
            </a:pPr>
            <a:r>
              <a:rPr lang="en-US" altLang="zh-CN" sz="1000" spc="-60" dirty="0">
                <a:solidFill>
                  <a:srgbClr val="000000"/>
                </a:solidFill>
                <a:latin typeface="Malgun Gothic"/>
                <a:ea typeface="Malgun Gothic"/>
              </a:rPr>
              <a:t>&lt;/c</a:t>
            </a:r>
            <a:r>
              <a:rPr lang="en-US" altLang="zh-CN" sz="1000" spc="-55" dirty="0">
                <a:solidFill>
                  <a:srgbClr val="000000"/>
                </a:solidFill>
                <a:latin typeface="Malgun Gothic"/>
                <a:ea typeface="Malgun Gothic"/>
              </a:rPr>
              <a:t>ondition&gt;</a:t>
            </a:r>
          </a:p>
          <a:p>
            <a:pPr marL="0" indent="341376">
              <a:lnSpc>
                <a:spcPct val="100000"/>
              </a:lnSpc>
              <a:spcBef>
                <a:spcPts val="100"/>
              </a:spcBef>
            </a:pP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&lt;fail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unless="junit.ok"&gt;Missing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pre-req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JAR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file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for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JUnit.</a:t>
            </a:r>
            <a:r>
              <a:rPr lang="en-US" altLang="zh-CN" sz="1000" spc="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Check</a:t>
            </a:r>
          </a:p>
          <a:p>
            <a:pPr marL="0" indent="398527">
              <a:lnSpc>
                <a:spcPct val="100000"/>
              </a:lnSpc>
              <a:spcBef>
                <a:spcPts val="100"/>
              </a:spcBef>
            </a:pPr>
            <a:r>
              <a:rPr lang="en-US" altLang="zh-CN" sz="1000" spc="15" dirty="0">
                <a:solidFill>
                  <a:srgbClr val="000000"/>
                </a:solidFill>
                <a:latin typeface="Malgun Gothic"/>
                <a:ea typeface="Malgun Gothic"/>
              </a:rPr>
              <a:t>build.properties.&lt;</a:t>
            </a:r>
            <a:r>
              <a:rPr lang="en-US" altLang="zh-CN" sz="1000" spc="10" dirty="0">
                <a:solidFill>
                  <a:srgbClr val="000000"/>
                </a:solidFill>
                <a:latin typeface="Malgun Gothic"/>
                <a:ea typeface="Malgun Gothic"/>
              </a:rPr>
              <a:t>/fail&gt;</a:t>
            </a:r>
          </a:p>
          <a:p>
            <a:pPr>
              <a:lnSpc>
                <a:spcPts val="1394"/>
              </a:lnSpc>
            </a:pPr>
            <a:endParaRPr lang="en-US" dirty="0" smtClean="0"/>
          </a:p>
          <a:p>
            <a:pPr marL="0" indent="341375">
              <a:lnSpc>
                <a:spcPct val="100000"/>
              </a:lnSpc>
            </a:pP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&lt;!--</a:t>
            </a:r>
            <a:r>
              <a:rPr lang="en-US" altLang="zh-CN" sz="10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Junit</a:t>
            </a:r>
            <a:r>
              <a:rPr lang="en-US" altLang="zh-CN" sz="10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0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케이스</a:t>
            </a:r>
            <a:r>
              <a:rPr lang="en-US" altLang="zh-CN" sz="10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수행</a:t>
            </a:r>
            <a:r>
              <a:rPr lang="en-US" altLang="zh-CN" sz="10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대상</a:t>
            </a:r>
            <a:r>
              <a:rPr lang="en-US" altLang="zh-CN" sz="10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작성</a:t>
            </a:r>
            <a:r>
              <a:rPr lang="en-US" altLang="zh-CN" sz="1000" spc="-60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--&gt;</a:t>
            </a:r>
          </a:p>
          <a:p>
            <a:pPr marL="0" indent="341375">
              <a:lnSpc>
                <a:spcPct val="100000"/>
              </a:lnSpc>
              <a:spcBef>
                <a:spcPts val="100"/>
              </a:spcBef>
            </a:pPr>
            <a:r>
              <a:rPr lang="en-US" altLang="zh-CN" sz="1000" spc="-5" dirty="0">
                <a:solidFill>
                  <a:srgbClr val="000000"/>
                </a:solidFill>
                <a:latin typeface="Malgun Gothic"/>
                <a:ea typeface="Malgun Gothic"/>
              </a:rPr>
              <a:t>&lt;junit</a:t>
            </a:r>
            <a:r>
              <a:rPr lang="en-US" altLang="zh-CN" sz="1000" spc="1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5" dirty="0">
                <a:solidFill>
                  <a:srgbClr val="000000"/>
                </a:solidFill>
                <a:latin typeface="Malgun Gothic"/>
                <a:ea typeface="Malgun Gothic"/>
              </a:rPr>
              <a:t>failureproperty="testsFailed"&gt;</a:t>
            </a:r>
          </a:p>
          <a:p>
            <a:pPr marL="0" indent="455679">
              <a:lnSpc>
                <a:spcPct val="100000"/>
              </a:lnSpc>
            </a:pPr>
            <a:r>
              <a:rPr lang="en-US" altLang="zh-CN" sz="1000" spc="-60" dirty="0">
                <a:solidFill>
                  <a:srgbClr val="000000"/>
                </a:solidFill>
                <a:latin typeface="Malgun Gothic"/>
                <a:ea typeface="Malgun Gothic"/>
              </a:rPr>
              <a:t>&lt;class</a:t>
            </a:r>
            <a:r>
              <a:rPr lang="en-US" altLang="zh-CN" sz="1000" spc="-50" dirty="0">
                <a:solidFill>
                  <a:srgbClr val="000000"/>
                </a:solidFill>
                <a:latin typeface="Malgun Gothic"/>
                <a:ea typeface="Malgun Gothic"/>
              </a:rPr>
              <a:t>path&gt;</a:t>
            </a:r>
          </a:p>
          <a:p>
            <a:pPr marL="0" indent="570742">
              <a:lnSpc>
                <a:spcPct val="100000"/>
              </a:lnSpc>
              <a:spcBef>
                <a:spcPts val="100"/>
              </a:spcBef>
            </a:pPr>
            <a:r>
              <a:rPr lang="en-US" altLang="zh-CN" sz="1000" spc="-50" dirty="0">
                <a:solidFill>
                  <a:srgbClr val="000000"/>
                </a:solidFill>
                <a:latin typeface="Malgun Gothic"/>
                <a:ea typeface="Malgun Gothic"/>
              </a:rPr>
              <a:t>&lt;pathelement</a:t>
            </a:r>
            <a:r>
              <a:rPr lang="en-US" altLang="zh-CN" sz="1000" spc="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45" dirty="0">
                <a:solidFill>
                  <a:srgbClr val="000000"/>
                </a:solidFill>
                <a:latin typeface="Malgun Gothic"/>
                <a:ea typeface="Malgun Gothic"/>
              </a:rPr>
              <a:t>path="${classpath}"/&gt;</a:t>
            </a:r>
          </a:p>
          <a:p>
            <a:pPr hangingPunct="0" marL="455679" indent="115062">
              <a:lnSpc>
                <a:spcPct val="95416"/>
              </a:lnSpc>
              <a:spcBef>
                <a:spcPts val="195"/>
              </a:spcBef>
            </a:pPr>
            <a:r>
              <a:rPr lang="en-US" altLang="zh-CN" sz="1000" spc="-20" dirty="0">
                <a:solidFill>
                  <a:srgbClr val="000000"/>
                </a:solidFill>
                <a:latin typeface="Malgun Gothic"/>
                <a:ea typeface="Malgun Gothic"/>
              </a:rPr>
              <a:t>&lt;pathelement</a:t>
            </a:r>
            <a:r>
              <a:rPr lang="en-US" altLang="zh-CN" sz="1000" spc="-9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20" dirty="0">
                <a:solidFill>
                  <a:srgbClr val="000000"/>
                </a:solidFill>
                <a:latin typeface="Malgun Gothic"/>
                <a:ea typeface="Malgun Gothic"/>
              </a:rPr>
              <a:t>path="${classes.dir}"/&gt;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br/>
            <a:r>
              <a:rPr lang="en-US" altLang="zh-CN" sz="1000" spc="-50" dirty="0">
                <a:solidFill>
                  <a:srgbClr val="000000"/>
                </a:solidFill>
                <a:latin typeface="Malgun Gothic"/>
                <a:ea typeface="Malgun Gothic"/>
              </a:rPr>
              <a:t>&lt;/c</a:t>
            </a:r>
            <a:r>
              <a:rPr lang="en-US" altLang="zh-CN" sz="1000" spc="-44" dirty="0">
                <a:solidFill>
                  <a:srgbClr val="000000"/>
                </a:solidFill>
                <a:latin typeface="Malgun Gothic"/>
                <a:ea typeface="Malgun Gothic"/>
              </a:rPr>
              <a:t>lasspath&gt;</a:t>
            </a:r>
          </a:p>
          <a:p>
            <a:pPr marL="0" indent="455679">
              <a:lnSpc>
                <a:spcPct val="100000"/>
              </a:lnSpc>
              <a:spcBef>
                <a:spcPts val="204"/>
              </a:spcBef>
            </a:pPr>
            <a:r>
              <a:rPr lang="en-US" altLang="zh-CN" sz="1000" spc="-25" dirty="0">
                <a:solidFill>
                  <a:srgbClr val="000000"/>
                </a:solidFill>
                <a:latin typeface="Malgun Gothic"/>
                <a:ea typeface="Malgun Gothic"/>
              </a:rPr>
              <a:t>&lt;test</a:t>
            </a:r>
            <a:r>
              <a:rPr lang="en-US" altLang="zh-CN" sz="1000" spc="14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25" dirty="0">
                <a:solidFill>
                  <a:srgbClr val="000000"/>
                </a:solidFill>
                <a:latin typeface="Malgun Gothic"/>
                <a:ea typeface="Malgun Gothic"/>
              </a:rPr>
              <a:t>name="com.bedarra.continuousbuild.example.tests.junit.TestHello"/&gt;</a:t>
            </a:r>
          </a:p>
          <a:p>
            <a:pPr marL="0" indent="341375">
              <a:lnSpc>
                <a:spcPct val="100000"/>
              </a:lnSpc>
              <a:spcBef>
                <a:spcPts val="100"/>
              </a:spcBef>
            </a:pPr>
            <a:r>
              <a:rPr lang="en-US" altLang="zh-CN" sz="1000" spc="-30" dirty="0">
                <a:solidFill>
                  <a:srgbClr val="000000"/>
                </a:solidFill>
                <a:latin typeface="Malgun Gothic"/>
                <a:ea typeface="Malgun Gothic"/>
              </a:rPr>
              <a:t>&lt;/ju</a:t>
            </a:r>
            <a:r>
              <a:rPr lang="en-US" altLang="zh-CN" sz="1000" spc="-20" dirty="0">
                <a:solidFill>
                  <a:srgbClr val="000000"/>
                </a:solidFill>
                <a:latin typeface="Malgun Gothic"/>
                <a:ea typeface="Malgun Gothic"/>
              </a:rPr>
              <a:t>nit&gt;</a:t>
            </a:r>
          </a:p>
          <a:p>
            <a:pPr marL="0" indent="226313">
              <a:lnSpc>
                <a:spcPct val="100000"/>
              </a:lnSpc>
            </a:pPr>
            <a:r>
              <a:rPr lang="en-US" altLang="zh-CN" sz="1000" spc="-55" dirty="0">
                <a:solidFill>
                  <a:srgbClr val="000000"/>
                </a:solidFill>
                <a:latin typeface="Malgun Gothic"/>
                <a:ea typeface="Malgun Gothic"/>
              </a:rPr>
              <a:t>&lt;</a:t>
            </a:r>
            <a:r>
              <a:rPr lang="en-US" altLang="zh-CN" sz="1000" spc="-50" dirty="0">
                <a:solidFill>
                  <a:srgbClr val="000000"/>
                </a:solidFill>
                <a:latin typeface="Malgun Gothic"/>
                <a:ea typeface="Malgun Gothic"/>
              </a:rPr>
              <a:t>/target&gt;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1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100" spc="-45" b="1" dirty="0">
                <a:solidFill>
                  <a:srgbClr val="000000"/>
                </a:solidFill>
                <a:latin typeface="Malgun Gothic"/>
                <a:ea typeface="Malgun Gothic"/>
              </a:rPr>
              <a:t>4.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커버리지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측정도구를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스크립트에</a:t>
            </a:r>
            <a:r>
              <a:rPr lang="en-US" altLang="zh-CN" sz="11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연계한다.</a:t>
            </a:r>
          </a:p>
          <a:p>
            <a:pPr hangingPunct="0" marL="190497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스크립트에서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커버리지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측정도구에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해당하는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ea typeface="Malgun Gothic"/>
              </a:rPr>
              <a:t>연계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태그를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사용해서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ea typeface="Malgun Gothic"/>
              </a:rPr>
              <a:t>테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스트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커버리지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측정도구를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연결한다.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커버리지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측정도구의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ea typeface="Malgun Gothic"/>
              </a:rPr>
              <a:t>경우,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소스코드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컴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파일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시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해당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도구의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라이브러리를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참조하여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분석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로그를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남기게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되므로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컴파일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부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분과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결과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리포팅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부분을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구분하여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작성한다.</a:t>
            </a:r>
          </a:p>
        </p:txBody>
      </p:sp>
      <p:sp>
        <p:nvSpPr>
          <p:cNvPr id="597" name="TextBox 597"/>
          <p:cNvSpPr txBox="1"/>
          <p:nvPr/>
        </p:nvSpPr>
        <p:spPr>
          <a:xfrm>
            <a:off x="899922" y="10069379"/>
            <a:ext cx="292920" cy="167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94" dirty="0">
                <a:solidFill>
                  <a:srgbClr val="000000"/>
                </a:solidFill>
                <a:latin typeface="Times New Roman"/>
                <a:ea typeface="Times New Roman"/>
              </a:rPr>
              <a:t>40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Freeform 598"> 
				</p:cNvPr>
          <p:cNvSpPr/>
          <p:nvPr/>
        </p:nvSpPr>
        <p:spPr>
          <a:xfrm>
            <a:off x="1580261" y="1288161"/>
            <a:ext cx="4947539" cy="19938"/>
          </a:xfrm>
          <a:custGeom>
            <a:avLst/>
            <a:gdLst>
              <a:gd name="connsiteX0" fmla="*/ 16128 w 4947539"/>
              <a:gd name="connsiteY0" fmla="*/ 14096 h 19938"/>
              <a:gd name="connsiteX1" fmla="*/ 4949317 w 4947539"/>
              <a:gd name="connsiteY1" fmla="*/ 14096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47539" h="19938">
                <a:moveTo>
                  <a:pt x="16128" y="14096"/>
                </a:moveTo>
                <a:lnTo>
                  <a:pt x="4949317" y="14096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9" name="Freeform 599"> 
				</p:cNvPr>
          <p:cNvSpPr/>
          <p:nvPr/>
        </p:nvSpPr>
        <p:spPr>
          <a:xfrm>
            <a:off x="1580261" y="1554861"/>
            <a:ext cx="4947539" cy="19938"/>
          </a:xfrm>
          <a:custGeom>
            <a:avLst/>
            <a:gdLst>
              <a:gd name="connsiteX0" fmla="*/ 16128 w 4947539"/>
              <a:gd name="connsiteY0" fmla="*/ 8000 h 19938"/>
              <a:gd name="connsiteX1" fmla="*/ 4954651 w 4947539"/>
              <a:gd name="connsiteY1" fmla="*/ 8000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47539" h="19938">
                <a:moveTo>
                  <a:pt x="16128" y="8000"/>
                </a:moveTo>
                <a:lnTo>
                  <a:pt x="4954651" y="8000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0" name="Freeform 600"> 
				</p:cNvPr>
          <p:cNvSpPr/>
          <p:nvPr/>
        </p:nvSpPr>
        <p:spPr>
          <a:xfrm>
            <a:off x="1580261" y="5326760"/>
            <a:ext cx="4947539" cy="19938"/>
          </a:xfrm>
          <a:custGeom>
            <a:avLst/>
            <a:gdLst>
              <a:gd name="connsiteX0" fmla="*/ 11557 w 4947539"/>
              <a:gd name="connsiteY0" fmla="*/ 9525 h 19938"/>
              <a:gd name="connsiteX1" fmla="*/ 4954651 w 4947539"/>
              <a:gd name="connsiteY1" fmla="*/ 9525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47539" h="19938">
                <a:moveTo>
                  <a:pt x="11557" y="9525"/>
                </a:moveTo>
                <a:lnTo>
                  <a:pt x="4954651" y="9525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1" name="Freeform 601"> 
				</p:cNvPr>
          <p:cNvSpPr/>
          <p:nvPr/>
        </p:nvSpPr>
        <p:spPr>
          <a:xfrm>
            <a:off x="1580261" y="5326760"/>
            <a:ext cx="4947539" cy="19938"/>
          </a:xfrm>
          <a:custGeom>
            <a:avLst/>
            <a:gdLst>
              <a:gd name="connsiteX0" fmla="*/ 11557 w 4947539"/>
              <a:gd name="connsiteY0" fmla="*/ 9525 h 19938"/>
              <a:gd name="connsiteX1" fmla="*/ 4954651 w 4947539"/>
              <a:gd name="connsiteY1" fmla="*/ 9525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47539" h="19938">
                <a:moveTo>
                  <a:pt x="11557" y="9525"/>
                </a:moveTo>
                <a:lnTo>
                  <a:pt x="4954651" y="9525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2" name="Freeform 602"> 
				</p:cNvPr>
          <p:cNvSpPr/>
          <p:nvPr/>
        </p:nvSpPr>
        <p:spPr>
          <a:xfrm>
            <a:off x="1580261" y="1288161"/>
            <a:ext cx="4947539" cy="19938"/>
          </a:xfrm>
          <a:custGeom>
            <a:avLst/>
            <a:gdLst>
              <a:gd name="connsiteX0" fmla="*/ 16128 w 4947539"/>
              <a:gd name="connsiteY0" fmla="*/ 14096 h 19938"/>
              <a:gd name="connsiteX1" fmla="*/ 4949317 w 4947539"/>
              <a:gd name="connsiteY1" fmla="*/ 14096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47539" h="19938">
                <a:moveTo>
                  <a:pt x="16128" y="14096"/>
                </a:moveTo>
                <a:lnTo>
                  <a:pt x="4949317" y="14096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4" name="Picture 604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960" y="6751320"/>
            <a:ext cx="4655820" cy="2766060"/>
          </a:xfrm>
          <a:prstGeom prst="rect">
            <a:avLst/>
          </a:prstGeom>
        </p:spPr>
      </p:pic>
      <p:sp>
        <p:nvSpPr>
          <p:cNvPr id="604" name="TextBox 604"/>
          <p:cNvSpPr txBox="1"/>
          <p:nvPr/>
        </p:nvSpPr>
        <p:spPr>
          <a:xfrm>
            <a:off x="1408175" y="1074416"/>
            <a:ext cx="5313648" cy="91626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90500">
              <a:lnSpc>
                <a:spcPct val="100000"/>
              </a:lnSpc>
            </a:pPr>
            <a:r>
              <a:rPr lang="en-US" altLang="zh-CN" sz="9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&lt;표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80" b="1" dirty="0">
                <a:solidFill>
                  <a:srgbClr val="000000"/>
                </a:solidFill>
                <a:latin typeface="Malgun Gothic"/>
                <a:ea typeface="Malgun Gothic"/>
              </a:rPr>
              <a:t>3-5&gt;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35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9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35" b="1" dirty="0">
                <a:solidFill>
                  <a:srgbClr val="000000"/>
                </a:solidFill>
                <a:latin typeface="Malgun Gothic"/>
                <a:ea typeface="Malgun Gothic"/>
              </a:rPr>
              <a:t>스크립트와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35" b="1" dirty="0">
                <a:solidFill>
                  <a:srgbClr val="000000"/>
                </a:solidFill>
                <a:latin typeface="Malgun Gothic"/>
                <a:ea typeface="Malgun Gothic"/>
              </a:rPr>
              <a:t>커버리지</a:t>
            </a:r>
            <a:r>
              <a:rPr lang="en-US" altLang="zh-CN" sz="9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35" b="1" dirty="0">
                <a:solidFill>
                  <a:srgbClr val="000000"/>
                </a:solidFill>
                <a:latin typeface="Malgun Gothic"/>
                <a:ea typeface="Malgun Gothic"/>
              </a:rPr>
              <a:t>측정도구</a:t>
            </a:r>
            <a:r>
              <a:rPr lang="en-US" altLang="zh-CN" sz="9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연계(예시)</a:t>
            </a:r>
          </a:p>
          <a:p>
            <a:pPr>
              <a:lnSpc>
                <a:spcPts val="1185"/>
              </a:lnSpc>
            </a:pPr>
            <a:endParaRPr lang="en-US" dirty="0" smtClean="0"/>
          </a:p>
          <a:p>
            <a:pPr marL="0" indent="253746">
              <a:lnSpc>
                <a:spcPct val="100000"/>
              </a:lnSpc>
            </a:pP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스크립트와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커버리지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측정도구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연계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예시</a:t>
            </a:r>
          </a:p>
          <a:p>
            <a:pPr>
              <a:lnSpc>
                <a:spcPts val="985"/>
              </a:lnSpc>
            </a:pPr>
            <a:endParaRPr lang="en-US" dirty="0" smtClean="0"/>
          </a:p>
          <a:p>
            <a:pPr marL="0" indent="683513">
              <a:lnSpc>
                <a:spcPct val="100000"/>
              </a:lnSpc>
              <a:tabLst>
                <a:tab pos="2734157" algn="l"/>
              </a:tabLst>
            </a:pPr>
            <a:r>
              <a:rPr lang="en-US" altLang="zh-CN" sz="1000" spc="-25" dirty="0">
                <a:solidFill>
                  <a:srgbClr val="000000"/>
                </a:solidFill>
                <a:latin typeface="Malgun Gothic"/>
                <a:ea typeface="Malgun Gothic"/>
              </a:rPr>
              <a:t>&lt;taskdef</a:t>
            </a:r>
            <a:r>
              <a:rPr lang="en-US" altLang="zh-CN" sz="10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25" dirty="0">
                <a:solidFill>
                  <a:srgbClr val="000000"/>
                </a:solidFill>
                <a:latin typeface="Malgun Gothic"/>
                <a:ea typeface="Malgun Gothic"/>
              </a:rPr>
              <a:t>resource="clovertasks"/&gt;	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&lt;!--</a:t>
            </a:r>
            <a:r>
              <a:rPr lang="en-US" altLang="zh-CN" sz="10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Clover</a:t>
            </a:r>
            <a:r>
              <a:rPr lang="en-US" altLang="zh-CN" sz="10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Task</a:t>
            </a:r>
            <a:r>
              <a:rPr lang="en-US" altLang="zh-CN" sz="10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정의</a:t>
            </a:r>
            <a:r>
              <a:rPr lang="en-US" altLang="zh-CN" sz="1000" spc="-55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--&gt;</a:t>
            </a:r>
          </a:p>
          <a:p>
            <a:pPr marL="0" indent="683513">
              <a:lnSpc>
                <a:spcPct val="100000"/>
              </a:lnSpc>
            </a:pPr>
            <a:r>
              <a:rPr lang="en-US" altLang="zh-CN" sz="1000" spc="229" dirty="0">
                <a:solidFill>
                  <a:srgbClr val="000000"/>
                </a:solidFill>
                <a:latin typeface="Malgun Gothic"/>
                <a:ea typeface="Malgun Gothic"/>
              </a:rPr>
              <a:t>...</a:t>
            </a:r>
          </a:p>
          <a:p>
            <a:pPr marL="0" indent="685801">
              <a:lnSpc>
                <a:spcPct val="100000"/>
              </a:lnSpc>
              <a:spcBef>
                <a:spcPts val="100"/>
              </a:spcBef>
            </a:pP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&lt;!--</a:t>
            </a:r>
            <a:r>
              <a:rPr lang="en-US" altLang="zh-CN" sz="1000" spc="-8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소스</a:t>
            </a:r>
            <a:r>
              <a:rPr lang="en-US" altLang="zh-CN" sz="10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컴파일</a:t>
            </a:r>
            <a:r>
              <a:rPr lang="en-US" altLang="zh-CN" sz="10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시</a:t>
            </a:r>
            <a:r>
              <a:rPr lang="en-US" altLang="zh-CN" sz="10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Clover</a:t>
            </a:r>
            <a:r>
              <a:rPr lang="en-US" altLang="zh-CN" sz="10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Tag</a:t>
            </a:r>
            <a:r>
              <a:rPr lang="en-US" altLang="zh-CN" sz="10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삽입,</a:t>
            </a:r>
            <a:r>
              <a:rPr lang="en-US" altLang="zh-CN" sz="1000" spc="-8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커버리지</a:t>
            </a:r>
            <a:r>
              <a:rPr lang="en-US" altLang="zh-CN" sz="10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로그</a:t>
            </a:r>
            <a:r>
              <a:rPr lang="en-US" altLang="zh-CN" sz="10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설정</a:t>
            </a:r>
            <a:r>
              <a:rPr lang="en-US" altLang="zh-CN" sz="1000" spc="-90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--&gt;</a:t>
            </a:r>
          </a:p>
          <a:p>
            <a:pPr marL="0" indent="687330">
              <a:lnSpc>
                <a:spcPct val="100000"/>
              </a:lnSpc>
              <a:spcBef>
                <a:spcPts val="100"/>
              </a:spcBef>
            </a:pPr>
            <a:r>
              <a:rPr lang="en-US" altLang="zh-CN" sz="1000" spc="-44" dirty="0">
                <a:solidFill>
                  <a:srgbClr val="000000"/>
                </a:solidFill>
                <a:latin typeface="Malgun Gothic"/>
                <a:ea typeface="Malgun Gothic"/>
              </a:rPr>
              <a:t>&lt;target</a:t>
            </a:r>
            <a:r>
              <a:rPr lang="en-US" altLang="zh-CN" sz="1000" spc="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50" dirty="0">
                <a:solidFill>
                  <a:srgbClr val="000000"/>
                </a:solidFill>
                <a:latin typeface="Malgun Gothic"/>
                <a:ea typeface="Malgun Gothic"/>
              </a:rPr>
              <a:t>name="with.clover"&gt;</a:t>
            </a:r>
          </a:p>
          <a:p>
            <a:pPr marL="0" indent="1242067">
              <a:lnSpc>
                <a:spcPct val="100000"/>
              </a:lnSpc>
            </a:pPr>
            <a:r>
              <a:rPr lang="en-US" altLang="zh-CN" sz="1000" spc="-40" dirty="0">
                <a:solidFill>
                  <a:srgbClr val="000000"/>
                </a:solidFill>
                <a:latin typeface="Malgun Gothic"/>
                <a:ea typeface="Malgun Gothic"/>
              </a:rPr>
              <a:t>&lt;clover-setup</a:t>
            </a:r>
            <a:r>
              <a:rPr lang="en-US" altLang="zh-CN" sz="1000" spc="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40" dirty="0">
                <a:solidFill>
                  <a:srgbClr val="000000"/>
                </a:solidFill>
                <a:latin typeface="Malgun Gothic"/>
                <a:ea typeface="Malgun Gothic"/>
              </a:rPr>
              <a:t>initString="demo_coverage.db"/&gt;</a:t>
            </a:r>
          </a:p>
          <a:p>
            <a:pPr marL="0" indent="744482">
              <a:lnSpc>
                <a:spcPct val="100000"/>
              </a:lnSpc>
              <a:spcBef>
                <a:spcPts val="100"/>
              </a:spcBef>
            </a:pPr>
            <a:r>
              <a:rPr lang="en-US" altLang="zh-CN" sz="1000" spc="-55" dirty="0">
                <a:solidFill>
                  <a:srgbClr val="000000"/>
                </a:solidFill>
                <a:latin typeface="Malgun Gothic"/>
                <a:ea typeface="Malgun Gothic"/>
              </a:rPr>
              <a:t>&lt;/tar</a:t>
            </a:r>
            <a:r>
              <a:rPr lang="en-US" altLang="zh-CN" sz="1000" spc="-44" dirty="0">
                <a:solidFill>
                  <a:srgbClr val="000000"/>
                </a:solidFill>
                <a:latin typeface="Malgun Gothic"/>
                <a:ea typeface="Malgun Gothic"/>
              </a:rPr>
              <a:t>get&gt;</a:t>
            </a:r>
          </a:p>
          <a:p>
            <a:pPr marL="0" indent="687330">
              <a:lnSpc>
                <a:spcPct val="100000"/>
              </a:lnSpc>
              <a:spcBef>
                <a:spcPts val="100"/>
              </a:spcBef>
            </a:pPr>
            <a:r>
              <a:rPr lang="en-US" altLang="zh-CN" sz="1000" spc="229" dirty="0">
                <a:solidFill>
                  <a:srgbClr val="000000"/>
                </a:solidFill>
                <a:latin typeface="Malgun Gothic"/>
                <a:ea typeface="Malgun Gothic"/>
              </a:rPr>
              <a:t>...</a:t>
            </a:r>
          </a:p>
          <a:p>
            <a:pPr hangingPunct="0" marL="687342">
              <a:lnSpc>
                <a:spcPct val="108333"/>
              </a:lnSpc>
            </a:pP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&lt;!--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컴파일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path에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clover.jar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설정</a:t>
            </a:r>
            <a:r>
              <a:rPr lang="en-US" altLang="zh-CN" sz="1000" spc="-69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--&gt;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br/>
            <a:r>
              <a:rPr lang="en-US" altLang="zh-CN" sz="1000" spc="-30" dirty="0">
                <a:solidFill>
                  <a:srgbClr val="000000"/>
                </a:solidFill>
                <a:latin typeface="Malgun Gothic"/>
                <a:ea typeface="Malgun Gothic"/>
              </a:rPr>
              <a:t>&lt;path</a:t>
            </a:r>
            <a:r>
              <a:rPr lang="en-US" altLang="zh-CN" sz="1000" spc="1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30" dirty="0">
                <a:solidFill>
                  <a:srgbClr val="000000"/>
                </a:solidFill>
                <a:latin typeface="Malgun Gothic"/>
                <a:ea typeface="Malgun Gothic"/>
              </a:rPr>
              <a:t>id="build.classpath"&gt;</a:t>
            </a:r>
          </a:p>
          <a:p>
            <a:pPr hangingPunct="0" marL="687342">
              <a:lnSpc>
                <a:spcPct val="95416"/>
              </a:lnSpc>
              <a:spcBef>
                <a:spcPts val="150"/>
              </a:spcBef>
            </a:pPr>
            <a:r>
              <a:rPr lang="en-US" altLang="zh-CN" sz="1000" spc="-25" dirty="0">
                <a:solidFill>
                  <a:srgbClr val="000000"/>
                </a:solidFill>
                <a:latin typeface="Malgun Gothic"/>
                <a:ea typeface="Malgun Gothic"/>
              </a:rPr>
              <a:t>&lt;pathelement</a:t>
            </a:r>
            <a:r>
              <a:rPr lang="en-US" altLang="zh-CN" sz="1000" spc="-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20" dirty="0">
                <a:solidFill>
                  <a:srgbClr val="000000"/>
                </a:solidFill>
                <a:latin typeface="Malgun Gothic"/>
                <a:ea typeface="Malgun Gothic"/>
              </a:rPr>
              <a:t>path="$</a:t>
            </a:r>
            <a:r>
              <a:rPr lang="en-US" altLang="zh-CN" sz="10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20" dirty="0">
                <a:solidFill>
                  <a:srgbClr val="000000"/>
                </a:solidFill>
                <a:latin typeface="Malgun Gothic"/>
                <a:ea typeface="Malgun Gothic"/>
              </a:rPr>
              <a:t>{ant.home</a:t>
            </a:r>
            <a:r>
              <a:rPr lang="en-US" altLang="zh-CN" sz="10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20" dirty="0">
                <a:solidFill>
                  <a:srgbClr val="000000"/>
                </a:solidFill>
                <a:latin typeface="Malgun Gothic"/>
                <a:ea typeface="Malgun Gothic"/>
              </a:rPr>
              <a:t>}/lib/clover.jar"/&gt;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br/>
            <a:r>
              <a:rPr lang="en-US" altLang="zh-CN" sz="1000" spc="-15" dirty="0">
                <a:solidFill>
                  <a:srgbClr val="000000"/>
                </a:solidFill>
                <a:latin typeface="Malgun Gothic"/>
                <a:ea typeface="Malgun Gothic"/>
              </a:rPr>
              <a:t>&lt;pathelement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20" dirty="0">
                <a:solidFill>
                  <a:srgbClr val="000000"/>
                </a:solidFill>
                <a:latin typeface="Malgun Gothic"/>
                <a:ea typeface="Malgun Gothic"/>
              </a:rPr>
              <a:t>path="$</a:t>
            </a:r>
            <a:r>
              <a:rPr lang="en-US" altLang="zh-CN" sz="1000" spc="-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" dirty="0">
                <a:solidFill>
                  <a:srgbClr val="000000"/>
                </a:solidFill>
                <a:latin typeface="Malgun Gothic"/>
                <a:ea typeface="Malgun Gothic"/>
              </a:rPr>
              <a:t>{ant.home</a:t>
            </a:r>
            <a:r>
              <a:rPr lang="en-US" altLang="zh-CN" sz="1000" spc="-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" dirty="0">
                <a:solidFill>
                  <a:srgbClr val="000000"/>
                </a:solidFill>
                <a:latin typeface="Malgun Gothic"/>
                <a:ea typeface="Malgun Gothic"/>
              </a:rPr>
              <a:t>}/lib/junit.jar"/&gt;</a:t>
            </a:r>
          </a:p>
          <a:p>
            <a:pPr marL="0" indent="687342">
              <a:lnSpc>
                <a:spcPct val="100000"/>
              </a:lnSpc>
              <a:spcBef>
                <a:spcPts val="204"/>
              </a:spcBef>
            </a:pPr>
            <a:r>
              <a:rPr lang="en-US" altLang="zh-CN" sz="1000" spc="195" dirty="0">
                <a:solidFill>
                  <a:srgbClr val="000000"/>
                </a:solidFill>
                <a:latin typeface="Malgun Gothic"/>
                <a:ea typeface="Malgun Gothic"/>
              </a:rPr>
              <a:t>…</a:t>
            </a:r>
          </a:p>
          <a:p>
            <a:pPr marL="0" indent="687342">
              <a:lnSpc>
                <a:spcPct val="100000"/>
              </a:lnSpc>
              <a:spcBef>
                <a:spcPts val="100"/>
              </a:spcBef>
            </a:pPr>
            <a:r>
              <a:rPr lang="en-US" altLang="zh-CN" sz="1000" spc="-100" dirty="0">
                <a:solidFill>
                  <a:srgbClr val="000000"/>
                </a:solidFill>
                <a:latin typeface="Malgun Gothic"/>
                <a:ea typeface="Malgun Gothic"/>
              </a:rPr>
              <a:t>&lt;/pat</a:t>
            </a:r>
            <a:r>
              <a:rPr lang="en-US" altLang="zh-CN" sz="1000" spc="-94" dirty="0">
                <a:solidFill>
                  <a:srgbClr val="000000"/>
                </a:solidFill>
                <a:latin typeface="Malgun Gothic"/>
                <a:ea typeface="Malgun Gothic"/>
              </a:rPr>
              <a:t>h&gt;</a:t>
            </a:r>
          </a:p>
          <a:p>
            <a:pPr marL="0" indent="683538">
              <a:lnSpc>
                <a:spcPct val="100000"/>
              </a:lnSpc>
            </a:pPr>
            <a:r>
              <a:rPr lang="en-US" altLang="zh-CN" sz="1000" spc="229" dirty="0">
                <a:solidFill>
                  <a:srgbClr val="000000"/>
                </a:solidFill>
                <a:latin typeface="Malgun Gothic"/>
                <a:ea typeface="Malgun Gothic"/>
              </a:rPr>
              <a:t>...</a:t>
            </a:r>
          </a:p>
          <a:p>
            <a:pPr marL="0" indent="685825">
              <a:lnSpc>
                <a:spcPct val="100000"/>
              </a:lnSpc>
              <a:spcBef>
                <a:spcPts val="100"/>
              </a:spcBef>
            </a:pP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&lt;!--</a:t>
            </a:r>
            <a:r>
              <a:rPr lang="en-US" altLang="zh-CN" sz="10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결과</a:t>
            </a:r>
            <a:r>
              <a:rPr lang="en-US" altLang="zh-CN" sz="10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Report</a:t>
            </a:r>
            <a:r>
              <a:rPr lang="en-US" altLang="zh-CN" sz="10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출력</a:t>
            </a:r>
            <a:r>
              <a:rPr lang="en-US" altLang="zh-CN" sz="10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부분</a:t>
            </a:r>
            <a:r>
              <a:rPr lang="en-US" altLang="zh-CN" sz="10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정의</a:t>
            </a:r>
            <a:r>
              <a:rPr lang="en-US" altLang="zh-CN" sz="1000" spc="-94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dirty="0">
                <a:solidFill>
                  <a:srgbClr val="000000"/>
                </a:solidFill>
                <a:latin typeface="Malgun Gothic"/>
                <a:ea typeface="Malgun Gothic"/>
              </a:rPr>
              <a:t>--&gt;</a:t>
            </a:r>
          </a:p>
          <a:p>
            <a:pPr marL="0" indent="683538">
              <a:lnSpc>
                <a:spcPct val="100000"/>
              </a:lnSpc>
              <a:spcBef>
                <a:spcPts val="100"/>
              </a:spcBef>
            </a:pPr>
            <a:r>
              <a:rPr lang="en-US" altLang="zh-CN" sz="1000" spc="-40" dirty="0">
                <a:solidFill>
                  <a:srgbClr val="000000"/>
                </a:solidFill>
                <a:latin typeface="Malgun Gothic"/>
                <a:ea typeface="Malgun Gothic"/>
              </a:rPr>
              <a:t>&lt;target</a:t>
            </a:r>
            <a:r>
              <a:rPr lang="en-US" altLang="zh-CN" sz="10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45" dirty="0">
                <a:solidFill>
                  <a:srgbClr val="000000"/>
                </a:solidFill>
                <a:latin typeface="Malgun Gothic"/>
                <a:ea typeface="Malgun Gothic"/>
              </a:rPr>
              <a:t>name="report.html"</a:t>
            </a:r>
            <a:r>
              <a:rPr lang="en-US" altLang="zh-CN" sz="10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40" dirty="0">
                <a:solidFill>
                  <a:srgbClr val="000000"/>
                </a:solidFill>
                <a:latin typeface="Malgun Gothic"/>
                <a:ea typeface="Malgun Gothic"/>
              </a:rPr>
              <a:t>depends="with.clover"&gt;</a:t>
            </a:r>
          </a:p>
          <a:p>
            <a:pPr marL="0" indent="1131591">
              <a:lnSpc>
                <a:spcPct val="100000"/>
              </a:lnSpc>
            </a:pPr>
            <a:r>
              <a:rPr lang="en-US" altLang="zh-CN" sz="1000" spc="-40" dirty="0">
                <a:solidFill>
                  <a:srgbClr val="000000"/>
                </a:solidFill>
                <a:latin typeface="Malgun Gothic"/>
                <a:ea typeface="Malgun Gothic"/>
              </a:rPr>
              <a:t>&lt;clove</a:t>
            </a:r>
            <a:r>
              <a:rPr lang="en-US" altLang="zh-CN" sz="1000" spc="-34" dirty="0">
                <a:solidFill>
                  <a:srgbClr val="000000"/>
                </a:solidFill>
                <a:latin typeface="Malgun Gothic"/>
                <a:ea typeface="Malgun Gothic"/>
              </a:rPr>
              <a:t>r-report&gt;</a:t>
            </a:r>
          </a:p>
          <a:p>
            <a:pPr marL="0" indent="1576599">
              <a:lnSpc>
                <a:spcPct val="100000"/>
              </a:lnSpc>
              <a:spcBef>
                <a:spcPts val="100"/>
              </a:spcBef>
            </a:pPr>
            <a:r>
              <a:rPr lang="en-US" altLang="zh-CN" sz="1000" spc="-15" dirty="0">
                <a:solidFill>
                  <a:srgbClr val="000000"/>
                </a:solidFill>
                <a:latin typeface="Malgun Gothic"/>
                <a:ea typeface="Malgun Gothic"/>
              </a:rPr>
              <a:t>&lt;current</a:t>
            </a:r>
            <a:r>
              <a:rPr lang="en-US" altLang="zh-CN" sz="1000" spc="-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" dirty="0">
                <a:solidFill>
                  <a:srgbClr val="000000"/>
                </a:solidFill>
                <a:latin typeface="Malgun Gothic"/>
                <a:ea typeface="Malgun Gothic"/>
              </a:rPr>
              <a:t>outfile="clover_html"</a:t>
            </a:r>
            <a:r>
              <a:rPr lang="en-US" altLang="zh-CN" sz="10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20" dirty="0">
                <a:solidFill>
                  <a:srgbClr val="000000"/>
                </a:solidFill>
                <a:latin typeface="Malgun Gothic"/>
                <a:ea typeface="Malgun Gothic"/>
              </a:rPr>
              <a:t>title="clover</a:t>
            </a:r>
            <a:r>
              <a:rPr lang="en-US" altLang="zh-CN" sz="10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20" dirty="0">
                <a:solidFill>
                  <a:srgbClr val="000000"/>
                </a:solidFill>
                <a:latin typeface="Malgun Gothic"/>
                <a:ea typeface="Malgun Gothic"/>
              </a:rPr>
              <a:t>demo"&gt;</a:t>
            </a:r>
          </a:p>
          <a:p>
            <a:pPr marL="0" indent="1830346">
              <a:lnSpc>
                <a:spcPct val="100000"/>
              </a:lnSpc>
              <a:spcBef>
                <a:spcPts val="100"/>
              </a:spcBef>
            </a:pPr>
            <a:r>
              <a:rPr lang="en-US" altLang="zh-CN" sz="1000" spc="-69" dirty="0">
                <a:solidFill>
                  <a:srgbClr val="000000"/>
                </a:solidFill>
                <a:latin typeface="Malgun Gothic"/>
                <a:ea typeface="Malgun Gothic"/>
              </a:rPr>
              <a:t>&lt;format</a:t>
            </a:r>
            <a:r>
              <a:rPr lang="en-US" altLang="zh-CN" sz="1000" spc="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5" dirty="0">
                <a:solidFill>
                  <a:srgbClr val="000000"/>
                </a:solidFill>
                <a:latin typeface="Malgun Gothic"/>
                <a:ea typeface="Malgun Gothic"/>
              </a:rPr>
              <a:t>type="html"/&gt;</a:t>
            </a:r>
          </a:p>
          <a:p>
            <a:pPr marL="0" indent="1576599">
              <a:lnSpc>
                <a:spcPct val="100000"/>
              </a:lnSpc>
            </a:pPr>
            <a:r>
              <a:rPr lang="en-US" altLang="zh-CN" sz="1000" spc="-55" dirty="0">
                <a:solidFill>
                  <a:srgbClr val="000000"/>
                </a:solidFill>
                <a:latin typeface="Malgun Gothic"/>
                <a:ea typeface="Malgun Gothic"/>
              </a:rPr>
              <a:t>&lt;/cu</a:t>
            </a:r>
            <a:r>
              <a:rPr lang="en-US" altLang="zh-CN" sz="1000" spc="-50" dirty="0">
                <a:solidFill>
                  <a:srgbClr val="000000"/>
                </a:solidFill>
                <a:latin typeface="Malgun Gothic"/>
                <a:ea typeface="Malgun Gothic"/>
              </a:rPr>
              <a:t>rrent&gt;</a:t>
            </a:r>
          </a:p>
          <a:p>
            <a:pPr marL="0" indent="1068347">
              <a:lnSpc>
                <a:spcPct val="100000"/>
              </a:lnSpc>
              <a:spcBef>
                <a:spcPts val="100"/>
              </a:spcBef>
            </a:pPr>
            <a:r>
              <a:rPr lang="en-US" altLang="zh-CN" sz="1000" spc="-35" dirty="0">
                <a:solidFill>
                  <a:srgbClr val="000000"/>
                </a:solidFill>
                <a:latin typeface="Malgun Gothic"/>
                <a:ea typeface="Malgun Gothic"/>
              </a:rPr>
              <a:t>&lt;/clo</a:t>
            </a:r>
            <a:r>
              <a:rPr lang="en-US" altLang="zh-CN" sz="1000" spc="-30" dirty="0">
                <a:solidFill>
                  <a:srgbClr val="000000"/>
                </a:solidFill>
                <a:latin typeface="Malgun Gothic"/>
                <a:ea typeface="Malgun Gothic"/>
              </a:rPr>
              <a:t>ver-report&gt;</a:t>
            </a:r>
          </a:p>
          <a:p>
            <a:pPr marL="0" indent="687342">
              <a:lnSpc>
                <a:spcPct val="100000"/>
              </a:lnSpc>
              <a:spcBef>
                <a:spcPts val="100"/>
              </a:spcBef>
            </a:pPr>
            <a:r>
              <a:rPr lang="en-US" altLang="zh-CN" sz="1000" spc="-55" dirty="0">
                <a:solidFill>
                  <a:srgbClr val="000000"/>
                </a:solidFill>
                <a:latin typeface="Malgun Gothic"/>
                <a:ea typeface="Malgun Gothic"/>
              </a:rPr>
              <a:t>&lt;</a:t>
            </a:r>
            <a:r>
              <a:rPr lang="en-US" altLang="zh-CN" sz="1000" spc="-50" dirty="0">
                <a:solidFill>
                  <a:srgbClr val="000000"/>
                </a:solidFill>
                <a:latin typeface="Malgun Gothic"/>
                <a:ea typeface="Malgun Gothic"/>
              </a:rPr>
              <a:t>/target&gt;</a:t>
            </a:r>
          </a:p>
          <a:p>
            <a:pPr>
              <a:lnSpc>
                <a:spcPts val="1929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5.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스케줄러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관리도구를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설정한다.</a:t>
            </a:r>
          </a:p>
          <a:p>
            <a:pPr hangingPunct="0" marL="190497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스케줄러</a:t>
            </a:r>
            <a:r>
              <a:rPr lang="en-US" altLang="zh-CN" sz="1100" spc="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설정을</a:t>
            </a:r>
            <a:r>
              <a:rPr lang="en-US" altLang="zh-CN" sz="1100" spc="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통해서</a:t>
            </a:r>
            <a:r>
              <a:rPr lang="en-US" altLang="zh-CN" sz="1100" spc="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자동화된</a:t>
            </a:r>
            <a:r>
              <a:rPr lang="en-US" altLang="zh-CN" sz="1100" spc="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CI(Continuous</a:t>
            </a:r>
            <a:r>
              <a:rPr lang="en-US" altLang="zh-CN" sz="1100" spc="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Integration)</a:t>
            </a:r>
            <a:r>
              <a:rPr lang="en-US" altLang="zh-CN" sz="1100" spc="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환경을</a:t>
            </a:r>
            <a:r>
              <a:rPr lang="en-US" altLang="zh-CN" sz="1100" spc="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구성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할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있다.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스케줄러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도구는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일반적으로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별도의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웹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페이지를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갖고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있으며,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설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치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및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기동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후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해당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웹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페이지에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들어가서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해당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개발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시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적용된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소스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형상관리도구,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도구를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연결하여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빌드,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배포작업을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설정하고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스케줄링한다.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20"/>
              </a:lnSpc>
            </a:pPr>
            <a:endParaRPr lang="en-US" dirty="0" smtClean="0"/>
          </a:p>
          <a:p>
            <a:pPr marL="0" indent="190500">
              <a:lnSpc>
                <a:spcPct val="100000"/>
              </a:lnSpc>
            </a:pPr>
            <a:r>
              <a:rPr lang="en-US" altLang="zh-CN" sz="900" spc="-45" b="1" dirty="0">
                <a:solidFill>
                  <a:srgbClr val="000000"/>
                </a:solidFill>
                <a:latin typeface="Malgun Gothic"/>
                <a:ea typeface="Malgun Gothic"/>
              </a:rPr>
              <a:t>[</a:t>
            </a:r>
            <a:r>
              <a:rPr lang="en-US" altLang="zh-CN" sz="9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그림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60" b="1" dirty="0">
                <a:solidFill>
                  <a:srgbClr val="000000"/>
                </a:solidFill>
                <a:latin typeface="Malgun Gothic"/>
                <a:ea typeface="Malgun Gothic"/>
              </a:rPr>
              <a:t>3-2</a:t>
            </a:r>
            <a:r>
              <a:rPr lang="en-US" altLang="zh-CN" sz="900" spc="-45" b="1" dirty="0">
                <a:solidFill>
                  <a:srgbClr val="000000"/>
                </a:solidFill>
                <a:latin typeface="Malgun Gothic"/>
                <a:ea typeface="Malgun Gothic"/>
              </a:rPr>
              <a:t>]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스케줄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관리도구에서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20" b="1" dirty="0">
                <a:solidFill>
                  <a:srgbClr val="000000"/>
                </a:solidFill>
                <a:latin typeface="Malgun Gothic"/>
                <a:ea typeface="Malgun Gothic"/>
              </a:rPr>
              <a:t>도구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설정</a:t>
            </a:r>
            <a:r>
              <a:rPr lang="en-US" altLang="zh-CN" sz="9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사</a:t>
            </a:r>
            <a:r>
              <a:rPr lang="en-US" altLang="zh-CN" sz="900" spc="-120" b="1" dirty="0">
                <a:solidFill>
                  <a:srgbClr val="000000"/>
                </a:solidFill>
                <a:latin typeface="Malgun Gothic"/>
                <a:ea typeface="Malgun Gothic"/>
              </a:rPr>
              <a:t>례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69"/>
              </a:lnSpc>
            </a:pPr>
            <a:endParaRPr lang="en-US" dirty="0" smtClean="0"/>
          </a:p>
          <a:p>
            <a:pPr marL="0" indent="5086348">
              <a:lnSpc>
                <a:spcPct val="100000"/>
              </a:lnSpc>
            </a:pPr>
            <a:r>
              <a:rPr lang="en-US" altLang="zh-CN" sz="1100" spc="94" dirty="0">
                <a:solidFill>
                  <a:srgbClr val="000000"/>
                </a:solidFill>
                <a:latin typeface="Times New Roman"/>
                <a:ea typeface="Times New Roman"/>
              </a:rPr>
              <a:t>41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Picture 606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960" y="5036820"/>
            <a:ext cx="4792979" cy="1927860"/>
          </a:xfrm>
          <a:prstGeom prst="rect">
            <a:avLst/>
          </a:prstGeom>
        </p:spPr>
      </p:pic>
      <p:sp>
        <p:nvSpPr>
          <p:cNvPr id="606" name="TextBox 606"/>
          <p:cNvSpPr txBox="1"/>
          <p:nvPr/>
        </p:nvSpPr>
        <p:spPr>
          <a:xfrm>
            <a:off x="1408172" y="1200222"/>
            <a:ext cx="5313629" cy="59938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7528">
              <a:lnSpc>
                <a:spcPct val="100000"/>
              </a:lnSpc>
            </a:pPr>
            <a:r>
              <a:rPr lang="en-US" altLang="zh-CN" sz="11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작성한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스크립트를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활용하여</a:t>
            </a:r>
            <a:r>
              <a:rPr lang="en-US" altLang="zh-CN" sz="11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빌드를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수행하고</a:t>
            </a:r>
            <a:r>
              <a:rPr lang="en-US" altLang="zh-CN" sz="11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결과를</a:t>
            </a:r>
            <a:r>
              <a:rPr lang="en-US" altLang="zh-CN" sz="11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확인한다.</a:t>
            </a:r>
          </a:p>
          <a:p>
            <a:pPr>
              <a:lnSpc>
                <a:spcPts val="115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100" spc="-45" b="1" dirty="0">
                <a:solidFill>
                  <a:srgbClr val="000000"/>
                </a:solidFill>
                <a:latin typeface="Malgun Gothic"/>
                <a:ea typeface="Malgun Gothic"/>
              </a:rPr>
              <a:t>1.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개발자별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빌드를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수행한다.</a:t>
            </a:r>
          </a:p>
          <a:p>
            <a:pPr hangingPunct="0" marL="190497">
              <a:lnSpc>
                <a:spcPct val="149583"/>
              </a:lnSpc>
              <a:spcBef>
                <a:spcPts val="329"/>
              </a:spcBef>
            </a:pP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작성된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스크립트를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통해서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빌드,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배포를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수행한다.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개발자가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개별적인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개발환경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에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배포하는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것은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개발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도구에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내장된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기능을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사용하여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수행한다.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개발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서버,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서버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또는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운영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서버에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시에는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사전에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정의된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ea typeface="Malgun Gothic"/>
              </a:rPr>
              <a:t>･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절차에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따라서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대상,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수행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결과를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확인한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후에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배포한다.</a:t>
            </a:r>
          </a:p>
          <a:p>
            <a:pPr>
              <a:lnSpc>
                <a:spcPts val="85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2.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b="1" dirty="0">
                <a:solidFill>
                  <a:srgbClr val="000000"/>
                </a:solidFill>
                <a:latin typeface="Malgun Gothic"/>
                <a:ea typeface="Malgun Gothic"/>
              </a:rPr>
              <a:t>전체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통합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빌드를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수행한다.</a:t>
            </a:r>
          </a:p>
          <a:p>
            <a:pPr hangingPunct="0" marL="190497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전체적인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개발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진척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사항,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소스코드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품질,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결과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확인을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위해서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전체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소스에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대해서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통합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빌드,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배포를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수행한다.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기작성된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스크립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트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전체를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기동시키는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마스터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스크립트를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통해서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통합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빌드,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배포를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수행한다.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스케줄러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관리도구가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도입된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경우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통합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빌드,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주기를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설정하여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ea typeface="Malgun Gothic"/>
              </a:rPr>
              <a:t>활용한다.</a:t>
            </a:r>
          </a:p>
          <a:p>
            <a:pPr>
              <a:lnSpc>
                <a:spcPts val="83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ea typeface="Malgun Gothic"/>
              </a:rPr>
              <a:t>3.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결과를</a:t>
            </a: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확인한다.</a:t>
            </a:r>
          </a:p>
          <a:p>
            <a:pPr hangingPunct="0" marL="190497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도입된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도구,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스케줄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관리도구의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콘솔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또는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로그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정보를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확인하여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빌드,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배포의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성공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여부를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확인한다.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25"/>
              </a:lnSpc>
            </a:pPr>
            <a:endParaRPr lang="en-US" dirty="0" smtClean="0"/>
          </a:p>
          <a:p>
            <a:pPr marL="0" indent="190503">
              <a:lnSpc>
                <a:spcPct val="100000"/>
              </a:lnSpc>
            </a:pPr>
            <a:r>
              <a:rPr lang="en-US" altLang="zh-CN" sz="900" spc="-45" b="1" dirty="0">
                <a:solidFill>
                  <a:srgbClr val="000000"/>
                </a:solidFill>
                <a:latin typeface="Malgun Gothic"/>
                <a:ea typeface="Malgun Gothic"/>
              </a:rPr>
              <a:t>[</a:t>
            </a:r>
            <a:r>
              <a:rPr lang="en-US" altLang="zh-CN" sz="9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그림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65" b="1" dirty="0">
                <a:solidFill>
                  <a:srgbClr val="000000"/>
                </a:solidFill>
                <a:latin typeface="Malgun Gothic"/>
                <a:ea typeface="Malgun Gothic"/>
              </a:rPr>
              <a:t>3-3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ea typeface="Malgun Gothic"/>
              </a:rPr>
              <a:t>]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20" b="1" dirty="0">
                <a:solidFill>
                  <a:srgbClr val="000000"/>
                </a:solidFill>
                <a:latin typeface="Malgun Gothic"/>
                <a:ea typeface="Malgun Gothic"/>
              </a:rPr>
              <a:t>도구를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20" b="1" dirty="0">
                <a:solidFill>
                  <a:srgbClr val="000000"/>
                </a:solidFill>
                <a:latin typeface="Malgun Gothic"/>
                <a:ea typeface="Malgun Gothic"/>
              </a:rPr>
              <a:t>통한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20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성공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로그</a:t>
            </a:r>
            <a:r>
              <a:rPr lang="en-US" altLang="zh-CN" sz="9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ea typeface="Malgun Gothic"/>
              </a:rPr>
              <a:t>(</a:t>
            </a:r>
            <a:r>
              <a:rPr lang="en-US" altLang="zh-CN" sz="900" spc="-120" b="1" dirty="0">
                <a:solidFill>
                  <a:srgbClr val="000000"/>
                </a:solidFill>
                <a:latin typeface="Malgun Gothic"/>
                <a:ea typeface="Malgun Gothic"/>
              </a:rPr>
              <a:t>예시</a:t>
            </a:r>
            <a:r>
              <a:rPr lang="en-US" altLang="zh-CN" sz="900" spc="-45" b="1" dirty="0">
                <a:solidFill>
                  <a:srgbClr val="000000"/>
                </a:solidFill>
                <a:latin typeface="Malgun Gothic"/>
                <a:ea typeface="Malgun Gothic"/>
              </a:rPr>
              <a:t>)</a:t>
            </a:r>
          </a:p>
        </p:txBody>
      </p:sp>
      <p:sp>
        <p:nvSpPr>
          <p:cNvPr id="607" name="TextBox 607"/>
          <p:cNvSpPr txBox="1"/>
          <p:nvPr/>
        </p:nvSpPr>
        <p:spPr>
          <a:xfrm>
            <a:off x="899922" y="10069379"/>
            <a:ext cx="292920" cy="167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94" dirty="0">
                <a:solidFill>
                  <a:srgbClr val="000000"/>
                </a:solidFill>
                <a:latin typeface="Times New Roman"/>
                <a:ea typeface="Times New Roman"/>
              </a:rPr>
              <a:t>42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Picture 609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960" y="1950720"/>
            <a:ext cx="5036820" cy="2354580"/>
          </a:xfrm>
          <a:prstGeom prst="rect">
            <a:avLst/>
          </a:prstGeom>
        </p:spPr>
      </p:pic>
      <p:pic>
        <p:nvPicPr>
          <p:cNvPr id="610" name="Picture 610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960" y="5760720"/>
            <a:ext cx="5036820" cy="3322320"/>
          </a:xfrm>
          <a:prstGeom prst="rect">
            <a:avLst/>
          </a:prstGeom>
        </p:spPr>
      </p:pic>
      <p:sp>
        <p:nvSpPr>
          <p:cNvPr id="610" name="TextBox 610"/>
          <p:cNvSpPr txBox="1"/>
          <p:nvPr/>
        </p:nvSpPr>
        <p:spPr>
          <a:xfrm>
            <a:off x="1408175" y="1136214"/>
            <a:ext cx="5312935" cy="91008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ea typeface="Malgun Gothic"/>
              </a:rPr>
              <a:t>4.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중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수행된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수행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결과를</a:t>
            </a: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b="1" dirty="0">
                <a:solidFill>
                  <a:srgbClr val="000000"/>
                </a:solidFill>
                <a:latin typeface="Malgun Gothic"/>
                <a:ea typeface="Malgun Gothic"/>
              </a:rPr>
              <a:t>확인한다.</a:t>
            </a:r>
          </a:p>
          <a:p>
            <a:pPr hangingPunct="0" marL="190497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수행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중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진행된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수행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결과를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확인하고,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오류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발생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내역을</a:t>
            </a:r>
            <a:r>
              <a:rPr lang="en-US" altLang="zh-CN" sz="1100" spc="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개발팀에게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전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달한다.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64"/>
              </a:lnSpc>
            </a:pPr>
            <a:endParaRPr lang="en-US" dirty="0" smtClean="0"/>
          </a:p>
          <a:p>
            <a:pPr marL="0" indent="190500">
              <a:lnSpc>
                <a:spcPct val="100000"/>
              </a:lnSpc>
            </a:pP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ea typeface="Malgun Gothic"/>
              </a:rPr>
              <a:t>[</a:t>
            </a:r>
            <a:r>
              <a:rPr lang="en-US" altLang="zh-CN" sz="9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그림</a:t>
            </a:r>
            <a:r>
              <a:rPr lang="en-US" altLang="zh-CN" sz="9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60" b="1" dirty="0">
                <a:solidFill>
                  <a:srgbClr val="000000"/>
                </a:solidFill>
                <a:latin typeface="Malgun Gothic"/>
                <a:ea typeface="Malgun Gothic"/>
              </a:rPr>
              <a:t>3-4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ea typeface="Malgun Gothic"/>
              </a:rPr>
              <a:t>]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후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수행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결과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64" b="1" dirty="0">
                <a:solidFill>
                  <a:srgbClr val="000000"/>
                </a:solidFill>
                <a:latin typeface="Malgun Gothic"/>
                <a:ea typeface="Malgun Gothic"/>
              </a:rPr>
              <a:t>Re</a:t>
            </a:r>
            <a:r>
              <a:rPr lang="en-US" altLang="zh-CN" sz="900" spc="-75" b="1" dirty="0">
                <a:solidFill>
                  <a:srgbClr val="000000"/>
                </a:solidFill>
                <a:latin typeface="Malgun Gothic"/>
                <a:ea typeface="Malgun Gothic"/>
              </a:rPr>
              <a:t>p</a:t>
            </a:r>
            <a:r>
              <a:rPr lang="en-US" altLang="zh-CN" sz="900" spc="-55" b="1" dirty="0">
                <a:solidFill>
                  <a:srgbClr val="000000"/>
                </a:solidFill>
                <a:latin typeface="Malgun Gothic"/>
                <a:ea typeface="Malgun Gothic"/>
              </a:rPr>
              <a:t>ort</a:t>
            </a:r>
            <a:r>
              <a:rPr lang="en-US" altLang="zh-CN" sz="9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35" b="1" dirty="0">
                <a:solidFill>
                  <a:srgbClr val="000000"/>
                </a:solidFill>
                <a:latin typeface="Malgun Gothic"/>
                <a:ea typeface="Malgun Gothic"/>
              </a:rPr>
              <a:t>(</a:t>
            </a:r>
            <a:r>
              <a:rPr lang="en-US" altLang="zh-CN" sz="9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예시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ea typeface="Malgun Gothic"/>
              </a:rPr>
              <a:t>)</a:t>
            </a:r>
          </a:p>
          <a:p>
            <a:pPr>
              <a:lnSpc>
                <a:spcPts val="1189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5.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중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수행된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커버리지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결과를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확인한다.</a:t>
            </a:r>
          </a:p>
          <a:p>
            <a:pPr hangingPunct="0" marL="190497">
              <a:lnSpc>
                <a:spcPct val="149583"/>
              </a:lnSpc>
              <a:spcBef>
                <a:spcPts val="334"/>
              </a:spcBef>
            </a:pP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중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수행된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테스트에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대한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소스코드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커버리지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결과를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확인하고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개발팀과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공유한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다.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커버리지가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낮은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프로그램에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대해서는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케이스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추가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･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보완을</a:t>
            </a:r>
            <a:r>
              <a:rPr lang="en-US" altLang="zh-CN" sz="1100" spc="-10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요청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한다.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04"/>
              </a:lnSpc>
            </a:pPr>
            <a:endParaRPr lang="en-US" dirty="0" smtClean="0"/>
          </a:p>
          <a:p>
            <a:pPr marL="0" indent="190500">
              <a:lnSpc>
                <a:spcPct val="100000"/>
              </a:lnSpc>
            </a:pP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ea typeface="Malgun Gothic"/>
              </a:rPr>
              <a:t>[</a:t>
            </a:r>
            <a:r>
              <a:rPr lang="en-US" altLang="zh-CN" sz="9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그림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60" b="1" dirty="0">
                <a:solidFill>
                  <a:srgbClr val="000000"/>
                </a:solidFill>
                <a:latin typeface="Malgun Gothic"/>
                <a:ea typeface="Malgun Gothic"/>
              </a:rPr>
              <a:t>3-5</a:t>
            </a:r>
            <a:r>
              <a:rPr lang="en-US" altLang="zh-CN" sz="900" spc="-50" b="1" dirty="0">
                <a:solidFill>
                  <a:srgbClr val="000000"/>
                </a:solidFill>
                <a:latin typeface="Malgun Gothic"/>
                <a:ea typeface="Malgun Gothic"/>
              </a:rPr>
              <a:t>]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후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커버리지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측정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결과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69" b="1" dirty="0">
                <a:solidFill>
                  <a:srgbClr val="000000"/>
                </a:solidFill>
                <a:latin typeface="Malgun Gothic"/>
                <a:ea typeface="Malgun Gothic"/>
              </a:rPr>
              <a:t>Re</a:t>
            </a:r>
            <a:r>
              <a:rPr lang="en-US" altLang="zh-CN" sz="900" spc="-75" b="1" dirty="0">
                <a:solidFill>
                  <a:srgbClr val="000000"/>
                </a:solidFill>
                <a:latin typeface="Malgun Gothic"/>
                <a:ea typeface="Malgun Gothic"/>
              </a:rPr>
              <a:t>p</a:t>
            </a:r>
            <a:r>
              <a:rPr lang="en-US" altLang="zh-CN" sz="900" spc="-55" b="1" dirty="0">
                <a:solidFill>
                  <a:srgbClr val="000000"/>
                </a:solidFill>
                <a:latin typeface="Malgun Gothic"/>
                <a:ea typeface="Malgun Gothic"/>
              </a:rPr>
              <a:t>ort</a:t>
            </a:r>
            <a:r>
              <a:rPr lang="en-US" altLang="zh-CN" sz="9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ea typeface="Malgun Gothic"/>
              </a:rPr>
              <a:t>(</a:t>
            </a:r>
            <a:r>
              <a:rPr lang="en-US" altLang="zh-CN" sz="9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예시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ea typeface="Malgun Gothic"/>
              </a:rPr>
              <a:t>)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19"/>
              </a:lnSpc>
            </a:pPr>
            <a:endParaRPr lang="en-US" dirty="0" smtClean="0"/>
          </a:p>
          <a:p>
            <a:pPr marL="0" indent="5086348">
              <a:lnSpc>
                <a:spcPct val="100000"/>
              </a:lnSpc>
            </a:pPr>
            <a:r>
              <a:rPr lang="en-US" altLang="zh-CN" sz="1100" spc="94" dirty="0">
                <a:solidFill>
                  <a:srgbClr val="000000"/>
                </a:solidFill>
                <a:latin typeface="Times New Roman"/>
                <a:ea typeface="Times New Roman"/>
              </a:rPr>
              <a:t>43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Picture 612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960" y="2141220"/>
            <a:ext cx="4998720" cy="1889760"/>
          </a:xfrm>
          <a:prstGeom prst="rect">
            <a:avLst/>
          </a:prstGeom>
        </p:spPr>
      </p:pic>
      <p:sp>
        <p:nvSpPr>
          <p:cNvPr id="612" name="Freeform 612"> 
				</p:cNvPr>
          <p:cNvSpPr/>
          <p:nvPr/>
        </p:nvSpPr>
        <p:spPr>
          <a:xfrm>
            <a:off x="1580261" y="7269860"/>
            <a:ext cx="5074539" cy="19938"/>
          </a:xfrm>
          <a:custGeom>
            <a:avLst/>
            <a:gdLst>
              <a:gd name="connsiteX0" fmla="*/ 16128 w 5074539"/>
              <a:gd name="connsiteY0" fmla="*/ 14097 h 19938"/>
              <a:gd name="connsiteX1" fmla="*/ 5079619 w 5074539"/>
              <a:gd name="connsiteY1" fmla="*/ 14097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74539" h="19938">
                <a:moveTo>
                  <a:pt x="16128" y="14097"/>
                </a:moveTo>
                <a:lnTo>
                  <a:pt x="5079619" y="14097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3" name="Freeform 613"> 
				</p:cNvPr>
          <p:cNvSpPr/>
          <p:nvPr/>
        </p:nvSpPr>
        <p:spPr>
          <a:xfrm>
            <a:off x="1580261" y="7269860"/>
            <a:ext cx="5074539" cy="19938"/>
          </a:xfrm>
          <a:custGeom>
            <a:avLst/>
            <a:gdLst>
              <a:gd name="connsiteX0" fmla="*/ 16128 w 5074539"/>
              <a:gd name="connsiteY0" fmla="*/ 14097 h 19938"/>
              <a:gd name="connsiteX1" fmla="*/ 5079619 w 5074539"/>
              <a:gd name="connsiteY1" fmla="*/ 14097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74539" h="19938">
                <a:moveTo>
                  <a:pt x="16128" y="14097"/>
                </a:moveTo>
                <a:lnTo>
                  <a:pt x="5079619" y="14097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" name="TextBox 614"/>
          <p:cNvSpPr txBox="1"/>
          <p:nvPr/>
        </p:nvSpPr>
        <p:spPr>
          <a:xfrm>
            <a:off x="1408173" y="1136214"/>
            <a:ext cx="5313567" cy="60570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ea typeface="Malgun Gothic"/>
              </a:rPr>
              <a:t>6.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중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수행된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인스펙션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결과를</a:t>
            </a: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확인한다.</a:t>
            </a:r>
          </a:p>
          <a:p>
            <a:pPr hangingPunct="0" marL="190500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중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수행된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인스펙션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결과를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확인하고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개발팀과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공유한다.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해당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애플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리케이션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개발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시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필수적으로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조치하기로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한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중요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위반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사항에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대해서는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개발팀에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수정을</a:t>
            </a:r>
            <a:r>
              <a:rPr lang="en-US" altLang="zh-CN" sz="1100" spc="11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요청한다.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920"/>
              </a:lnSpc>
            </a:pPr>
            <a:endParaRPr lang="en-US" dirty="0" smtClean="0"/>
          </a:p>
          <a:p>
            <a:pPr marL="0" indent="190502">
              <a:lnSpc>
                <a:spcPct val="100000"/>
              </a:lnSpc>
            </a:pP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ea typeface="Malgun Gothic"/>
              </a:rPr>
              <a:t>[</a:t>
            </a:r>
            <a:r>
              <a:rPr lang="en-US" altLang="zh-CN" sz="9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그림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60" b="1" dirty="0">
                <a:solidFill>
                  <a:srgbClr val="000000"/>
                </a:solidFill>
                <a:latin typeface="Malgun Gothic"/>
                <a:ea typeface="Malgun Gothic"/>
              </a:rPr>
              <a:t>3-6</a:t>
            </a:r>
            <a:r>
              <a:rPr lang="en-US" altLang="zh-CN" sz="900" spc="-50" b="1" dirty="0">
                <a:solidFill>
                  <a:srgbClr val="000000"/>
                </a:solidFill>
                <a:latin typeface="Malgun Gothic"/>
                <a:ea typeface="Malgun Gothic"/>
              </a:rPr>
              <a:t>]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후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인스펙션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점검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결과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69" b="1" dirty="0">
                <a:solidFill>
                  <a:srgbClr val="000000"/>
                </a:solidFill>
                <a:latin typeface="Malgun Gothic"/>
                <a:ea typeface="Malgun Gothic"/>
              </a:rPr>
              <a:t>Re</a:t>
            </a:r>
            <a:r>
              <a:rPr lang="en-US" altLang="zh-CN" sz="900" spc="-75" b="1" dirty="0">
                <a:solidFill>
                  <a:srgbClr val="000000"/>
                </a:solidFill>
                <a:latin typeface="Malgun Gothic"/>
                <a:ea typeface="Malgun Gothic"/>
              </a:rPr>
              <a:t>p</a:t>
            </a:r>
            <a:r>
              <a:rPr lang="en-US" altLang="zh-CN" sz="900" spc="-55" b="1" dirty="0">
                <a:solidFill>
                  <a:srgbClr val="000000"/>
                </a:solidFill>
                <a:latin typeface="Malgun Gothic"/>
                <a:ea typeface="Malgun Gothic"/>
              </a:rPr>
              <a:t>ort</a:t>
            </a:r>
            <a:r>
              <a:rPr lang="en-US" altLang="zh-CN" sz="9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ea typeface="Malgun Gothic"/>
              </a:rPr>
              <a:t>(</a:t>
            </a:r>
            <a:r>
              <a:rPr lang="en-US" altLang="zh-CN" sz="9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예시</a:t>
            </a:r>
            <a:r>
              <a:rPr lang="en-US" altLang="zh-CN" sz="900" spc="-45" b="1" dirty="0">
                <a:solidFill>
                  <a:srgbClr val="000000"/>
                </a:solidFill>
                <a:latin typeface="Malgun Gothic"/>
                <a:ea typeface="Malgun Gothic"/>
              </a:rPr>
              <a:t>)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70"/>
              </a:lnSpc>
            </a:pPr>
            <a:endParaRPr lang="en-US" dirty="0" smtClean="0"/>
          </a:p>
          <a:p>
            <a:pPr marL="0" indent="17528">
              <a:lnSpc>
                <a:spcPct val="100000"/>
              </a:lnSpc>
            </a:pP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중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발생된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오류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사항을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확인하고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대응한다.</a:t>
            </a:r>
          </a:p>
          <a:p>
            <a:pPr>
              <a:lnSpc>
                <a:spcPts val="115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ea typeface="Malgun Gothic"/>
              </a:rPr>
              <a:t>1.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중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발생된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오류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사항을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확인하고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원인을</a:t>
            </a: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분석한다.</a:t>
            </a:r>
          </a:p>
          <a:p>
            <a:pPr hangingPunct="0" marL="190497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중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오류가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발생된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경우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해당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로그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내용을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확인하고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오류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원인을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분석한다.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오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류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원인이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소스코드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작성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오류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또는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개발자가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체크인을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완료하지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않아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발생된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경우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즉시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해당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오류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사항을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개발자에게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전달한다.</a:t>
            </a:r>
          </a:p>
          <a:p>
            <a:pPr>
              <a:lnSpc>
                <a:spcPts val="82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2.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오류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b="1" dirty="0">
                <a:solidFill>
                  <a:srgbClr val="000000"/>
                </a:solidFill>
                <a:latin typeface="Malgun Gothic"/>
                <a:ea typeface="Malgun Gothic"/>
              </a:rPr>
              <a:t>사항을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확인하고</a:t>
            </a: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대응한다.</a:t>
            </a:r>
          </a:p>
          <a:p>
            <a:pPr hangingPunct="0" marL="190497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개발자는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요청한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사항이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정상적으로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완료되었는지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확인하고,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중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오류가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발생된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경우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해당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내역을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확인하고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수정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작업을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진행한다.</a:t>
            </a:r>
          </a:p>
          <a:p>
            <a:pPr>
              <a:lnSpc>
                <a:spcPts val="1839"/>
              </a:lnSpc>
            </a:pPr>
            <a:endParaRPr lang="en-US" dirty="0" smtClean="0"/>
          </a:p>
          <a:p>
            <a:pPr marL="0" indent="190502">
              <a:lnSpc>
                <a:spcPct val="100000"/>
              </a:lnSpc>
            </a:pPr>
            <a:r>
              <a:rPr lang="en-US" altLang="zh-CN" sz="9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&lt;표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69" b="1" dirty="0">
                <a:solidFill>
                  <a:srgbClr val="000000"/>
                </a:solidFill>
                <a:latin typeface="Malgun Gothic"/>
                <a:ea typeface="Malgun Gothic"/>
              </a:rPr>
              <a:t>3-6&gt;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20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시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20" b="1" dirty="0">
                <a:solidFill>
                  <a:srgbClr val="000000"/>
                </a:solidFill>
                <a:latin typeface="Malgun Gothic"/>
                <a:ea typeface="Malgun Gothic"/>
              </a:rPr>
              <a:t>주요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발생</a:t>
            </a:r>
            <a:r>
              <a:rPr lang="en-US" altLang="zh-CN" sz="9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20" b="1" dirty="0">
                <a:solidFill>
                  <a:srgbClr val="000000"/>
                </a:solidFill>
                <a:latin typeface="Malgun Gothic"/>
                <a:ea typeface="Malgun Gothic"/>
              </a:rPr>
              <a:t>오류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및</a:t>
            </a:r>
            <a:r>
              <a:rPr lang="en-US" altLang="zh-CN" sz="9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20" b="1" dirty="0">
                <a:solidFill>
                  <a:srgbClr val="000000"/>
                </a:solidFill>
                <a:latin typeface="Malgun Gothic"/>
                <a:ea typeface="Malgun Gothic"/>
              </a:rPr>
              <a:t>대응</a:t>
            </a:r>
            <a:r>
              <a:rPr lang="en-US" altLang="zh-CN" sz="9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94" b="1" dirty="0">
                <a:solidFill>
                  <a:srgbClr val="000000"/>
                </a:solidFill>
                <a:latin typeface="Malgun Gothic"/>
                <a:ea typeface="Malgun Gothic"/>
              </a:rPr>
              <a:t>방안(예시)</a:t>
            </a:r>
          </a:p>
        </p:txBody>
      </p:sp>
      <p:sp>
        <p:nvSpPr>
          <p:cNvPr id="615" name="TextBox 615"/>
          <p:cNvSpPr txBox="1"/>
          <p:nvPr/>
        </p:nvSpPr>
        <p:spPr>
          <a:xfrm>
            <a:off x="1661922" y="7351695"/>
            <a:ext cx="2448061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1850139" algn="l"/>
              </a:tabLst>
            </a:pP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오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류	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대응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방안</a:t>
            </a:r>
          </a:p>
        </p:txBody>
      </p:sp>
      <p:sp>
        <p:nvSpPr>
          <p:cNvPr id="616" name="TextBox 616"/>
          <p:cNvSpPr txBox="1"/>
          <p:nvPr/>
        </p:nvSpPr>
        <p:spPr>
          <a:xfrm>
            <a:off x="899922" y="10069379"/>
            <a:ext cx="292920" cy="167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94" dirty="0">
                <a:solidFill>
                  <a:srgbClr val="000000"/>
                </a:solidFill>
                <a:latin typeface="Times New Roman"/>
                <a:ea typeface="Times New Roman"/>
              </a:rPr>
              <a:t>44</a:t>
            </a: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591818" y="7559040"/>
          <a:ext cx="5087874" cy="21937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6994"/>
                <a:gridCol w="3230880"/>
              </a:tblGrid>
              <a:tr h="497585">
                <a:tc>
                  <a:txBody>
                    <a:bodyPr/>
                    <a:lstStyle/>
                    <a:p>
                      <a:pPr hangingPunct="0" marL="105917">
                        <a:lnSpc>
                          <a:spcPct val="124583"/>
                        </a:lnSpc>
                        <a:spcBef>
                          <a:spcPts val="395"/>
                        </a:spcBef>
                      </a:pPr>
                      <a:r>
                        <a:rPr lang="en-US" altLang="zh-CN" sz="1000" spc="-17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개발자가</a:t>
                      </a:r>
                      <a:r>
                        <a:rPr lang="en-US" altLang="zh-CN" sz="1000" spc="-6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 </a:t>
                      </a:r>
                      <a:r>
                        <a:rPr lang="en-US" altLang="zh-CN" sz="1000" spc="-17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체크아웃한</a:t>
                      </a:r>
                      <a:r>
                        <a:rPr lang="en-US" altLang="zh-CN" sz="1000" spc="-6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 </a:t>
                      </a:r>
                      <a:r>
                        <a:rPr lang="en-US" altLang="zh-CN" sz="1000" spc="-17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소스가</a:t>
                      </a:r>
                      <a:r>
                        <a:rPr lang="en-US" altLang="zh-CN" sz="1000" spc="-69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 </a:t>
                      </a:r>
                      <a:r>
                        <a:rPr lang="en-US" altLang="zh-CN" sz="1000" spc="-17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남아</a:t>
                      </a:r>
                      <a:r>
                        <a:rPr lang="en-US" altLang="zh-CN" sz="100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7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있는</a:t>
                      </a:r>
                      <a:r>
                        <a:rPr lang="en-US" altLang="zh-CN" sz="1000" spc="6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7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경우</a:t>
                      </a:r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294"/>
                        </a:lnSpc>
                      </a:pPr>
                      <a:endParaRPr lang="en-US" dirty="0" smtClean="0"/>
                    </a:p>
                    <a:p>
                      <a:pPr marL="0" indent="94490">
                        <a:lnSpc>
                          <a:spcPct val="100000"/>
                        </a:lnSpc>
                      </a:pP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빌드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작업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수행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전에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대상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소스를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모두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체크인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하도록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0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한다.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14477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96823">
                <a:tc>
                  <a:txBody>
                    <a:bodyPr/>
                    <a:lstStyle/>
                    <a:p>
                      <a:pPr>
                        <a:lnSpc>
                          <a:spcPts val="465"/>
                        </a:lnSpc>
                      </a:pPr>
                      <a:endParaRPr lang="en-US" dirty="0" smtClean="0"/>
                    </a:p>
                    <a:p>
                      <a:pPr hangingPunct="0" marL="105917">
                        <a:lnSpc>
                          <a:spcPct val="124583"/>
                        </a:lnSpc>
                      </a:pPr>
                      <a:r>
                        <a:rPr lang="en-US" altLang="zh-CN" sz="1000" spc="-10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빌드</a:t>
                      </a:r>
                      <a:r>
                        <a:rPr lang="en-US" altLang="zh-CN" sz="1000" spc="-3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0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대상</a:t>
                      </a:r>
                      <a:r>
                        <a:rPr lang="en-US" altLang="zh-CN" sz="1000" spc="-3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0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소스코드</a:t>
                      </a:r>
                      <a:r>
                        <a:rPr lang="en-US" altLang="zh-CN" sz="1000" spc="-3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9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간</a:t>
                      </a:r>
                      <a:r>
                        <a:rPr lang="en-US" altLang="zh-CN" sz="1000" spc="-4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0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상호</a:t>
                      </a:r>
                      <a:r>
                        <a:rPr lang="en-US" altLang="zh-CN" sz="1000" spc="-4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0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참조</a:t>
                      </a:r>
                      <a:r>
                        <a:rPr lang="en-US" altLang="zh-CN" sz="100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가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발생되는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4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경우</a:t>
                      </a:r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65"/>
                        </a:lnSpc>
                      </a:pPr>
                      <a:endParaRPr lang="en-US" dirty="0" smtClean="0"/>
                    </a:p>
                    <a:p>
                      <a:pPr hangingPunct="0" marL="94490">
                        <a:lnSpc>
                          <a:spcPct val="124583"/>
                        </a:lnSpc>
                      </a:pPr>
                      <a:r>
                        <a:rPr lang="en-US" altLang="zh-CN" sz="1000" spc="-9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업무</a:t>
                      </a:r>
                      <a:r>
                        <a:rPr lang="en-US" altLang="zh-CN" sz="1000" spc="-3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6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모듈,</a:t>
                      </a:r>
                      <a:r>
                        <a:rPr lang="en-US" altLang="zh-CN" sz="1000" spc="-3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9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공통</a:t>
                      </a:r>
                      <a:r>
                        <a:rPr lang="en-US" altLang="zh-CN" sz="1000" spc="-3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9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모듈의</a:t>
                      </a:r>
                      <a:r>
                        <a:rPr lang="en-US" altLang="zh-CN" sz="1000" spc="-3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9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호출</a:t>
                      </a:r>
                      <a:r>
                        <a:rPr lang="en-US" altLang="zh-CN" sz="1000" spc="-3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9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기준을</a:t>
                      </a:r>
                      <a:r>
                        <a:rPr lang="en-US" altLang="zh-CN" sz="1000" spc="-3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9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정의하여</a:t>
                      </a:r>
                      <a:r>
                        <a:rPr lang="en-US" altLang="zh-CN" sz="1000" spc="-3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8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모듈</a:t>
                      </a:r>
                      <a:r>
                        <a:rPr lang="en-US" altLang="zh-CN" sz="1000" spc="-3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9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간</a:t>
                      </a:r>
                      <a:r>
                        <a:rPr lang="en-US" altLang="zh-CN" sz="1000" spc="-3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9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상호</a:t>
                      </a:r>
                      <a:r>
                        <a:rPr lang="en-US" altLang="zh-CN" sz="100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참조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발생을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방지한다.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97608">
                <a:tc>
                  <a:txBody>
                    <a:bodyPr/>
                    <a:lstStyle/>
                    <a:p>
                      <a:pPr>
                        <a:lnSpc>
                          <a:spcPts val="469"/>
                        </a:lnSpc>
                      </a:pPr>
                      <a:endParaRPr lang="en-US" dirty="0" smtClean="0"/>
                    </a:p>
                    <a:p>
                      <a:pPr hangingPunct="0" marL="105917">
                        <a:lnSpc>
                          <a:spcPct val="124583"/>
                        </a:lnSpc>
                      </a:pPr>
                      <a:r>
                        <a:rPr lang="en-US" altLang="zh-CN" sz="1000" spc="-11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공통</a:t>
                      </a:r>
                      <a:r>
                        <a:rPr lang="en-US" altLang="zh-CN" sz="1000" spc="-4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9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파일,</a:t>
                      </a:r>
                      <a:r>
                        <a:rPr lang="en-US" altLang="zh-CN" sz="1000" spc="-4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1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환경</a:t>
                      </a:r>
                      <a:r>
                        <a:rPr lang="en-US" altLang="zh-CN" sz="1000" spc="-4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설정</a:t>
                      </a:r>
                      <a:r>
                        <a:rPr lang="en-US" altLang="zh-CN" sz="1000" spc="-4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1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파일에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1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대한</a:t>
                      </a:r>
                      <a:r>
                        <a:rPr lang="en-US" altLang="zh-CN" sz="100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7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오류</a:t>
                      </a:r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69"/>
                        </a:lnSpc>
                      </a:pPr>
                      <a:endParaRPr lang="en-US" dirty="0" smtClean="0"/>
                    </a:p>
                    <a:p>
                      <a:pPr hangingPunct="0" marL="94490">
                        <a:lnSpc>
                          <a:spcPct val="124583"/>
                        </a:lnSpc>
                      </a:pPr>
                      <a:r>
                        <a:rPr lang="en-US" altLang="zh-CN" sz="1000" spc="-10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빌드</a:t>
                      </a:r>
                      <a:r>
                        <a:rPr lang="en-US" altLang="zh-CN" sz="1000" spc="-3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0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담당자가</a:t>
                      </a:r>
                      <a:r>
                        <a:rPr lang="en-US" altLang="zh-CN" sz="1000" spc="-4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1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빌드</a:t>
                      </a:r>
                      <a:r>
                        <a:rPr lang="en-US" altLang="zh-CN" sz="1000" spc="-3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0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작업</a:t>
                      </a:r>
                      <a:r>
                        <a:rPr lang="en-US" altLang="zh-CN" sz="1000" spc="-4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0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수행</a:t>
                      </a:r>
                      <a:r>
                        <a:rPr lang="en-US" altLang="zh-CN" sz="1000" spc="-3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0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전에</a:t>
                      </a:r>
                      <a:r>
                        <a:rPr lang="en-US" altLang="zh-CN" sz="1000" spc="-4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0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공통</a:t>
                      </a:r>
                      <a:r>
                        <a:rPr lang="en-US" altLang="zh-CN" sz="1000" spc="-3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8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파일,</a:t>
                      </a:r>
                      <a:r>
                        <a:rPr lang="en-US" altLang="zh-CN" sz="1000" spc="-4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0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환경</a:t>
                      </a:r>
                      <a:r>
                        <a:rPr lang="en-US" altLang="zh-CN" sz="1000" spc="-3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0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설정</a:t>
                      </a:r>
                      <a:r>
                        <a:rPr lang="en-US" altLang="zh-CN" sz="1000" spc="-4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0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파</a:t>
                      </a:r>
                      <a:r>
                        <a:rPr lang="en-US" altLang="zh-CN" sz="100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6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일을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6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업데이트하도록</a:t>
                      </a:r>
                      <a:r>
                        <a:rPr lang="en-US" altLang="zh-CN" sz="1000" spc="-6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한다.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0178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114"/>
                        </a:lnSpc>
                      </a:pPr>
                      <a:endParaRPr lang="en-US" dirty="0" smtClean="0"/>
                    </a:p>
                    <a:p>
                      <a:pPr marL="0" indent="105917">
                        <a:lnSpc>
                          <a:spcPct val="100000"/>
                        </a:lnSpc>
                      </a:pPr>
                      <a:r>
                        <a:rPr lang="en-US" altLang="zh-CN" sz="1000" spc="-1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컴파일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자체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오류가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발생되는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경우</a:t>
                      </a:r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65"/>
                        </a:lnSpc>
                      </a:pPr>
                      <a:endParaRPr lang="en-US" dirty="0" smtClean="0"/>
                    </a:p>
                    <a:p>
                      <a:pPr hangingPunct="0" marL="94490">
                        <a:lnSpc>
                          <a:spcPct val="124583"/>
                        </a:lnSpc>
                      </a:pP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개발자가</a:t>
                      </a:r>
                      <a:r>
                        <a:rPr lang="en-US" altLang="zh-CN" sz="1000" spc="-4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개발을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완료하지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않고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체크인을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하거나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개발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표준을</a:t>
                      </a:r>
                      <a:r>
                        <a:rPr lang="en-US" altLang="zh-CN" sz="100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7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미인지하여</a:t>
                      </a:r>
                      <a:r>
                        <a:rPr lang="en-US" altLang="zh-CN" sz="1000" spc="-6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 </a:t>
                      </a:r>
                      <a:r>
                        <a:rPr lang="en-US" altLang="zh-CN" sz="1000" spc="-17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컴파일이</a:t>
                      </a:r>
                      <a:r>
                        <a:rPr lang="en-US" altLang="zh-CN" sz="1000" spc="-6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 </a:t>
                      </a:r>
                      <a:r>
                        <a:rPr lang="en-US" altLang="zh-CN" sz="1000" spc="-18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불가능한</a:t>
                      </a:r>
                      <a:r>
                        <a:rPr lang="en-US" altLang="zh-CN" sz="1000" spc="-6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 </a:t>
                      </a:r>
                      <a:r>
                        <a:rPr lang="en-US" altLang="zh-CN" sz="1000" spc="-17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경우로</a:t>
                      </a:r>
                      <a:r>
                        <a:rPr lang="en-US" altLang="zh-CN" sz="1000" spc="-6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 </a:t>
                      </a:r>
                      <a:r>
                        <a:rPr lang="en-US" altLang="zh-CN" sz="1000" spc="-17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해당</a:t>
                      </a:r>
                      <a:r>
                        <a:rPr lang="en-US" altLang="zh-CN" sz="1000" spc="-6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 </a:t>
                      </a:r>
                      <a:r>
                        <a:rPr lang="en-US" altLang="zh-CN" sz="1000" spc="-17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개발자에게</a:t>
                      </a:r>
                      <a:r>
                        <a:rPr lang="en-US" altLang="zh-CN" sz="1000" spc="-69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 </a:t>
                      </a:r>
                      <a:r>
                        <a:rPr lang="en-US" altLang="zh-CN" sz="1000" spc="-17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즉시</a:t>
                      </a:r>
                      <a:r>
                        <a:rPr lang="en-US" altLang="zh-CN" sz="100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오류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수정을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요청한다.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4572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Freeform 618"> 
				</p:cNvPr>
          <p:cNvSpPr/>
          <p:nvPr/>
        </p:nvSpPr>
        <p:spPr>
          <a:xfrm>
            <a:off x="6647560" y="1415161"/>
            <a:ext cx="19938" cy="261238"/>
          </a:xfrm>
          <a:custGeom>
            <a:avLst/>
            <a:gdLst>
              <a:gd name="connsiteX0" fmla="*/ 12319 w 19938"/>
              <a:gd name="connsiteY0" fmla="*/ 18160 h 261238"/>
              <a:gd name="connsiteX1" fmla="*/ 12319 w 19938"/>
              <a:gd name="connsiteY1" fmla="*/ 265048 h 26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938" h="261238">
                <a:moveTo>
                  <a:pt x="12319" y="18160"/>
                </a:moveTo>
                <a:lnTo>
                  <a:pt x="12319" y="265048"/>
                </a:lnTo>
              </a:path>
            </a:pathLst>
          </a:custGeom>
          <a:ln w="14477">
            <a:solidFill>
              <a:srgbClr val="e0a4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9" name="Freeform 619"> 
				</p:cNvPr>
          <p:cNvSpPr/>
          <p:nvPr/>
        </p:nvSpPr>
        <p:spPr>
          <a:xfrm>
            <a:off x="3510660" y="1415161"/>
            <a:ext cx="3144139" cy="19938"/>
          </a:xfrm>
          <a:custGeom>
            <a:avLst/>
            <a:gdLst>
              <a:gd name="connsiteX0" fmla="*/ 11303 w 3144139"/>
              <a:gd name="connsiteY0" fmla="*/ 18160 h 19938"/>
              <a:gd name="connsiteX1" fmla="*/ 3151505 w 3144139"/>
              <a:gd name="connsiteY1" fmla="*/ 18160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44139" h="19938">
                <a:moveTo>
                  <a:pt x="11303" y="18160"/>
                </a:moveTo>
                <a:lnTo>
                  <a:pt x="3151505" y="18160"/>
                </a:lnTo>
              </a:path>
            </a:pathLst>
          </a:custGeom>
          <a:ln w="14477">
            <a:solidFill>
              <a:srgbClr val="e0a4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0" name="Freeform 620"> 
				</p:cNvPr>
          <p:cNvSpPr/>
          <p:nvPr/>
        </p:nvSpPr>
        <p:spPr>
          <a:xfrm>
            <a:off x="3510660" y="1415161"/>
            <a:ext cx="3144139" cy="19938"/>
          </a:xfrm>
          <a:custGeom>
            <a:avLst/>
            <a:gdLst>
              <a:gd name="connsiteX0" fmla="*/ 11303 w 3144139"/>
              <a:gd name="connsiteY0" fmla="*/ 18160 h 19938"/>
              <a:gd name="connsiteX1" fmla="*/ 3151505 w 3144139"/>
              <a:gd name="connsiteY1" fmla="*/ 18160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44139" h="19938">
                <a:moveTo>
                  <a:pt x="11303" y="18160"/>
                </a:moveTo>
                <a:lnTo>
                  <a:pt x="3151505" y="18160"/>
                </a:lnTo>
              </a:path>
            </a:pathLst>
          </a:custGeom>
          <a:ln w="14477">
            <a:solidFill>
              <a:srgbClr val="e0a4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1" name="TextBox 621"/>
          <p:cNvSpPr txBox="1"/>
          <p:nvPr/>
        </p:nvSpPr>
        <p:spPr>
          <a:xfrm>
            <a:off x="3601975" y="1215005"/>
            <a:ext cx="3071170" cy="90220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50" spc="-204" b="1" dirty="0">
                <a:solidFill>
                  <a:srgbClr val="e0a400"/>
                </a:solidFill>
                <a:latin typeface="Malgun Gothic"/>
                <a:ea typeface="Malgun Gothic"/>
              </a:rPr>
              <a:t>수행</a:t>
            </a:r>
            <a:r>
              <a:rPr lang="en-US" altLang="zh-CN" sz="1050" spc="55" b="1" dirty="0">
                <a:solidFill>
                  <a:srgbClr val="e0a4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50" spc="-85" b="1" dirty="0">
                <a:solidFill>
                  <a:srgbClr val="e0a400"/>
                </a:solidFill>
                <a:latin typeface="Malgun Gothic"/>
                <a:ea typeface="Malgun Gothic"/>
              </a:rPr>
              <a:t>tip</a:t>
            </a:r>
          </a:p>
          <a:p>
            <a:pPr>
              <a:lnSpc>
                <a:spcPts val="1325"/>
              </a:lnSpc>
            </a:pPr>
            <a:endParaRPr lang="en-US" dirty="0" smtClean="0"/>
          </a:p>
          <a:p>
            <a:pPr hangingPunct="0" marL="182116" indent="-115823">
              <a:lnSpc>
                <a:spcPct val="133333"/>
              </a:lnSpc>
            </a:pPr>
            <a:r>
              <a:rPr lang="en-US" altLang="zh-CN" sz="1000" spc="-40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0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도구와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75" b="1" dirty="0">
                <a:solidFill>
                  <a:srgbClr val="000000"/>
                </a:solidFill>
                <a:latin typeface="Malgun Gothic"/>
                <a:ea typeface="Malgun Gothic"/>
              </a:rPr>
              <a:t>도구,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인스펙션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4" b="1" dirty="0">
                <a:solidFill>
                  <a:srgbClr val="000000"/>
                </a:solidFill>
                <a:latin typeface="Malgun Gothic"/>
                <a:ea typeface="Malgun Gothic"/>
              </a:rPr>
              <a:t>도구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등을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연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br/>
            <a:r>
              <a:rPr lang="en-US" altLang="zh-CN" sz="1000" spc="-94" b="1" dirty="0">
                <a:solidFill>
                  <a:srgbClr val="000000"/>
                </a:solidFill>
                <a:latin typeface="Malgun Gothic"/>
                <a:ea typeface="Malgun Gothic"/>
              </a:rPr>
              <a:t>결하려는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4" b="1" dirty="0">
                <a:solidFill>
                  <a:srgbClr val="000000"/>
                </a:solidFill>
                <a:latin typeface="Malgun Gothic"/>
                <a:ea typeface="Malgun Gothic"/>
              </a:rPr>
              <a:t>경우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4" b="1" dirty="0">
                <a:solidFill>
                  <a:srgbClr val="000000"/>
                </a:solidFill>
                <a:latin typeface="Malgun Gothic"/>
                <a:ea typeface="Malgun Gothic"/>
              </a:rPr>
              <a:t>각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4" b="1" dirty="0">
                <a:solidFill>
                  <a:srgbClr val="000000"/>
                </a:solidFill>
                <a:latin typeface="Malgun Gothic"/>
                <a:ea typeface="Malgun Gothic"/>
              </a:rPr>
              <a:t>도구들의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9" b="1" dirty="0">
                <a:solidFill>
                  <a:srgbClr val="000000"/>
                </a:solidFill>
                <a:latin typeface="Malgun Gothic"/>
                <a:ea typeface="Malgun Gothic"/>
              </a:rPr>
              <a:t>버전,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연계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4" b="1" dirty="0">
                <a:solidFill>
                  <a:srgbClr val="000000"/>
                </a:solidFill>
                <a:latin typeface="Malgun Gothic"/>
                <a:ea typeface="Malgun Gothic"/>
              </a:rPr>
              <a:t>호환성을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사전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br/>
            <a:r>
              <a:rPr lang="en-US" altLang="zh-CN" sz="10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에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4" b="1" dirty="0">
                <a:solidFill>
                  <a:srgbClr val="000000"/>
                </a:solidFill>
                <a:latin typeface="Malgun Gothic"/>
                <a:ea typeface="Malgun Gothic"/>
              </a:rPr>
              <a:t>확인해야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9" b="1" dirty="0">
                <a:solidFill>
                  <a:srgbClr val="000000"/>
                </a:solidFill>
                <a:latin typeface="Malgun Gothic"/>
                <a:ea typeface="Malgun Gothic"/>
              </a:rPr>
              <a:t>한다.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오픈소스의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경우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4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4" b="1" dirty="0">
                <a:solidFill>
                  <a:srgbClr val="000000"/>
                </a:solidFill>
                <a:latin typeface="Malgun Gothic"/>
                <a:ea typeface="Malgun Gothic"/>
              </a:rPr>
              <a:t>도구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4" b="1" dirty="0">
                <a:solidFill>
                  <a:srgbClr val="000000"/>
                </a:solidFill>
                <a:latin typeface="Malgun Gothic"/>
                <a:ea typeface="Malgun Gothic"/>
              </a:rPr>
              <a:t>버전별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br/>
            <a:r>
              <a:rPr lang="en-US" altLang="zh-CN" sz="10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로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지원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가능한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5" b="1" dirty="0">
                <a:solidFill>
                  <a:srgbClr val="000000"/>
                </a:solidFill>
                <a:latin typeface="Malgun Gothic"/>
                <a:ea typeface="Malgun Gothic"/>
              </a:rPr>
              <a:t>도구,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코드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인스펙션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도구의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버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br/>
            <a:r>
              <a:rPr lang="en-US" altLang="zh-CN" sz="1000" spc="-159" b="1" dirty="0">
                <a:solidFill>
                  <a:srgbClr val="000000"/>
                </a:solidFill>
                <a:latin typeface="Malgun Gothic"/>
                <a:ea typeface="Malgun Gothic"/>
              </a:rPr>
              <a:t>전이</a:t>
            </a:r>
            <a:r>
              <a:rPr lang="en-US" altLang="zh-CN" sz="1000" spc="11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제한된다.</a:t>
            </a:r>
          </a:p>
          <a:p>
            <a:pPr hangingPunct="0" marL="189736" indent="-123444">
              <a:lnSpc>
                <a:spcPct val="133333"/>
              </a:lnSpc>
            </a:pPr>
            <a:r>
              <a:rPr lang="en-US" altLang="zh-CN" sz="1000" spc="-34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0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5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4" b="1" dirty="0">
                <a:solidFill>
                  <a:srgbClr val="000000"/>
                </a:solidFill>
                <a:latin typeface="Malgun Gothic"/>
                <a:ea typeface="Malgun Gothic"/>
              </a:rPr>
              <a:t>도구,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0" b="1" dirty="0">
                <a:solidFill>
                  <a:srgbClr val="000000"/>
                </a:solidFill>
                <a:latin typeface="Malgun Gothic"/>
                <a:ea typeface="Malgun Gothic"/>
              </a:rPr>
              <a:t>소스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5" b="1" dirty="0">
                <a:solidFill>
                  <a:srgbClr val="000000"/>
                </a:solidFill>
                <a:latin typeface="Malgun Gothic"/>
                <a:ea typeface="Malgun Gothic"/>
              </a:rPr>
              <a:t>형상관리도구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9" b="1" dirty="0">
                <a:solidFill>
                  <a:srgbClr val="000000"/>
                </a:solidFill>
                <a:latin typeface="Malgun Gothic"/>
                <a:ea typeface="Malgun Gothic"/>
              </a:rPr>
              <a:t>사용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5" b="1" dirty="0">
                <a:solidFill>
                  <a:srgbClr val="000000"/>
                </a:solidFill>
                <a:latin typeface="Malgun Gothic"/>
                <a:ea typeface="Malgun Gothic"/>
              </a:rPr>
              <a:t>미숙으로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0" b="1" dirty="0">
                <a:solidFill>
                  <a:srgbClr val="000000"/>
                </a:solidFill>
                <a:latin typeface="Malgun Gothic"/>
                <a:ea typeface="Malgun Gothic"/>
              </a:rPr>
              <a:t>인한</a:t>
            </a:r>
            <a:r>
              <a:rPr lang="en-US" altLang="zh-CN" sz="10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오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br/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류가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자주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5" b="1" dirty="0">
                <a:solidFill>
                  <a:srgbClr val="000000"/>
                </a:solidFill>
                <a:latin typeface="Malgun Gothic"/>
                <a:ea typeface="Malgun Gothic"/>
              </a:rPr>
              <a:t>발생된다.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작업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수행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전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br/>
            <a:r>
              <a:rPr lang="en-US" altLang="zh-CN" sz="1000" spc="-159" b="1" dirty="0">
                <a:solidFill>
                  <a:srgbClr val="000000"/>
                </a:solidFill>
                <a:latin typeface="Malgun Gothic"/>
                <a:ea typeface="Malgun Gothic"/>
              </a:rPr>
              <a:t>에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59" b="1" dirty="0">
                <a:solidFill>
                  <a:srgbClr val="000000"/>
                </a:solidFill>
                <a:latin typeface="Malgun Gothic"/>
                <a:ea typeface="Malgun Gothic"/>
              </a:rPr>
              <a:t>개발자가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59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20" b="1" dirty="0">
                <a:solidFill>
                  <a:srgbClr val="000000"/>
                </a:solidFill>
                <a:latin typeface="Malgun Gothic"/>
                <a:ea typeface="Malgun Gothic"/>
              </a:rPr>
              <a:t>도구,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60" b="1" dirty="0">
                <a:solidFill>
                  <a:srgbClr val="000000"/>
                </a:solidFill>
                <a:latin typeface="Malgun Gothic"/>
                <a:ea typeface="Malgun Gothic"/>
              </a:rPr>
              <a:t>소스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59" b="1" dirty="0">
                <a:solidFill>
                  <a:srgbClr val="000000"/>
                </a:solidFill>
                <a:latin typeface="Malgun Gothic"/>
                <a:ea typeface="Malgun Gothic"/>
              </a:rPr>
              <a:t>형상관리도구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59" b="1" dirty="0">
                <a:solidFill>
                  <a:srgbClr val="000000"/>
                </a:solidFill>
                <a:latin typeface="Malgun Gothic"/>
                <a:ea typeface="Malgun Gothic"/>
              </a:rPr>
              <a:t>사용법을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br/>
            <a:r>
              <a:rPr lang="en-US" altLang="zh-CN" sz="10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충분히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숙지하게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하고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상세한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사용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가이드를</a:t>
            </a:r>
            <a:r>
              <a:rPr lang="en-US" altLang="zh-CN" sz="10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작성하여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br/>
            <a:r>
              <a:rPr lang="en-US" altLang="zh-CN" sz="1000" spc="-160" b="1" dirty="0">
                <a:solidFill>
                  <a:srgbClr val="000000"/>
                </a:solidFill>
                <a:latin typeface="Malgun Gothic"/>
                <a:ea typeface="Malgun Gothic"/>
              </a:rPr>
              <a:t>사전에</a:t>
            </a:r>
            <a:r>
              <a:rPr lang="en-US" altLang="zh-CN" sz="1000" spc="9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5" b="1" dirty="0">
                <a:solidFill>
                  <a:srgbClr val="000000"/>
                </a:solidFill>
                <a:latin typeface="Malgun Gothic"/>
                <a:ea typeface="Malgun Gothic"/>
              </a:rPr>
              <a:t>배포한다.</a:t>
            </a:r>
          </a:p>
          <a:p>
            <a:pPr hangingPunct="0" marL="182116" indent="-115823">
              <a:lnSpc>
                <a:spcPct val="133333"/>
              </a:lnSpc>
            </a:pPr>
            <a:r>
              <a:rPr lang="en-US" altLang="zh-CN" sz="1000" spc="-40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0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75" b="1" dirty="0">
                <a:solidFill>
                  <a:srgbClr val="000000"/>
                </a:solidFill>
                <a:latin typeface="Malgun Gothic"/>
                <a:ea typeface="Malgun Gothic"/>
              </a:rPr>
              <a:t>빌드,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대상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프로그램이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많은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4" b="1" dirty="0">
                <a:solidFill>
                  <a:srgbClr val="000000"/>
                </a:solidFill>
                <a:latin typeface="Malgun Gothic"/>
                <a:ea typeface="Malgun Gothic"/>
              </a:rPr>
              <a:t>경우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시간이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오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br/>
            <a:r>
              <a:rPr lang="en-US" altLang="zh-CN" sz="10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래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소요된다.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0" b="1" dirty="0">
                <a:solidFill>
                  <a:srgbClr val="000000"/>
                </a:solidFill>
                <a:latin typeface="Malgun Gothic"/>
                <a:ea typeface="Malgun Gothic"/>
              </a:rPr>
              <a:t>예상되는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0" b="1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시간을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개발자에게</a:t>
            </a:r>
            <a:r>
              <a:rPr lang="en-US" altLang="zh-CN" sz="10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사전에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br/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공지하여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개발자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불만에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대응하도록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4" b="1" dirty="0">
                <a:solidFill>
                  <a:srgbClr val="000000"/>
                </a:solidFill>
                <a:latin typeface="Malgun Gothic"/>
                <a:ea typeface="Malgun Gothic"/>
              </a:rPr>
              <a:t>한다.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19"/>
              </a:lnSpc>
            </a:pPr>
            <a:endParaRPr lang="en-US" dirty="0" smtClean="0"/>
          </a:p>
          <a:p>
            <a:pPr marL="0" indent="2892549">
              <a:lnSpc>
                <a:spcPct val="100000"/>
              </a:lnSpc>
            </a:pPr>
            <a:r>
              <a:rPr lang="en-US" altLang="zh-CN" sz="1100" spc="94" dirty="0">
                <a:solidFill>
                  <a:srgbClr val="000000"/>
                </a:solidFill>
                <a:latin typeface="Times New Roman"/>
                <a:ea typeface="Times New Roman"/>
              </a:rPr>
              <a:t>45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3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659" cy="1069848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Freeform 622"> 
				</p:cNvPr>
          <p:cNvSpPr/>
          <p:nvPr/>
        </p:nvSpPr>
        <p:spPr>
          <a:xfrm>
            <a:off x="908050" y="1085850"/>
            <a:ext cx="819150" cy="577850"/>
          </a:xfrm>
          <a:custGeom>
            <a:avLst/>
            <a:gdLst>
              <a:gd name="connsiteX0" fmla="*/ 10160 w 819150"/>
              <a:gd name="connsiteY0" fmla="*/ 588263 h 577850"/>
              <a:gd name="connsiteX1" fmla="*/ 824738 w 819150"/>
              <a:gd name="connsiteY1" fmla="*/ 588263 h 577850"/>
              <a:gd name="connsiteX2" fmla="*/ 824738 w 819150"/>
              <a:gd name="connsiteY2" fmla="*/ 12191 h 577850"/>
              <a:gd name="connsiteX3" fmla="*/ 10160 w 819150"/>
              <a:gd name="connsiteY3" fmla="*/ 12191 h 577850"/>
              <a:gd name="connsiteX4" fmla="*/ 10160 w 819150"/>
              <a:gd name="connsiteY4" fmla="*/ 588263 h 57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150" h="577850">
                <a:moveTo>
                  <a:pt x="10160" y="588263"/>
                </a:moveTo>
                <a:lnTo>
                  <a:pt x="824738" y="588263"/>
                </a:lnTo>
                <a:lnTo>
                  <a:pt x="824738" y="12191"/>
                </a:lnTo>
                <a:lnTo>
                  <a:pt x="10160" y="12191"/>
                </a:lnTo>
                <a:lnTo>
                  <a:pt x="10160" y="588263"/>
                </a:lnTo>
                <a:close/>
              </a:path>
            </a:pathLst>
          </a:custGeom>
          <a:solidFill>
            <a:srgbClr val="6490c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3" name="Freeform 623"> 
				</p:cNvPr>
          <p:cNvSpPr/>
          <p:nvPr/>
        </p:nvSpPr>
        <p:spPr>
          <a:xfrm>
            <a:off x="1720850" y="1085850"/>
            <a:ext cx="4895850" cy="577850"/>
          </a:xfrm>
          <a:custGeom>
            <a:avLst/>
            <a:gdLst>
              <a:gd name="connsiteX0" fmla="*/ 11938 w 4895850"/>
              <a:gd name="connsiteY0" fmla="*/ 588263 h 577850"/>
              <a:gd name="connsiteX1" fmla="*/ 4906264 w 4895850"/>
              <a:gd name="connsiteY1" fmla="*/ 588263 h 577850"/>
              <a:gd name="connsiteX2" fmla="*/ 4906264 w 4895850"/>
              <a:gd name="connsiteY2" fmla="*/ 12191 h 577850"/>
              <a:gd name="connsiteX3" fmla="*/ 11938 w 4895850"/>
              <a:gd name="connsiteY3" fmla="*/ 12191 h 577850"/>
              <a:gd name="connsiteX4" fmla="*/ 11938 w 4895850"/>
              <a:gd name="connsiteY4" fmla="*/ 588263 h 57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5850" h="577850">
                <a:moveTo>
                  <a:pt x="11938" y="588263"/>
                </a:moveTo>
                <a:lnTo>
                  <a:pt x="4906264" y="588263"/>
                </a:lnTo>
                <a:lnTo>
                  <a:pt x="4906264" y="12191"/>
                </a:lnTo>
                <a:lnTo>
                  <a:pt x="11938" y="12191"/>
                </a:lnTo>
                <a:lnTo>
                  <a:pt x="11938" y="588263"/>
                </a:lnTo>
                <a:close/>
              </a:path>
            </a:pathLst>
          </a:custGeom>
          <a:solidFill>
            <a:srgbClr val="fcf4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4" name="TextBox 624"/>
          <p:cNvSpPr txBox="1"/>
          <p:nvPr/>
        </p:nvSpPr>
        <p:spPr>
          <a:xfrm>
            <a:off x="1046225" y="1273984"/>
            <a:ext cx="2118817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814578" algn="l"/>
              </a:tabLst>
            </a:pPr>
            <a:r>
              <a:rPr lang="en-US" altLang="zh-CN" sz="1600" spc="-200" b="1" dirty="0">
                <a:solidFill>
                  <a:srgbClr val="fefefe"/>
                </a:solidFill>
                <a:latin typeface="Malgun Gothic"/>
                <a:ea typeface="Malgun Gothic"/>
              </a:rPr>
              <a:t>학습</a:t>
            </a:r>
            <a:r>
              <a:rPr lang="en-US" altLang="zh-CN" sz="1600" spc="-75" b="1" dirty="0">
                <a:solidFill>
                  <a:srgbClr val="fefefe"/>
                </a:solidFill>
                <a:latin typeface="Malgun Gothic"/>
                <a:cs typeface="Malgun Gothic"/>
              </a:rPr>
              <a:t> </a:t>
            </a:r>
            <a:r>
              <a:rPr lang="en-US" altLang="zh-CN" sz="1600" spc="-120" b="1" dirty="0">
                <a:solidFill>
                  <a:srgbClr val="fefefe"/>
                </a:solidFill>
                <a:latin typeface="Malgun Gothic"/>
                <a:ea typeface="Malgun Gothic"/>
              </a:rPr>
              <a:t>3	</a:t>
            </a:r>
            <a:r>
              <a:rPr lang="en-US" altLang="zh-CN" sz="1500" spc="-85" b="1" dirty="0">
                <a:solidFill>
                  <a:srgbClr val="000000"/>
                </a:solidFill>
                <a:latin typeface="Malgun Gothic"/>
                <a:ea typeface="Malgun Gothic"/>
              </a:rPr>
              <a:t>교수·학습</a:t>
            </a:r>
            <a:r>
              <a:rPr lang="en-US" altLang="zh-CN" sz="15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5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방법</a:t>
            </a:r>
          </a:p>
        </p:txBody>
      </p:sp>
      <p:sp>
        <p:nvSpPr>
          <p:cNvPr id="625" name="TextBox 625"/>
          <p:cNvSpPr txBox="1"/>
          <p:nvPr/>
        </p:nvSpPr>
        <p:spPr>
          <a:xfrm>
            <a:off x="1217675" y="2047490"/>
            <a:ext cx="5504816" cy="4749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200" spc="-179" b="1" dirty="0">
                <a:solidFill>
                  <a:srgbClr val="6491cb"/>
                </a:solidFill>
                <a:latin typeface="Malgun Gothic"/>
                <a:ea typeface="Malgun Gothic"/>
              </a:rPr>
              <a:t>교수</a:t>
            </a:r>
            <a:r>
              <a:rPr lang="en-US" altLang="zh-CN" sz="1200" spc="94" b="1" dirty="0">
                <a:solidFill>
                  <a:srgbClr val="6491cb"/>
                </a:solidFill>
                <a:latin typeface="Malgun Gothic"/>
                <a:cs typeface="Malgun Gothic"/>
              </a:rPr>
              <a:t> </a:t>
            </a:r>
            <a:r>
              <a:rPr lang="en-US" altLang="zh-CN" sz="1200" spc="-184" b="1" dirty="0">
                <a:solidFill>
                  <a:srgbClr val="6491cb"/>
                </a:solidFill>
                <a:latin typeface="Malgun Gothic"/>
                <a:ea typeface="Malgun Gothic"/>
              </a:rPr>
              <a:t>방법</a:t>
            </a:r>
          </a:p>
          <a:p>
            <a:pPr>
              <a:lnSpc>
                <a:spcPts val="1380"/>
              </a:lnSpc>
            </a:pPr>
            <a:endParaRPr lang="en-US" dirty="0" smtClean="0"/>
          </a:p>
          <a:p>
            <a:pPr hangingPunct="0" marL="327654" indent="-86862">
              <a:lnSpc>
                <a:spcPct val="150000"/>
              </a:lnSpc>
            </a:pP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ea typeface="Malgun Gothic"/>
              </a:rPr>
              <a:t>관련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시스템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ea typeface="Malgun Gothic"/>
              </a:rPr>
              <a:t>환경에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대한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전반적인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설명과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ea typeface="Malgun Gothic"/>
              </a:rPr>
              <a:t>함께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ea typeface="Malgun Gothic"/>
              </a:rPr>
              <a:t>대상인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소스코드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를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시스템으로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이관하는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9" dirty="0">
                <a:solidFill>
                  <a:srgbClr val="000000"/>
                </a:solidFill>
                <a:latin typeface="Malgun Gothic"/>
                <a:ea typeface="Malgun Gothic"/>
              </a:rPr>
              <a:t>절차를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ea typeface="Malgun Gothic"/>
              </a:rPr>
              <a:t>설명한다.</a:t>
            </a:r>
          </a:p>
          <a:p>
            <a:pPr>
              <a:lnSpc>
                <a:spcPts val="1335"/>
              </a:lnSpc>
            </a:pPr>
            <a:endParaRPr lang="en-US" dirty="0" smtClean="0"/>
          </a:p>
          <a:p>
            <a:pPr marL="0" indent="240791">
              <a:lnSpc>
                <a:spcPct val="100000"/>
              </a:lnSpc>
            </a:pP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ea typeface="Malgun Gothic"/>
              </a:rPr>
              <a:t>도구를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ea typeface="Malgun Gothic"/>
              </a:rPr>
              <a:t>전반적으로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설명하고,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ea typeface="Malgun Gothic"/>
              </a:rPr>
              <a:t>커버리지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ea typeface="Malgun Gothic"/>
              </a:rPr>
              <a:t>측정도구의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기능과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ea typeface="Malgun Gothic"/>
              </a:rPr>
              <a:t>측정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ea typeface="Malgun Gothic"/>
              </a:rPr>
              <a:t>유형을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ea typeface="Malgun Gothic"/>
              </a:rPr>
              <a:t>설</a:t>
            </a:r>
          </a:p>
          <a:p>
            <a:pPr>
              <a:lnSpc>
                <a:spcPts val="659"/>
              </a:lnSpc>
            </a:pPr>
            <a:endParaRPr lang="en-US" dirty="0" smtClean="0"/>
          </a:p>
          <a:p>
            <a:pPr marL="0" indent="327654">
              <a:lnSpc>
                <a:spcPct val="100000"/>
              </a:lnSpc>
            </a:pPr>
            <a:r>
              <a:rPr lang="en-US" altLang="zh-CN" sz="1100" spc="-129" dirty="0">
                <a:solidFill>
                  <a:srgbClr val="000000"/>
                </a:solidFill>
                <a:latin typeface="Malgun Gothic"/>
                <a:ea typeface="Malgun Gothic"/>
              </a:rPr>
              <a:t>명하고</a:t>
            </a:r>
            <a:r>
              <a:rPr lang="en-US" altLang="zh-CN" sz="1100" spc="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9" dirty="0">
                <a:solidFill>
                  <a:srgbClr val="000000"/>
                </a:solidFill>
                <a:latin typeface="Malgun Gothic"/>
                <a:ea typeface="Malgun Gothic"/>
              </a:rPr>
              <a:t>시연한다.</a:t>
            </a:r>
          </a:p>
          <a:p>
            <a:pPr>
              <a:lnSpc>
                <a:spcPts val="1654"/>
              </a:lnSpc>
            </a:pPr>
            <a:endParaRPr lang="en-US" dirty="0" smtClean="0"/>
          </a:p>
          <a:p>
            <a:pPr marL="0" indent="240791">
              <a:lnSpc>
                <a:spcPct val="100000"/>
              </a:lnSpc>
            </a:pP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절차를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ea typeface="Malgun Gothic"/>
              </a:rPr>
              <a:t>설명하고,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9" dirty="0">
                <a:solidFill>
                  <a:srgbClr val="000000"/>
                </a:solidFill>
                <a:latin typeface="Malgun Gothic"/>
                <a:ea typeface="Malgun Gothic"/>
              </a:rPr>
              <a:t>스크립트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작성과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9" dirty="0">
                <a:solidFill>
                  <a:srgbClr val="000000"/>
                </a:solidFill>
                <a:latin typeface="Malgun Gothic"/>
                <a:ea typeface="Malgun Gothic"/>
              </a:rPr>
              <a:t>스크립트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수행을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ea typeface="Malgun Gothic"/>
              </a:rPr>
              <a:t>시연한다.</a:t>
            </a:r>
          </a:p>
          <a:p>
            <a:pPr>
              <a:lnSpc>
                <a:spcPts val="1654"/>
              </a:lnSpc>
            </a:pPr>
            <a:endParaRPr lang="en-US" dirty="0" smtClean="0"/>
          </a:p>
          <a:p>
            <a:pPr marL="0" indent="240791">
              <a:lnSpc>
                <a:spcPct val="100000"/>
              </a:lnSpc>
            </a:pP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9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ea typeface="Malgun Gothic"/>
              </a:rPr>
              <a:t>빌드가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9" dirty="0">
                <a:solidFill>
                  <a:srgbClr val="000000"/>
                </a:solidFill>
                <a:latin typeface="Malgun Gothic"/>
                <a:ea typeface="Malgun Gothic"/>
              </a:rPr>
              <a:t>정상적으로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ea typeface="Malgun Gothic"/>
              </a:rPr>
              <a:t>실행되었는지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0" dirty="0">
                <a:solidFill>
                  <a:srgbClr val="000000"/>
                </a:solidFill>
                <a:latin typeface="Malgun Gothic"/>
                <a:ea typeface="Malgun Gothic"/>
              </a:rPr>
              <a:t>결과를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9" dirty="0">
                <a:solidFill>
                  <a:srgbClr val="000000"/>
                </a:solidFill>
                <a:latin typeface="Malgun Gothic"/>
                <a:ea typeface="Malgun Gothic"/>
              </a:rPr>
              <a:t>분석하는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ea typeface="Malgun Gothic"/>
              </a:rPr>
              <a:t>방법들을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설명한다.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39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200" spc="-179" b="1" dirty="0">
                <a:solidFill>
                  <a:srgbClr val="6491cb"/>
                </a:solidFill>
                <a:latin typeface="Malgun Gothic"/>
                <a:ea typeface="Malgun Gothic"/>
              </a:rPr>
              <a:t>학습</a:t>
            </a:r>
            <a:r>
              <a:rPr lang="en-US" altLang="zh-CN" sz="1200" spc="94" b="1" dirty="0">
                <a:solidFill>
                  <a:srgbClr val="6491cb"/>
                </a:solidFill>
                <a:latin typeface="Malgun Gothic"/>
                <a:cs typeface="Malgun Gothic"/>
              </a:rPr>
              <a:t> </a:t>
            </a:r>
            <a:r>
              <a:rPr lang="en-US" altLang="zh-CN" sz="1200" spc="-184" b="1" dirty="0">
                <a:solidFill>
                  <a:srgbClr val="6491cb"/>
                </a:solidFill>
                <a:latin typeface="Malgun Gothic"/>
                <a:ea typeface="Malgun Gothic"/>
              </a:rPr>
              <a:t>방법</a:t>
            </a:r>
          </a:p>
          <a:p>
            <a:pPr>
              <a:lnSpc>
                <a:spcPts val="1380"/>
              </a:lnSpc>
            </a:pPr>
            <a:endParaRPr lang="en-US" dirty="0" smtClean="0"/>
          </a:p>
          <a:p>
            <a:pPr hangingPunct="0" marL="337570" indent="-96778">
              <a:lnSpc>
                <a:spcPct val="150000"/>
              </a:lnSpc>
            </a:pP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ea typeface="Malgun Gothic"/>
              </a:rPr>
              <a:t>관련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ea typeface="Malgun Gothic"/>
              </a:rPr>
              <a:t>시스템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ea typeface="Malgun Gothic"/>
              </a:rPr>
              <a:t>환경을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이해하고,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ea typeface="Malgun Gothic"/>
              </a:rPr>
              <a:t>대상인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ea typeface="Malgun Gothic"/>
              </a:rPr>
              <a:t>소스코드를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ea typeface="Malgun Gothic"/>
              </a:rPr>
              <a:t>시스템으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로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이관하는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절차를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ea typeface="Malgun Gothic"/>
              </a:rPr>
              <a:t>숙지한다.</a:t>
            </a:r>
          </a:p>
          <a:p>
            <a:pPr>
              <a:lnSpc>
                <a:spcPts val="1335"/>
              </a:lnSpc>
            </a:pPr>
            <a:endParaRPr lang="en-US" dirty="0" smtClean="0"/>
          </a:p>
          <a:p>
            <a:pPr marL="0" indent="240791">
              <a:lnSpc>
                <a:spcPct val="100000"/>
              </a:lnSpc>
            </a:pPr>
            <a:r>
              <a:rPr lang="en-US" altLang="zh-CN" sz="1100" spc="-44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9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도구의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9" dirty="0">
                <a:solidFill>
                  <a:srgbClr val="000000"/>
                </a:solidFill>
                <a:latin typeface="Malgun Gothic"/>
                <a:ea typeface="Malgun Gothic"/>
              </a:rPr>
              <a:t>전반적인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사항을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9" dirty="0">
                <a:solidFill>
                  <a:srgbClr val="000000"/>
                </a:solidFill>
                <a:latin typeface="Malgun Gothic"/>
                <a:ea typeface="Malgun Gothic"/>
              </a:rPr>
              <a:t>숙지하고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9" dirty="0">
                <a:solidFill>
                  <a:srgbClr val="000000"/>
                </a:solidFill>
                <a:latin typeface="Malgun Gothic"/>
                <a:ea typeface="Malgun Gothic"/>
              </a:rPr>
              <a:t>커버리지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9" dirty="0">
                <a:solidFill>
                  <a:srgbClr val="000000"/>
                </a:solidFill>
                <a:latin typeface="Malgun Gothic"/>
                <a:ea typeface="Malgun Gothic"/>
              </a:rPr>
              <a:t>측정도구의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기능과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측정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9" dirty="0">
                <a:solidFill>
                  <a:srgbClr val="000000"/>
                </a:solidFill>
                <a:latin typeface="Malgun Gothic"/>
                <a:ea typeface="Malgun Gothic"/>
              </a:rPr>
              <a:t>유형을</a:t>
            </a:r>
          </a:p>
          <a:p>
            <a:pPr>
              <a:lnSpc>
                <a:spcPts val="659"/>
              </a:lnSpc>
            </a:pPr>
            <a:endParaRPr lang="en-US" dirty="0" smtClean="0"/>
          </a:p>
          <a:p>
            <a:pPr marL="0" indent="337570">
              <a:lnSpc>
                <a:spcPct val="100000"/>
              </a:lnSpc>
            </a:pPr>
            <a:r>
              <a:rPr lang="en-US" altLang="zh-CN" sz="1100" spc="-110" dirty="0">
                <a:solidFill>
                  <a:srgbClr val="000000"/>
                </a:solidFill>
                <a:latin typeface="Malgun Gothic"/>
                <a:ea typeface="Malgun Gothic"/>
              </a:rPr>
              <a:t>정리한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다.</a:t>
            </a:r>
          </a:p>
          <a:p>
            <a:pPr>
              <a:lnSpc>
                <a:spcPts val="1650"/>
              </a:lnSpc>
            </a:pPr>
            <a:endParaRPr lang="en-US" dirty="0" smtClean="0"/>
          </a:p>
          <a:p>
            <a:pPr marL="0" indent="240791">
              <a:lnSpc>
                <a:spcPct val="100000"/>
              </a:lnSpc>
            </a:pPr>
            <a:r>
              <a:rPr lang="en-US" altLang="zh-CN" sz="1100" spc="-44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ea typeface="Malgun Gothic"/>
              </a:rPr>
              <a:t>절차를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ea typeface="Malgun Gothic"/>
              </a:rPr>
              <a:t>숙지하고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ea typeface="Malgun Gothic"/>
              </a:rPr>
              <a:t>스크립트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ea typeface="Malgun Gothic"/>
              </a:rPr>
              <a:t>작성과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ea typeface="Malgun Gothic"/>
              </a:rPr>
              <a:t>스크립트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ea typeface="Malgun Gothic"/>
              </a:rPr>
              <a:t>수행을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시험한다.</a:t>
            </a:r>
          </a:p>
          <a:p>
            <a:pPr>
              <a:lnSpc>
                <a:spcPts val="1660"/>
              </a:lnSpc>
            </a:pPr>
            <a:endParaRPr lang="en-US" dirty="0" smtClean="0"/>
          </a:p>
          <a:p>
            <a:pPr marL="0" indent="240791">
              <a:lnSpc>
                <a:spcPct val="100000"/>
              </a:lnSpc>
            </a:pP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9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ea typeface="Malgun Gothic"/>
              </a:rPr>
              <a:t>빌드가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9" dirty="0">
                <a:solidFill>
                  <a:srgbClr val="000000"/>
                </a:solidFill>
                <a:latin typeface="Malgun Gothic"/>
                <a:ea typeface="Malgun Gothic"/>
              </a:rPr>
              <a:t>정상적으로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ea typeface="Malgun Gothic"/>
              </a:rPr>
              <a:t>실행되었는지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0" dirty="0">
                <a:solidFill>
                  <a:srgbClr val="000000"/>
                </a:solidFill>
                <a:latin typeface="Malgun Gothic"/>
                <a:ea typeface="Malgun Gothic"/>
              </a:rPr>
              <a:t>결과를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9" dirty="0">
                <a:solidFill>
                  <a:srgbClr val="000000"/>
                </a:solidFill>
                <a:latin typeface="Malgun Gothic"/>
                <a:ea typeface="Malgun Gothic"/>
              </a:rPr>
              <a:t>분석하는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ea typeface="Malgun Gothic"/>
              </a:rPr>
              <a:t>방법들을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숙지한다.</a:t>
            </a:r>
          </a:p>
        </p:txBody>
      </p:sp>
      <p:sp>
        <p:nvSpPr>
          <p:cNvPr id="626" name="TextBox 626"/>
          <p:cNvSpPr txBox="1"/>
          <p:nvPr/>
        </p:nvSpPr>
        <p:spPr>
          <a:xfrm>
            <a:off x="899922" y="10069379"/>
            <a:ext cx="292920" cy="167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94" dirty="0">
                <a:solidFill>
                  <a:srgbClr val="000000"/>
                </a:solidFill>
                <a:latin typeface="Times New Roman"/>
                <a:ea typeface="Times New Roman"/>
              </a:rPr>
              <a:t>46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Freeform 627"> 
				</p:cNvPr>
          <p:cNvSpPr/>
          <p:nvPr/>
        </p:nvSpPr>
        <p:spPr>
          <a:xfrm>
            <a:off x="908050" y="1085850"/>
            <a:ext cx="819150" cy="577850"/>
          </a:xfrm>
          <a:custGeom>
            <a:avLst/>
            <a:gdLst>
              <a:gd name="connsiteX0" fmla="*/ 10160 w 819150"/>
              <a:gd name="connsiteY0" fmla="*/ 588263 h 577850"/>
              <a:gd name="connsiteX1" fmla="*/ 824738 w 819150"/>
              <a:gd name="connsiteY1" fmla="*/ 588263 h 577850"/>
              <a:gd name="connsiteX2" fmla="*/ 824738 w 819150"/>
              <a:gd name="connsiteY2" fmla="*/ 12191 h 577850"/>
              <a:gd name="connsiteX3" fmla="*/ 10160 w 819150"/>
              <a:gd name="connsiteY3" fmla="*/ 12191 h 577850"/>
              <a:gd name="connsiteX4" fmla="*/ 10160 w 819150"/>
              <a:gd name="connsiteY4" fmla="*/ 588263 h 57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150" h="577850">
                <a:moveTo>
                  <a:pt x="10160" y="588263"/>
                </a:moveTo>
                <a:lnTo>
                  <a:pt x="824738" y="588263"/>
                </a:lnTo>
                <a:lnTo>
                  <a:pt x="824738" y="12191"/>
                </a:lnTo>
                <a:lnTo>
                  <a:pt x="10160" y="12191"/>
                </a:lnTo>
                <a:lnTo>
                  <a:pt x="10160" y="588263"/>
                </a:lnTo>
                <a:close/>
              </a:path>
            </a:pathLst>
          </a:custGeom>
          <a:solidFill>
            <a:srgbClr val="6490c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8" name="Freeform 628"> 
				</p:cNvPr>
          <p:cNvSpPr/>
          <p:nvPr/>
        </p:nvSpPr>
        <p:spPr>
          <a:xfrm>
            <a:off x="1720850" y="1085850"/>
            <a:ext cx="4933950" cy="577850"/>
          </a:xfrm>
          <a:custGeom>
            <a:avLst/>
            <a:gdLst>
              <a:gd name="connsiteX0" fmla="*/ 11938 w 4933950"/>
              <a:gd name="connsiteY0" fmla="*/ 588263 h 577850"/>
              <a:gd name="connsiteX1" fmla="*/ 4942078 w 4933950"/>
              <a:gd name="connsiteY1" fmla="*/ 588263 h 577850"/>
              <a:gd name="connsiteX2" fmla="*/ 4942078 w 4933950"/>
              <a:gd name="connsiteY2" fmla="*/ 12191 h 577850"/>
              <a:gd name="connsiteX3" fmla="*/ 11938 w 4933950"/>
              <a:gd name="connsiteY3" fmla="*/ 12191 h 577850"/>
              <a:gd name="connsiteX4" fmla="*/ 11938 w 4933950"/>
              <a:gd name="connsiteY4" fmla="*/ 588263 h 57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950" h="577850">
                <a:moveTo>
                  <a:pt x="11938" y="588263"/>
                </a:moveTo>
                <a:lnTo>
                  <a:pt x="4942078" y="588263"/>
                </a:lnTo>
                <a:lnTo>
                  <a:pt x="4942078" y="12191"/>
                </a:lnTo>
                <a:lnTo>
                  <a:pt x="11938" y="12191"/>
                </a:lnTo>
                <a:lnTo>
                  <a:pt x="11938" y="588263"/>
                </a:lnTo>
                <a:close/>
              </a:path>
            </a:pathLst>
          </a:custGeom>
          <a:solidFill>
            <a:srgbClr val="fcf4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9" name="Freeform 629"> 
				</p:cNvPr>
          <p:cNvSpPr/>
          <p:nvPr/>
        </p:nvSpPr>
        <p:spPr>
          <a:xfrm>
            <a:off x="1454150" y="3143250"/>
            <a:ext cx="1073150" cy="463550"/>
          </a:xfrm>
          <a:custGeom>
            <a:avLst/>
            <a:gdLst>
              <a:gd name="connsiteX0" fmla="*/ 6603 w 1073150"/>
              <a:gd name="connsiteY0" fmla="*/ 476249 h 463550"/>
              <a:gd name="connsiteX1" fmla="*/ 1074165 w 1073150"/>
              <a:gd name="connsiteY1" fmla="*/ 476249 h 463550"/>
              <a:gd name="connsiteX2" fmla="*/ 1074165 w 1073150"/>
              <a:gd name="connsiteY2" fmla="*/ 6857 h 463550"/>
              <a:gd name="connsiteX3" fmla="*/ 6603 w 1073150"/>
              <a:gd name="connsiteY3" fmla="*/ 6857 h 463550"/>
              <a:gd name="connsiteX4" fmla="*/ 6603 w 1073150"/>
              <a:gd name="connsiteY4" fmla="*/ 476249 h 46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3150" h="463550">
                <a:moveTo>
                  <a:pt x="6603" y="476249"/>
                </a:moveTo>
                <a:lnTo>
                  <a:pt x="1074165" y="476249"/>
                </a:lnTo>
                <a:lnTo>
                  <a:pt x="1074165" y="6857"/>
                </a:lnTo>
                <a:lnTo>
                  <a:pt x="6603" y="6857"/>
                </a:lnTo>
                <a:lnTo>
                  <a:pt x="6603" y="476249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0" name="Freeform 630"> 
				</p:cNvPr>
          <p:cNvSpPr/>
          <p:nvPr/>
        </p:nvSpPr>
        <p:spPr>
          <a:xfrm>
            <a:off x="2520950" y="3143250"/>
            <a:ext cx="3117850" cy="463550"/>
          </a:xfrm>
          <a:custGeom>
            <a:avLst/>
            <a:gdLst>
              <a:gd name="connsiteX0" fmla="*/ 7366 w 3117850"/>
              <a:gd name="connsiteY0" fmla="*/ 476249 h 463550"/>
              <a:gd name="connsiteX1" fmla="*/ 3117850 w 3117850"/>
              <a:gd name="connsiteY1" fmla="*/ 476249 h 463550"/>
              <a:gd name="connsiteX2" fmla="*/ 3117850 w 3117850"/>
              <a:gd name="connsiteY2" fmla="*/ 6857 h 463550"/>
              <a:gd name="connsiteX3" fmla="*/ 7366 w 3117850"/>
              <a:gd name="connsiteY3" fmla="*/ 6857 h 463550"/>
              <a:gd name="connsiteX4" fmla="*/ 7366 w 3117850"/>
              <a:gd name="connsiteY4" fmla="*/ 476249 h 46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7850" h="463550">
                <a:moveTo>
                  <a:pt x="7366" y="476249"/>
                </a:moveTo>
                <a:lnTo>
                  <a:pt x="3117850" y="476249"/>
                </a:lnTo>
                <a:lnTo>
                  <a:pt x="3117850" y="6857"/>
                </a:lnTo>
                <a:lnTo>
                  <a:pt x="7366" y="6857"/>
                </a:lnTo>
                <a:lnTo>
                  <a:pt x="7366" y="476249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1" name="Freeform 631"> 
				</p:cNvPr>
          <p:cNvSpPr/>
          <p:nvPr/>
        </p:nvSpPr>
        <p:spPr>
          <a:xfrm>
            <a:off x="5632450" y="3143250"/>
            <a:ext cx="1022350" cy="234950"/>
          </a:xfrm>
          <a:custGeom>
            <a:avLst/>
            <a:gdLst>
              <a:gd name="connsiteX0" fmla="*/ 6350 w 1022350"/>
              <a:gd name="connsiteY0" fmla="*/ 241553 h 234950"/>
              <a:gd name="connsiteX1" fmla="*/ 1027430 w 1022350"/>
              <a:gd name="connsiteY1" fmla="*/ 241553 h 234950"/>
              <a:gd name="connsiteX2" fmla="*/ 1027430 w 1022350"/>
              <a:gd name="connsiteY2" fmla="*/ 6858 h 234950"/>
              <a:gd name="connsiteX3" fmla="*/ 6350 w 1022350"/>
              <a:gd name="connsiteY3" fmla="*/ 6858 h 234950"/>
              <a:gd name="connsiteX4" fmla="*/ 6350 w 1022350"/>
              <a:gd name="connsiteY4" fmla="*/ 241553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2350" h="234950">
                <a:moveTo>
                  <a:pt x="6350" y="241553"/>
                </a:moveTo>
                <a:lnTo>
                  <a:pt x="1027430" y="241553"/>
                </a:lnTo>
                <a:lnTo>
                  <a:pt x="1027430" y="6858"/>
                </a:lnTo>
                <a:lnTo>
                  <a:pt x="6350" y="6858"/>
                </a:lnTo>
                <a:lnTo>
                  <a:pt x="6350" y="241553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2" name="Freeform 632"> 
				</p:cNvPr>
          <p:cNvSpPr/>
          <p:nvPr/>
        </p:nvSpPr>
        <p:spPr>
          <a:xfrm>
            <a:off x="5632450" y="3371850"/>
            <a:ext cx="336550" cy="234950"/>
          </a:xfrm>
          <a:custGeom>
            <a:avLst/>
            <a:gdLst>
              <a:gd name="connsiteX0" fmla="*/ 6350 w 336550"/>
              <a:gd name="connsiteY0" fmla="*/ 247649 h 234950"/>
              <a:gd name="connsiteX1" fmla="*/ 346964 w 336550"/>
              <a:gd name="connsiteY1" fmla="*/ 247649 h 234950"/>
              <a:gd name="connsiteX2" fmla="*/ 346964 w 336550"/>
              <a:gd name="connsiteY2" fmla="*/ 12953 h 234950"/>
              <a:gd name="connsiteX3" fmla="*/ 6350 w 336550"/>
              <a:gd name="connsiteY3" fmla="*/ 12953 h 234950"/>
              <a:gd name="connsiteX4" fmla="*/ 6350 w 336550"/>
              <a:gd name="connsiteY4" fmla="*/ 247649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550" h="234950">
                <a:moveTo>
                  <a:pt x="6350" y="247649"/>
                </a:moveTo>
                <a:lnTo>
                  <a:pt x="346964" y="247649"/>
                </a:lnTo>
                <a:lnTo>
                  <a:pt x="346964" y="12953"/>
                </a:lnTo>
                <a:lnTo>
                  <a:pt x="6350" y="12953"/>
                </a:lnTo>
                <a:lnTo>
                  <a:pt x="6350" y="247649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3" name="Freeform 633"> 
				</p:cNvPr>
          <p:cNvSpPr/>
          <p:nvPr/>
        </p:nvSpPr>
        <p:spPr>
          <a:xfrm>
            <a:off x="5962650" y="3371850"/>
            <a:ext cx="349250" cy="234950"/>
          </a:xfrm>
          <a:custGeom>
            <a:avLst/>
            <a:gdLst>
              <a:gd name="connsiteX0" fmla="*/ 16764 w 349250"/>
              <a:gd name="connsiteY0" fmla="*/ 247649 h 234950"/>
              <a:gd name="connsiteX1" fmla="*/ 356616 w 349250"/>
              <a:gd name="connsiteY1" fmla="*/ 247649 h 234950"/>
              <a:gd name="connsiteX2" fmla="*/ 356616 w 349250"/>
              <a:gd name="connsiteY2" fmla="*/ 12953 h 234950"/>
              <a:gd name="connsiteX3" fmla="*/ 16764 w 349250"/>
              <a:gd name="connsiteY3" fmla="*/ 12953 h 234950"/>
              <a:gd name="connsiteX4" fmla="*/ 16764 w 349250"/>
              <a:gd name="connsiteY4" fmla="*/ 247649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250" h="234950">
                <a:moveTo>
                  <a:pt x="16764" y="247649"/>
                </a:moveTo>
                <a:lnTo>
                  <a:pt x="356616" y="247649"/>
                </a:lnTo>
                <a:lnTo>
                  <a:pt x="356616" y="12953"/>
                </a:lnTo>
                <a:lnTo>
                  <a:pt x="16764" y="12953"/>
                </a:lnTo>
                <a:lnTo>
                  <a:pt x="16764" y="247649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4" name="Freeform 634"> 
				</p:cNvPr>
          <p:cNvSpPr/>
          <p:nvPr/>
        </p:nvSpPr>
        <p:spPr>
          <a:xfrm>
            <a:off x="6305550" y="3371850"/>
            <a:ext cx="349250" cy="234950"/>
          </a:xfrm>
          <a:custGeom>
            <a:avLst/>
            <a:gdLst>
              <a:gd name="connsiteX0" fmla="*/ 13715 w 349250"/>
              <a:gd name="connsiteY0" fmla="*/ 247649 h 234950"/>
              <a:gd name="connsiteX1" fmla="*/ 354329 w 349250"/>
              <a:gd name="connsiteY1" fmla="*/ 247649 h 234950"/>
              <a:gd name="connsiteX2" fmla="*/ 354329 w 349250"/>
              <a:gd name="connsiteY2" fmla="*/ 12953 h 234950"/>
              <a:gd name="connsiteX3" fmla="*/ 13715 w 349250"/>
              <a:gd name="connsiteY3" fmla="*/ 12953 h 234950"/>
              <a:gd name="connsiteX4" fmla="*/ 13715 w 349250"/>
              <a:gd name="connsiteY4" fmla="*/ 247649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250" h="234950">
                <a:moveTo>
                  <a:pt x="13715" y="247649"/>
                </a:moveTo>
                <a:lnTo>
                  <a:pt x="354329" y="247649"/>
                </a:lnTo>
                <a:lnTo>
                  <a:pt x="354329" y="12953"/>
                </a:lnTo>
                <a:lnTo>
                  <a:pt x="13715" y="12953"/>
                </a:lnTo>
                <a:lnTo>
                  <a:pt x="13715" y="247649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5" name="Freeform 635"> 
				</p:cNvPr>
          <p:cNvSpPr/>
          <p:nvPr/>
        </p:nvSpPr>
        <p:spPr>
          <a:xfrm>
            <a:off x="1440561" y="3142360"/>
            <a:ext cx="5226939" cy="19938"/>
          </a:xfrm>
          <a:custGeom>
            <a:avLst/>
            <a:gdLst>
              <a:gd name="connsiteX0" fmla="*/ 13335 w 5226939"/>
              <a:gd name="connsiteY0" fmla="*/ 7747 h 19938"/>
              <a:gd name="connsiteX1" fmla="*/ 5226939 w 5226939"/>
              <a:gd name="connsiteY1" fmla="*/ 7747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6939" h="19938">
                <a:moveTo>
                  <a:pt x="13335" y="7747"/>
                </a:moveTo>
                <a:lnTo>
                  <a:pt x="5226939" y="7747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6" name="Freeform 636"> 
				</p:cNvPr>
          <p:cNvSpPr/>
          <p:nvPr/>
        </p:nvSpPr>
        <p:spPr>
          <a:xfrm>
            <a:off x="1440561" y="3142360"/>
            <a:ext cx="5226939" cy="19938"/>
          </a:xfrm>
          <a:custGeom>
            <a:avLst/>
            <a:gdLst>
              <a:gd name="connsiteX0" fmla="*/ 13335 w 5226939"/>
              <a:gd name="connsiteY0" fmla="*/ 7747 h 19938"/>
              <a:gd name="connsiteX1" fmla="*/ 5226939 w 5226939"/>
              <a:gd name="connsiteY1" fmla="*/ 7747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6939" h="19938">
                <a:moveTo>
                  <a:pt x="13335" y="7747"/>
                </a:moveTo>
                <a:lnTo>
                  <a:pt x="5226939" y="7747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7" name="Freeform 637"> 
				</p:cNvPr>
          <p:cNvSpPr/>
          <p:nvPr/>
        </p:nvSpPr>
        <p:spPr>
          <a:xfrm>
            <a:off x="1453261" y="6660260"/>
            <a:ext cx="1074038" cy="464438"/>
          </a:xfrm>
          <a:custGeom>
            <a:avLst/>
            <a:gdLst>
              <a:gd name="connsiteX0" fmla="*/ 7492 w 1074038"/>
              <a:gd name="connsiteY0" fmla="*/ 476630 h 464438"/>
              <a:gd name="connsiteX1" fmla="*/ 1075054 w 1074038"/>
              <a:gd name="connsiteY1" fmla="*/ 476630 h 464438"/>
              <a:gd name="connsiteX2" fmla="*/ 1075054 w 1074038"/>
              <a:gd name="connsiteY2" fmla="*/ 7239 h 464438"/>
              <a:gd name="connsiteX3" fmla="*/ 7492 w 1074038"/>
              <a:gd name="connsiteY3" fmla="*/ 7239 h 464438"/>
              <a:gd name="connsiteX4" fmla="*/ 7492 w 1074038"/>
              <a:gd name="connsiteY4" fmla="*/ 476630 h 464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038" h="464438">
                <a:moveTo>
                  <a:pt x="7492" y="476630"/>
                </a:moveTo>
                <a:lnTo>
                  <a:pt x="1075054" y="476630"/>
                </a:lnTo>
                <a:lnTo>
                  <a:pt x="1075054" y="7239"/>
                </a:lnTo>
                <a:lnTo>
                  <a:pt x="7492" y="7239"/>
                </a:lnTo>
                <a:lnTo>
                  <a:pt x="7492" y="476630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8" name="Freeform 638"> 
				</p:cNvPr>
          <p:cNvSpPr/>
          <p:nvPr/>
        </p:nvSpPr>
        <p:spPr>
          <a:xfrm>
            <a:off x="2520060" y="6660260"/>
            <a:ext cx="3118739" cy="464438"/>
          </a:xfrm>
          <a:custGeom>
            <a:avLst/>
            <a:gdLst>
              <a:gd name="connsiteX0" fmla="*/ 8255 w 3118739"/>
              <a:gd name="connsiteY0" fmla="*/ 476630 h 464438"/>
              <a:gd name="connsiteX1" fmla="*/ 3118739 w 3118739"/>
              <a:gd name="connsiteY1" fmla="*/ 476630 h 464438"/>
              <a:gd name="connsiteX2" fmla="*/ 3118739 w 3118739"/>
              <a:gd name="connsiteY2" fmla="*/ 7239 h 464438"/>
              <a:gd name="connsiteX3" fmla="*/ 8255 w 3118739"/>
              <a:gd name="connsiteY3" fmla="*/ 7239 h 464438"/>
              <a:gd name="connsiteX4" fmla="*/ 8255 w 3118739"/>
              <a:gd name="connsiteY4" fmla="*/ 476630 h 464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8739" h="464438">
                <a:moveTo>
                  <a:pt x="8255" y="476630"/>
                </a:moveTo>
                <a:lnTo>
                  <a:pt x="3118739" y="476630"/>
                </a:lnTo>
                <a:lnTo>
                  <a:pt x="3118739" y="7239"/>
                </a:lnTo>
                <a:lnTo>
                  <a:pt x="8255" y="7239"/>
                </a:lnTo>
                <a:lnTo>
                  <a:pt x="8255" y="476630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9" name="Freeform 639"> 
				</p:cNvPr>
          <p:cNvSpPr/>
          <p:nvPr/>
        </p:nvSpPr>
        <p:spPr>
          <a:xfrm>
            <a:off x="5631560" y="6660260"/>
            <a:ext cx="1023238" cy="235838"/>
          </a:xfrm>
          <a:custGeom>
            <a:avLst/>
            <a:gdLst>
              <a:gd name="connsiteX0" fmla="*/ 7239 w 1023238"/>
              <a:gd name="connsiteY0" fmla="*/ 241934 h 235838"/>
              <a:gd name="connsiteX1" fmla="*/ 1028319 w 1023238"/>
              <a:gd name="connsiteY1" fmla="*/ 241934 h 235838"/>
              <a:gd name="connsiteX2" fmla="*/ 1028319 w 1023238"/>
              <a:gd name="connsiteY2" fmla="*/ 7239 h 235838"/>
              <a:gd name="connsiteX3" fmla="*/ 7239 w 1023238"/>
              <a:gd name="connsiteY3" fmla="*/ 7239 h 235838"/>
              <a:gd name="connsiteX4" fmla="*/ 7239 w 1023238"/>
              <a:gd name="connsiteY4" fmla="*/ 241934 h 235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3238" h="235838">
                <a:moveTo>
                  <a:pt x="7239" y="241934"/>
                </a:moveTo>
                <a:lnTo>
                  <a:pt x="1028319" y="241934"/>
                </a:lnTo>
                <a:lnTo>
                  <a:pt x="1028319" y="7239"/>
                </a:lnTo>
                <a:lnTo>
                  <a:pt x="7239" y="7239"/>
                </a:lnTo>
                <a:lnTo>
                  <a:pt x="7239" y="241934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0" name="Freeform 640"> 
				</p:cNvPr>
          <p:cNvSpPr/>
          <p:nvPr/>
        </p:nvSpPr>
        <p:spPr>
          <a:xfrm>
            <a:off x="5631560" y="6888860"/>
            <a:ext cx="337438" cy="235838"/>
          </a:xfrm>
          <a:custGeom>
            <a:avLst/>
            <a:gdLst>
              <a:gd name="connsiteX0" fmla="*/ 7239 w 337438"/>
              <a:gd name="connsiteY0" fmla="*/ 248030 h 235838"/>
              <a:gd name="connsiteX1" fmla="*/ 347853 w 337438"/>
              <a:gd name="connsiteY1" fmla="*/ 248030 h 235838"/>
              <a:gd name="connsiteX2" fmla="*/ 347853 w 337438"/>
              <a:gd name="connsiteY2" fmla="*/ 13334 h 235838"/>
              <a:gd name="connsiteX3" fmla="*/ 7239 w 337438"/>
              <a:gd name="connsiteY3" fmla="*/ 13334 h 235838"/>
              <a:gd name="connsiteX4" fmla="*/ 7239 w 337438"/>
              <a:gd name="connsiteY4" fmla="*/ 248030 h 235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438" h="235838">
                <a:moveTo>
                  <a:pt x="7239" y="248030"/>
                </a:moveTo>
                <a:lnTo>
                  <a:pt x="347853" y="248030"/>
                </a:lnTo>
                <a:lnTo>
                  <a:pt x="347853" y="13334"/>
                </a:lnTo>
                <a:lnTo>
                  <a:pt x="7239" y="13334"/>
                </a:lnTo>
                <a:lnTo>
                  <a:pt x="7239" y="248030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1" name="Freeform 641"> 
				</p:cNvPr>
          <p:cNvSpPr/>
          <p:nvPr/>
        </p:nvSpPr>
        <p:spPr>
          <a:xfrm>
            <a:off x="5961760" y="6888860"/>
            <a:ext cx="350138" cy="235838"/>
          </a:xfrm>
          <a:custGeom>
            <a:avLst/>
            <a:gdLst>
              <a:gd name="connsiteX0" fmla="*/ 17653 w 350138"/>
              <a:gd name="connsiteY0" fmla="*/ 248030 h 235838"/>
              <a:gd name="connsiteX1" fmla="*/ 357505 w 350138"/>
              <a:gd name="connsiteY1" fmla="*/ 248030 h 235838"/>
              <a:gd name="connsiteX2" fmla="*/ 357505 w 350138"/>
              <a:gd name="connsiteY2" fmla="*/ 13334 h 235838"/>
              <a:gd name="connsiteX3" fmla="*/ 17653 w 350138"/>
              <a:gd name="connsiteY3" fmla="*/ 13334 h 235838"/>
              <a:gd name="connsiteX4" fmla="*/ 17653 w 350138"/>
              <a:gd name="connsiteY4" fmla="*/ 248030 h 235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138" h="235838">
                <a:moveTo>
                  <a:pt x="17653" y="248030"/>
                </a:moveTo>
                <a:lnTo>
                  <a:pt x="357505" y="248030"/>
                </a:lnTo>
                <a:lnTo>
                  <a:pt x="357505" y="13334"/>
                </a:lnTo>
                <a:lnTo>
                  <a:pt x="17653" y="13334"/>
                </a:lnTo>
                <a:lnTo>
                  <a:pt x="17653" y="248030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2" name="Freeform 642"> 
				</p:cNvPr>
          <p:cNvSpPr/>
          <p:nvPr/>
        </p:nvSpPr>
        <p:spPr>
          <a:xfrm>
            <a:off x="6304660" y="6888860"/>
            <a:ext cx="350138" cy="235838"/>
          </a:xfrm>
          <a:custGeom>
            <a:avLst/>
            <a:gdLst>
              <a:gd name="connsiteX0" fmla="*/ 14604 w 350138"/>
              <a:gd name="connsiteY0" fmla="*/ 248030 h 235838"/>
              <a:gd name="connsiteX1" fmla="*/ 355218 w 350138"/>
              <a:gd name="connsiteY1" fmla="*/ 248030 h 235838"/>
              <a:gd name="connsiteX2" fmla="*/ 355218 w 350138"/>
              <a:gd name="connsiteY2" fmla="*/ 13334 h 235838"/>
              <a:gd name="connsiteX3" fmla="*/ 14604 w 350138"/>
              <a:gd name="connsiteY3" fmla="*/ 13334 h 235838"/>
              <a:gd name="connsiteX4" fmla="*/ 14604 w 350138"/>
              <a:gd name="connsiteY4" fmla="*/ 248030 h 235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138" h="235838">
                <a:moveTo>
                  <a:pt x="14604" y="248030"/>
                </a:moveTo>
                <a:lnTo>
                  <a:pt x="355218" y="248030"/>
                </a:lnTo>
                <a:lnTo>
                  <a:pt x="355218" y="13334"/>
                </a:lnTo>
                <a:lnTo>
                  <a:pt x="14604" y="13334"/>
                </a:lnTo>
                <a:lnTo>
                  <a:pt x="14604" y="248030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3" name="Freeform 643"> 
				</p:cNvPr>
          <p:cNvSpPr/>
          <p:nvPr/>
        </p:nvSpPr>
        <p:spPr>
          <a:xfrm>
            <a:off x="1440561" y="6660260"/>
            <a:ext cx="5226939" cy="19938"/>
          </a:xfrm>
          <a:custGeom>
            <a:avLst/>
            <a:gdLst>
              <a:gd name="connsiteX0" fmla="*/ 13335 w 5226939"/>
              <a:gd name="connsiteY0" fmla="*/ 7239 h 19938"/>
              <a:gd name="connsiteX1" fmla="*/ 5226939 w 5226939"/>
              <a:gd name="connsiteY1" fmla="*/ 7239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6939" h="19938">
                <a:moveTo>
                  <a:pt x="13335" y="7239"/>
                </a:moveTo>
                <a:lnTo>
                  <a:pt x="5226939" y="7239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4" name="Freeform 644"> 
				</p:cNvPr>
          <p:cNvSpPr/>
          <p:nvPr/>
        </p:nvSpPr>
        <p:spPr>
          <a:xfrm>
            <a:off x="1440561" y="6660260"/>
            <a:ext cx="5226939" cy="19938"/>
          </a:xfrm>
          <a:custGeom>
            <a:avLst/>
            <a:gdLst>
              <a:gd name="connsiteX0" fmla="*/ 13335 w 5226939"/>
              <a:gd name="connsiteY0" fmla="*/ 7239 h 19938"/>
              <a:gd name="connsiteX1" fmla="*/ 5226939 w 5226939"/>
              <a:gd name="connsiteY1" fmla="*/ 7239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6939" h="19938">
                <a:moveTo>
                  <a:pt x="13335" y="7239"/>
                </a:moveTo>
                <a:lnTo>
                  <a:pt x="5226939" y="7239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5" name="TextBox 645"/>
          <p:cNvSpPr txBox="1"/>
          <p:nvPr/>
        </p:nvSpPr>
        <p:spPr>
          <a:xfrm>
            <a:off x="1046225" y="1273984"/>
            <a:ext cx="1463535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814578" algn="l"/>
              </a:tabLst>
            </a:pPr>
            <a:r>
              <a:rPr lang="en-US" altLang="zh-CN" sz="1600" spc="-200" b="1" dirty="0">
                <a:solidFill>
                  <a:srgbClr val="fefefe"/>
                </a:solidFill>
                <a:latin typeface="Malgun Gothic"/>
                <a:ea typeface="Malgun Gothic"/>
              </a:rPr>
              <a:t>학습</a:t>
            </a:r>
            <a:r>
              <a:rPr lang="en-US" altLang="zh-CN" sz="1600" spc="-75" b="1" dirty="0">
                <a:solidFill>
                  <a:srgbClr val="fefefe"/>
                </a:solidFill>
                <a:latin typeface="Malgun Gothic"/>
                <a:cs typeface="Malgun Gothic"/>
              </a:rPr>
              <a:t> </a:t>
            </a:r>
            <a:r>
              <a:rPr lang="en-US" altLang="zh-CN" sz="1600" spc="-120" b="1" dirty="0">
                <a:solidFill>
                  <a:srgbClr val="fefefe"/>
                </a:solidFill>
                <a:latin typeface="Malgun Gothic"/>
                <a:ea typeface="Malgun Gothic"/>
              </a:rPr>
              <a:t>3	</a:t>
            </a:r>
            <a:r>
              <a:rPr lang="en-US" altLang="zh-CN" sz="15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평</a:t>
            </a:r>
            <a:r>
              <a:rPr lang="en-US" altLang="zh-CN" sz="15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  </a:t>
            </a:r>
            <a:r>
              <a:rPr lang="en-US" altLang="zh-CN" sz="1500" spc="-170" b="1" dirty="0">
                <a:solidFill>
                  <a:srgbClr val="000000"/>
                </a:solidFill>
                <a:latin typeface="Malgun Gothic"/>
                <a:ea typeface="Malgun Gothic"/>
              </a:rPr>
              <a:t>가</a:t>
            </a:r>
          </a:p>
        </p:txBody>
      </p:sp>
      <p:sp>
        <p:nvSpPr>
          <p:cNvPr id="646" name="TextBox 646"/>
          <p:cNvSpPr txBox="1"/>
          <p:nvPr/>
        </p:nvSpPr>
        <p:spPr>
          <a:xfrm>
            <a:off x="1217675" y="2047490"/>
            <a:ext cx="4599815" cy="9474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200" spc="-179" b="1" dirty="0">
                <a:solidFill>
                  <a:srgbClr val="6491cb"/>
                </a:solidFill>
                <a:latin typeface="Malgun Gothic"/>
                <a:ea typeface="Malgun Gothic"/>
              </a:rPr>
              <a:t>평가</a:t>
            </a:r>
            <a:r>
              <a:rPr lang="en-US" altLang="zh-CN" sz="1200" spc="94" b="1" dirty="0">
                <a:solidFill>
                  <a:srgbClr val="6491cb"/>
                </a:solidFill>
                <a:latin typeface="Malgun Gothic"/>
                <a:cs typeface="Malgun Gothic"/>
              </a:rPr>
              <a:t> </a:t>
            </a:r>
            <a:r>
              <a:rPr lang="en-US" altLang="zh-CN" sz="1200" spc="-184" b="1" dirty="0">
                <a:solidFill>
                  <a:srgbClr val="6491cb"/>
                </a:solidFill>
                <a:latin typeface="Malgun Gothic"/>
                <a:ea typeface="Malgun Gothic"/>
              </a:rPr>
              <a:t>준거</a:t>
            </a:r>
          </a:p>
          <a:p>
            <a:pPr>
              <a:lnSpc>
                <a:spcPts val="1714"/>
              </a:lnSpc>
            </a:pPr>
            <a:endParaRPr lang="en-US" dirty="0" smtClean="0"/>
          </a:p>
          <a:p>
            <a:pPr marL="0" indent="240791">
              <a:lnSpc>
                <a:spcPct val="100000"/>
              </a:lnSpc>
            </a:pP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평가자는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9" dirty="0">
                <a:solidFill>
                  <a:srgbClr val="000000"/>
                </a:solidFill>
                <a:latin typeface="Malgun Gothic"/>
                <a:ea typeface="Malgun Gothic"/>
              </a:rPr>
              <a:t>학습자가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학습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목표를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9" dirty="0">
                <a:solidFill>
                  <a:srgbClr val="000000"/>
                </a:solidFill>
                <a:latin typeface="Malgun Gothic"/>
                <a:ea typeface="Malgun Gothic"/>
              </a:rPr>
              <a:t>성공적으로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달성하였는지를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평가해야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ea typeface="Malgun Gothic"/>
              </a:rPr>
              <a:t>한다.</a:t>
            </a:r>
          </a:p>
          <a:p>
            <a:pPr>
              <a:lnSpc>
                <a:spcPts val="1660"/>
              </a:lnSpc>
            </a:pPr>
            <a:endParaRPr lang="en-US" dirty="0" smtClean="0"/>
          </a:p>
          <a:p>
            <a:pPr marL="0" indent="240791">
              <a:lnSpc>
                <a:spcPct val="100000"/>
              </a:lnSpc>
            </a:pP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ea typeface="Malgun Gothic"/>
              </a:rPr>
              <a:t>평가자는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다음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ea typeface="Malgun Gothic"/>
              </a:rPr>
              <a:t>사항을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평가해야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ea typeface="Malgun Gothic"/>
              </a:rPr>
              <a:t>한다.</a:t>
            </a:r>
          </a:p>
        </p:txBody>
      </p:sp>
      <p:sp>
        <p:nvSpPr>
          <p:cNvPr id="647" name="TextBox 647"/>
          <p:cNvSpPr txBox="1"/>
          <p:nvPr/>
        </p:nvSpPr>
        <p:spPr>
          <a:xfrm>
            <a:off x="1759457" y="3314618"/>
            <a:ext cx="482882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학습</a:t>
            </a:r>
            <a:r>
              <a:rPr lang="en-US" altLang="zh-CN" sz="1000" spc="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내용</a:t>
            </a:r>
          </a:p>
        </p:txBody>
      </p:sp>
      <p:sp>
        <p:nvSpPr>
          <p:cNvPr id="648" name="TextBox 648"/>
          <p:cNvSpPr txBox="1"/>
          <p:nvPr/>
        </p:nvSpPr>
        <p:spPr>
          <a:xfrm>
            <a:off x="3848100" y="3314618"/>
            <a:ext cx="483634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학습</a:t>
            </a:r>
            <a:r>
              <a:rPr lang="en-US" altLang="zh-CN" sz="1000" spc="6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목표</a:t>
            </a:r>
          </a:p>
        </p:txBody>
      </p:sp>
      <p:sp>
        <p:nvSpPr>
          <p:cNvPr id="649" name="TextBox 649"/>
          <p:cNvSpPr txBox="1"/>
          <p:nvPr/>
        </p:nvSpPr>
        <p:spPr>
          <a:xfrm>
            <a:off x="5755385" y="3197270"/>
            <a:ext cx="800620" cy="3870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88214">
              <a:lnSpc>
                <a:spcPct val="100000"/>
              </a:lnSpc>
            </a:pPr>
            <a:r>
              <a:rPr lang="en-US" altLang="zh-CN" sz="1000" spc="-194" b="1" dirty="0">
                <a:solidFill>
                  <a:srgbClr val="000000"/>
                </a:solidFill>
                <a:latin typeface="Malgun Gothic"/>
                <a:ea typeface="Malgun Gothic"/>
              </a:rPr>
              <a:t>성</a:t>
            </a:r>
            <a:r>
              <a:rPr lang="en-US" altLang="zh-CN" sz="1000" spc="-189" b="1" dirty="0">
                <a:solidFill>
                  <a:srgbClr val="000000"/>
                </a:solidFill>
                <a:latin typeface="Malgun Gothic"/>
                <a:ea typeface="Malgun Gothic"/>
              </a:rPr>
              <a:t>취수준</a:t>
            </a:r>
          </a:p>
          <a:p>
            <a:pPr>
              <a:lnSpc>
                <a:spcPts val="644"/>
              </a:lnSpc>
            </a:pPr>
            <a:endParaRPr lang="en-US" dirty="0" smtClean="0"/>
          </a:p>
          <a:p>
            <a:pPr marL="0">
              <a:lnSpc>
                <a:spcPct val="100000"/>
              </a:lnSpc>
              <a:tabLst>
                <a:tab pos="340614" algn="l"/>
                <a:tab pos="680464" algn="l"/>
              </a:tabLst>
            </a:pP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상	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중	</a:t>
            </a:r>
            <a:r>
              <a:rPr lang="en-US" altLang="zh-CN" sz="1000" spc="-194" b="1" dirty="0">
                <a:solidFill>
                  <a:srgbClr val="000000"/>
                </a:solidFill>
                <a:latin typeface="Malgun Gothic"/>
                <a:ea typeface="Malgun Gothic"/>
              </a:rPr>
              <a:t>하</a:t>
            </a:r>
          </a:p>
        </p:txBody>
      </p:sp>
      <p:sp>
        <p:nvSpPr>
          <p:cNvPr id="650" name="TextBox 650"/>
          <p:cNvSpPr txBox="1"/>
          <p:nvPr/>
        </p:nvSpPr>
        <p:spPr>
          <a:xfrm>
            <a:off x="1458467" y="6408668"/>
            <a:ext cx="808887" cy="5757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ea typeface="Malgun Gothic"/>
              </a:rPr>
              <a:t>서술형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시험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10"/>
              </a:lnSpc>
            </a:pPr>
            <a:endParaRPr lang="en-US" dirty="0" smtClean="0"/>
          </a:p>
          <a:p>
            <a:pPr marL="0" indent="300989">
              <a:lnSpc>
                <a:spcPct val="100000"/>
              </a:lnSpc>
            </a:pP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학습</a:t>
            </a:r>
            <a:r>
              <a:rPr lang="en-US" altLang="zh-CN" sz="1000" spc="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내용</a:t>
            </a:r>
          </a:p>
        </p:txBody>
      </p:sp>
      <p:sp>
        <p:nvSpPr>
          <p:cNvPr id="651" name="TextBox 651"/>
          <p:cNvSpPr txBox="1"/>
          <p:nvPr/>
        </p:nvSpPr>
        <p:spPr>
          <a:xfrm>
            <a:off x="3848100" y="6832012"/>
            <a:ext cx="483634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평가</a:t>
            </a:r>
            <a:r>
              <a:rPr lang="en-US" altLang="zh-CN" sz="1000" spc="6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항목</a:t>
            </a:r>
          </a:p>
        </p:txBody>
      </p:sp>
      <p:sp>
        <p:nvSpPr>
          <p:cNvPr id="652" name="TextBox 652"/>
          <p:cNvSpPr txBox="1"/>
          <p:nvPr/>
        </p:nvSpPr>
        <p:spPr>
          <a:xfrm>
            <a:off x="5755385" y="6714664"/>
            <a:ext cx="800620" cy="3870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88214">
              <a:lnSpc>
                <a:spcPct val="100000"/>
              </a:lnSpc>
            </a:pPr>
            <a:r>
              <a:rPr lang="en-US" altLang="zh-CN" sz="1000" spc="-194" b="1" dirty="0">
                <a:solidFill>
                  <a:srgbClr val="000000"/>
                </a:solidFill>
                <a:latin typeface="Malgun Gothic"/>
                <a:ea typeface="Malgun Gothic"/>
              </a:rPr>
              <a:t>성</a:t>
            </a:r>
            <a:r>
              <a:rPr lang="en-US" altLang="zh-CN" sz="1000" spc="-189" b="1" dirty="0">
                <a:solidFill>
                  <a:srgbClr val="000000"/>
                </a:solidFill>
                <a:latin typeface="Malgun Gothic"/>
                <a:ea typeface="Malgun Gothic"/>
              </a:rPr>
              <a:t>취수준</a:t>
            </a:r>
          </a:p>
          <a:p>
            <a:pPr>
              <a:lnSpc>
                <a:spcPts val="644"/>
              </a:lnSpc>
            </a:pPr>
            <a:endParaRPr lang="en-US" dirty="0" smtClean="0"/>
          </a:p>
          <a:p>
            <a:pPr marL="0">
              <a:lnSpc>
                <a:spcPct val="100000"/>
              </a:lnSpc>
              <a:tabLst>
                <a:tab pos="340614" algn="l"/>
                <a:tab pos="680464" algn="l"/>
              </a:tabLst>
            </a:pP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상	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중	</a:t>
            </a:r>
            <a:r>
              <a:rPr lang="en-US" altLang="zh-CN" sz="1000" spc="-194" b="1" dirty="0">
                <a:solidFill>
                  <a:srgbClr val="000000"/>
                </a:solidFill>
                <a:latin typeface="Malgun Gothic"/>
                <a:ea typeface="Malgun Gothic"/>
              </a:rPr>
              <a:t>하</a:t>
            </a:r>
          </a:p>
        </p:txBody>
      </p:sp>
      <p:sp>
        <p:nvSpPr>
          <p:cNvPr id="653" name="TextBox 653"/>
          <p:cNvSpPr txBox="1"/>
          <p:nvPr/>
        </p:nvSpPr>
        <p:spPr>
          <a:xfrm>
            <a:off x="6494524" y="10069379"/>
            <a:ext cx="292921" cy="167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94" dirty="0">
                <a:solidFill>
                  <a:srgbClr val="000000"/>
                </a:solidFill>
                <a:latin typeface="Times New Roman"/>
                <a:ea typeface="Times New Roman"/>
              </a:rPr>
              <a:t>47</a:t>
            </a: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453896" y="3619499"/>
          <a:ext cx="5228082" cy="23210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4419"/>
                <a:gridCol w="3110484"/>
                <a:gridCol w="340614"/>
                <a:gridCol w="339865"/>
                <a:gridCol w="362698"/>
              </a:tblGrid>
              <a:tr h="461010">
                <a:tc rowSpan="5"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414"/>
                        </a:lnSpc>
                      </a:pPr>
                      <a:endParaRPr lang="en-US" dirty="0" smtClean="0"/>
                    </a:p>
                    <a:p>
                      <a:pPr marL="0" indent="70108">
                        <a:lnSpc>
                          <a:spcPct val="100000"/>
                        </a:lnSpc>
                      </a:pPr>
                      <a:r>
                        <a:rPr lang="en-US" altLang="zh-CN" sz="1000" spc="-2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애플리케이션</a:t>
                      </a:r>
                      <a:r>
                        <a:rPr lang="en-US" altLang="zh-CN" sz="1000" spc="-3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23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빌드</a:t>
                      </a:r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00"/>
                        </a:lnSpc>
                      </a:pPr>
                      <a:endParaRPr lang="en-US" dirty="0" smtClean="0"/>
                    </a:p>
                    <a:p>
                      <a:pPr marL="0" indent="59444">
                        <a:lnSpc>
                          <a:spcPct val="100000"/>
                        </a:lnSpc>
                      </a:pPr>
                      <a:r>
                        <a:rPr lang="en-US" altLang="zh-CN" sz="1000" spc="-6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애플리케이션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소스코드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검증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결과에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문제가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없는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경우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해당</a:t>
                      </a:r>
                    </a:p>
                    <a:p>
                      <a:pPr marL="0" indent="185936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lang="en-US" altLang="zh-CN" sz="1000" spc="-15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소스코드를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빌드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시스템으로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이관할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수</a:t>
                      </a:r>
                      <a:r>
                        <a:rPr lang="en-US" altLang="zh-CN" sz="1000" spc="-6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1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있다.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14477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61771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75"/>
                        </a:lnSpc>
                      </a:pPr>
                      <a:endParaRPr lang="en-US" dirty="0" smtClean="0"/>
                    </a:p>
                    <a:p>
                      <a:pPr marL="0" indent="59444">
                        <a:lnSpc>
                          <a:spcPct val="100000"/>
                        </a:lnSpc>
                      </a:pPr>
                      <a:r>
                        <a:rPr lang="en-US" altLang="zh-CN" sz="1000" spc="-6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애플리케이션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빌드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절차에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따른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빌드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스크립트를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작성할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4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수</a:t>
                      </a:r>
                    </a:p>
                    <a:p>
                      <a:pPr marL="0" indent="185936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있다.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6101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75"/>
                        </a:lnSpc>
                      </a:pPr>
                      <a:endParaRPr lang="en-US" dirty="0" smtClean="0"/>
                    </a:p>
                    <a:p>
                      <a:pPr marL="0" indent="59444">
                        <a:lnSpc>
                          <a:spcPct val="100000"/>
                        </a:lnSpc>
                      </a:pPr>
                      <a:r>
                        <a:rPr lang="en-US" altLang="zh-CN" sz="1000" spc="-6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4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작성한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4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빌드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4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스크립트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또는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4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도구를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4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활용하여</a:t>
                      </a:r>
                      <a:r>
                        <a:rPr lang="en-US" altLang="zh-CN" sz="1000" spc="-6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4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애플리케이션</a:t>
                      </a:r>
                    </a:p>
                    <a:p>
                      <a:pPr marL="0" indent="185936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lang="en-US" altLang="zh-CN" sz="1000" spc="-14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빌드를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4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실행할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수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0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있다.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6104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75"/>
                        </a:lnSpc>
                      </a:pPr>
                      <a:endParaRPr lang="en-US" dirty="0" smtClean="0"/>
                    </a:p>
                    <a:p>
                      <a:pPr marL="0" indent="59444">
                        <a:lnSpc>
                          <a:spcPct val="100000"/>
                        </a:lnSpc>
                      </a:pPr>
                      <a:r>
                        <a:rPr lang="en-US" altLang="zh-CN" sz="1000" spc="-6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4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애플리케이션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빌드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4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실행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4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결과를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4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확인하여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4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정상적으로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완료</a:t>
                      </a:r>
                    </a:p>
                    <a:p>
                      <a:pPr marL="0" indent="185936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lang="en-US" altLang="zh-CN" sz="1000" spc="-1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되었는지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4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여부를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확인할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수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1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있다.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7622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75"/>
                        </a:lnSpc>
                      </a:pPr>
                      <a:endParaRPr lang="en-US" dirty="0" smtClean="0"/>
                    </a:p>
                    <a:p>
                      <a:pPr marL="0" indent="59444">
                        <a:lnSpc>
                          <a:spcPct val="100000"/>
                        </a:lnSpc>
                      </a:pP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애플리케이션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빌드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실패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시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문제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내용과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원인을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파악하여</a:t>
                      </a:r>
                    </a:p>
                    <a:p>
                      <a:pPr marL="0" indent="185936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lang="en-US" altLang="zh-CN" sz="1000" spc="-15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개발자에게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설명할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수</a:t>
                      </a:r>
                      <a:r>
                        <a:rPr lang="en-US" altLang="zh-CN" sz="1000" spc="-6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1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있다.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4572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453896" y="7136891"/>
          <a:ext cx="5228082" cy="19651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4419"/>
                <a:gridCol w="3110484"/>
                <a:gridCol w="340614"/>
                <a:gridCol w="339865"/>
                <a:gridCol w="362698"/>
              </a:tblGrid>
              <a:tr h="461772">
                <a:tc rowSpan="5"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14"/>
                        </a:lnSpc>
                      </a:pPr>
                      <a:endParaRPr lang="en-US" dirty="0" smtClean="0"/>
                    </a:p>
                    <a:p>
                      <a:pPr marL="0" indent="70108">
                        <a:lnSpc>
                          <a:spcPct val="100000"/>
                        </a:lnSpc>
                      </a:pPr>
                      <a:r>
                        <a:rPr lang="en-US" altLang="zh-CN" sz="1000" spc="-2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애플리케이션</a:t>
                      </a:r>
                      <a:r>
                        <a:rPr lang="en-US" altLang="zh-CN" sz="1000" spc="-3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23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빌드</a:t>
                      </a:r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00"/>
                        </a:lnSpc>
                      </a:pPr>
                      <a:endParaRPr lang="en-US" dirty="0" smtClean="0"/>
                    </a:p>
                    <a:p>
                      <a:pPr marL="0" indent="59444">
                        <a:lnSpc>
                          <a:spcPct val="100000"/>
                        </a:lnSpc>
                      </a:pP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애플리케이션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빌드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절차에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대한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이해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및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관련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도구에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대한</a:t>
                      </a:r>
                    </a:p>
                    <a:p>
                      <a:pPr marL="0" indent="185936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lang="en-US" altLang="zh-CN" sz="1000" spc="-18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이해</a:t>
                      </a:r>
                      <a:r>
                        <a:rPr lang="en-US" altLang="zh-CN" sz="1000" spc="6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8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정도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14477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856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75"/>
                        </a:lnSpc>
                      </a:pPr>
                      <a:endParaRPr lang="en-US" dirty="0" smtClean="0"/>
                    </a:p>
                    <a:p>
                      <a:pPr marL="0" indent="59444">
                        <a:lnSpc>
                          <a:spcPct val="100000"/>
                        </a:lnSpc>
                      </a:pPr>
                      <a:r>
                        <a:rPr lang="en-US" altLang="zh-CN" sz="1000" spc="-6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테스트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커버리지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측정도구의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기능과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측정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유형에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대한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이해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2618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80"/>
                        </a:lnSpc>
                      </a:pPr>
                      <a:endParaRPr lang="en-US" dirty="0" smtClean="0"/>
                    </a:p>
                    <a:p>
                      <a:pPr marL="0" indent="59444">
                        <a:lnSpc>
                          <a:spcPct val="100000"/>
                        </a:lnSpc>
                      </a:pPr>
                      <a:r>
                        <a:rPr lang="en-US" altLang="zh-CN" sz="1000" spc="-6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애플리케이션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빌드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스크립트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작성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능력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263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80"/>
                        </a:lnSpc>
                      </a:pPr>
                      <a:endParaRPr lang="en-US" dirty="0" smtClean="0"/>
                    </a:p>
                    <a:p>
                      <a:pPr marL="0" indent="59444">
                        <a:lnSpc>
                          <a:spcPct val="100000"/>
                        </a:lnSpc>
                      </a:pP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애플리케이션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빌드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결과에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대한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분석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및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이해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능력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6312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75"/>
                        </a:lnSpc>
                      </a:pPr>
                      <a:endParaRPr lang="en-US" dirty="0" smtClean="0"/>
                    </a:p>
                    <a:p>
                      <a:pPr marL="0" indent="59444">
                        <a:lnSpc>
                          <a:spcPct val="100000"/>
                        </a:lnSpc>
                      </a:pP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4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애플리케이션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빌드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실패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시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원복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수행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절차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이해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4572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Freeform 656"> 
				</p:cNvPr>
          <p:cNvSpPr/>
          <p:nvPr/>
        </p:nvSpPr>
        <p:spPr>
          <a:xfrm>
            <a:off x="1454150" y="1441450"/>
            <a:ext cx="1073150" cy="476250"/>
          </a:xfrm>
          <a:custGeom>
            <a:avLst/>
            <a:gdLst>
              <a:gd name="connsiteX0" fmla="*/ 6603 w 1073150"/>
              <a:gd name="connsiteY0" fmla="*/ 486409 h 476250"/>
              <a:gd name="connsiteX1" fmla="*/ 1074165 w 1073150"/>
              <a:gd name="connsiteY1" fmla="*/ 486409 h 476250"/>
              <a:gd name="connsiteX2" fmla="*/ 1074165 w 1073150"/>
              <a:gd name="connsiteY2" fmla="*/ 17017 h 476250"/>
              <a:gd name="connsiteX3" fmla="*/ 6603 w 1073150"/>
              <a:gd name="connsiteY3" fmla="*/ 17017 h 476250"/>
              <a:gd name="connsiteX4" fmla="*/ 6603 w 1073150"/>
              <a:gd name="connsiteY4" fmla="*/ 486409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3150" h="476250">
                <a:moveTo>
                  <a:pt x="6603" y="486409"/>
                </a:moveTo>
                <a:lnTo>
                  <a:pt x="1074165" y="486409"/>
                </a:lnTo>
                <a:lnTo>
                  <a:pt x="1074165" y="17017"/>
                </a:lnTo>
                <a:lnTo>
                  <a:pt x="6603" y="17017"/>
                </a:lnTo>
                <a:lnTo>
                  <a:pt x="6603" y="486409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7" name="Freeform 657"> 
				</p:cNvPr>
          <p:cNvSpPr/>
          <p:nvPr/>
        </p:nvSpPr>
        <p:spPr>
          <a:xfrm>
            <a:off x="2520950" y="1441450"/>
            <a:ext cx="3117850" cy="476250"/>
          </a:xfrm>
          <a:custGeom>
            <a:avLst/>
            <a:gdLst>
              <a:gd name="connsiteX0" fmla="*/ 7366 w 3117850"/>
              <a:gd name="connsiteY0" fmla="*/ 486409 h 476250"/>
              <a:gd name="connsiteX1" fmla="*/ 3117850 w 3117850"/>
              <a:gd name="connsiteY1" fmla="*/ 486409 h 476250"/>
              <a:gd name="connsiteX2" fmla="*/ 3117850 w 3117850"/>
              <a:gd name="connsiteY2" fmla="*/ 17017 h 476250"/>
              <a:gd name="connsiteX3" fmla="*/ 7366 w 3117850"/>
              <a:gd name="connsiteY3" fmla="*/ 17017 h 476250"/>
              <a:gd name="connsiteX4" fmla="*/ 7366 w 3117850"/>
              <a:gd name="connsiteY4" fmla="*/ 486409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7850" h="476250">
                <a:moveTo>
                  <a:pt x="7366" y="486409"/>
                </a:moveTo>
                <a:lnTo>
                  <a:pt x="3117850" y="486409"/>
                </a:lnTo>
                <a:lnTo>
                  <a:pt x="3117850" y="17017"/>
                </a:lnTo>
                <a:lnTo>
                  <a:pt x="7366" y="17017"/>
                </a:lnTo>
                <a:lnTo>
                  <a:pt x="7366" y="486409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8" name="Freeform 658"> 
				</p:cNvPr>
          <p:cNvSpPr/>
          <p:nvPr/>
        </p:nvSpPr>
        <p:spPr>
          <a:xfrm>
            <a:off x="5632450" y="1441450"/>
            <a:ext cx="1022350" cy="247650"/>
          </a:xfrm>
          <a:custGeom>
            <a:avLst/>
            <a:gdLst>
              <a:gd name="connsiteX0" fmla="*/ 6350 w 1022350"/>
              <a:gd name="connsiteY0" fmla="*/ 251713 h 247650"/>
              <a:gd name="connsiteX1" fmla="*/ 1027430 w 1022350"/>
              <a:gd name="connsiteY1" fmla="*/ 251713 h 247650"/>
              <a:gd name="connsiteX2" fmla="*/ 1027430 w 1022350"/>
              <a:gd name="connsiteY2" fmla="*/ 17017 h 247650"/>
              <a:gd name="connsiteX3" fmla="*/ 6350 w 1022350"/>
              <a:gd name="connsiteY3" fmla="*/ 17017 h 247650"/>
              <a:gd name="connsiteX4" fmla="*/ 6350 w 1022350"/>
              <a:gd name="connsiteY4" fmla="*/ 251713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2350" h="247650">
                <a:moveTo>
                  <a:pt x="6350" y="251713"/>
                </a:moveTo>
                <a:lnTo>
                  <a:pt x="1027430" y="251713"/>
                </a:lnTo>
                <a:lnTo>
                  <a:pt x="1027430" y="17017"/>
                </a:lnTo>
                <a:lnTo>
                  <a:pt x="6350" y="17017"/>
                </a:lnTo>
                <a:lnTo>
                  <a:pt x="6350" y="251713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9" name="Freeform 659"> 
				</p:cNvPr>
          <p:cNvSpPr/>
          <p:nvPr/>
        </p:nvSpPr>
        <p:spPr>
          <a:xfrm>
            <a:off x="5632450" y="1682750"/>
            <a:ext cx="336550" cy="234950"/>
          </a:xfrm>
          <a:custGeom>
            <a:avLst/>
            <a:gdLst>
              <a:gd name="connsiteX0" fmla="*/ 6350 w 336550"/>
              <a:gd name="connsiteY0" fmla="*/ 245109 h 234950"/>
              <a:gd name="connsiteX1" fmla="*/ 346964 w 336550"/>
              <a:gd name="connsiteY1" fmla="*/ 245109 h 234950"/>
              <a:gd name="connsiteX2" fmla="*/ 346964 w 336550"/>
              <a:gd name="connsiteY2" fmla="*/ 10413 h 234950"/>
              <a:gd name="connsiteX3" fmla="*/ 6350 w 336550"/>
              <a:gd name="connsiteY3" fmla="*/ 10413 h 234950"/>
              <a:gd name="connsiteX4" fmla="*/ 6350 w 336550"/>
              <a:gd name="connsiteY4" fmla="*/ 245109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550" h="234950">
                <a:moveTo>
                  <a:pt x="6350" y="245109"/>
                </a:moveTo>
                <a:lnTo>
                  <a:pt x="346964" y="245109"/>
                </a:lnTo>
                <a:lnTo>
                  <a:pt x="346964" y="10413"/>
                </a:lnTo>
                <a:lnTo>
                  <a:pt x="6350" y="10413"/>
                </a:lnTo>
                <a:lnTo>
                  <a:pt x="6350" y="245109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0" name="Freeform 660"> 
				</p:cNvPr>
          <p:cNvSpPr/>
          <p:nvPr/>
        </p:nvSpPr>
        <p:spPr>
          <a:xfrm>
            <a:off x="5962650" y="1682750"/>
            <a:ext cx="349250" cy="234950"/>
          </a:xfrm>
          <a:custGeom>
            <a:avLst/>
            <a:gdLst>
              <a:gd name="connsiteX0" fmla="*/ 16764 w 349250"/>
              <a:gd name="connsiteY0" fmla="*/ 245109 h 234950"/>
              <a:gd name="connsiteX1" fmla="*/ 356616 w 349250"/>
              <a:gd name="connsiteY1" fmla="*/ 245109 h 234950"/>
              <a:gd name="connsiteX2" fmla="*/ 356616 w 349250"/>
              <a:gd name="connsiteY2" fmla="*/ 10413 h 234950"/>
              <a:gd name="connsiteX3" fmla="*/ 16764 w 349250"/>
              <a:gd name="connsiteY3" fmla="*/ 10413 h 234950"/>
              <a:gd name="connsiteX4" fmla="*/ 16764 w 349250"/>
              <a:gd name="connsiteY4" fmla="*/ 245109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250" h="234950">
                <a:moveTo>
                  <a:pt x="16764" y="245109"/>
                </a:moveTo>
                <a:lnTo>
                  <a:pt x="356616" y="245109"/>
                </a:lnTo>
                <a:lnTo>
                  <a:pt x="356616" y="10413"/>
                </a:lnTo>
                <a:lnTo>
                  <a:pt x="16764" y="10413"/>
                </a:lnTo>
                <a:lnTo>
                  <a:pt x="16764" y="245109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1" name="Freeform 661"> 
				</p:cNvPr>
          <p:cNvSpPr/>
          <p:nvPr/>
        </p:nvSpPr>
        <p:spPr>
          <a:xfrm>
            <a:off x="6305550" y="1682750"/>
            <a:ext cx="349250" cy="234950"/>
          </a:xfrm>
          <a:custGeom>
            <a:avLst/>
            <a:gdLst>
              <a:gd name="connsiteX0" fmla="*/ 13715 w 349250"/>
              <a:gd name="connsiteY0" fmla="*/ 245109 h 234950"/>
              <a:gd name="connsiteX1" fmla="*/ 354329 w 349250"/>
              <a:gd name="connsiteY1" fmla="*/ 245109 h 234950"/>
              <a:gd name="connsiteX2" fmla="*/ 354329 w 349250"/>
              <a:gd name="connsiteY2" fmla="*/ 10413 h 234950"/>
              <a:gd name="connsiteX3" fmla="*/ 13715 w 349250"/>
              <a:gd name="connsiteY3" fmla="*/ 10413 h 234950"/>
              <a:gd name="connsiteX4" fmla="*/ 13715 w 349250"/>
              <a:gd name="connsiteY4" fmla="*/ 245109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250" h="234950">
                <a:moveTo>
                  <a:pt x="13715" y="245109"/>
                </a:moveTo>
                <a:lnTo>
                  <a:pt x="354329" y="245109"/>
                </a:lnTo>
                <a:lnTo>
                  <a:pt x="354329" y="10413"/>
                </a:lnTo>
                <a:lnTo>
                  <a:pt x="13715" y="10413"/>
                </a:lnTo>
                <a:lnTo>
                  <a:pt x="13715" y="245109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2" name="Freeform 662"> 
				</p:cNvPr>
          <p:cNvSpPr/>
          <p:nvPr/>
        </p:nvSpPr>
        <p:spPr>
          <a:xfrm>
            <a:off x="1440561" y="1440561"/>
            <a:ext cx="5226939" cy="19938"/>
          </a:xfrm>
          <a:custGeom>
            <a:avLst/>
            <a:gdLst>
              <a:gd name="connsiteX0" fmla="*/ 13335 w 5226939"/>
              <a:gd name="connsiteY0" fmla="*/ 17907 h 19938"/>
              <a:gd name="connsiteX1" fmla="*/ 5226939 w 5226939"/>
              <a:gd name="connsiteY1" fmla="*/ 17907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6939" h="19938">
                <a:moveTo>
                  <a:pt x="13335" y="17907"/>
                </a:moveTo>
                <a:lnTo>
                  <a:pt x="5226939" y="17907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3" name="Freeform 663"> 
				</p:cNvPr>
          <p:cNvSpPr/>
          <p:nvPr/>
        </p:nvSpPr>
        <p:spPr>
          <a:xfrm>
            <a:off x="1440561" y="1440561"/>
            <a:ext cx="5226939" cy="19938"/>
          </a:xfrm>
          <a:custGeom>
            <a:avLst/>
            <a:gdLst>
              <a:gd name="connsiteX0" fmla="*/ 13335 w 5226939"/>
              <a:gd name="connsiteY0" fmla="*/ 17907 h 19938"/>
              <a:gd name="connsiteX1" fmla="*/ 5226939 w 5226939"/>
              <a:gd name="connsiteY1" fmla="*/ 17907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6939" h="19938">
                <a:moveTo>
                  <a:pt x="13335" y="17907"/>
                </a:moveTo>
                <a:lnTo>
                  <a:pt x="5226939" y="17907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4" name="Freeform 664"> 
				</p:cNvPr>
          <p:cNvSpPr/>
          <p:nvPr/>
        </p:nvSpPr>
        <p:spPr>
          <a:xfrm>
            <a:off x="1453261" y="3917060"/>
            <a:ext cx="1074038" cy="477138"/>
          </a:xfrm>
          <a:custGeom>
            <a:avLst/>
            <a:gdLst>
              <a:gd name="connsiteX0" fmla="*/ 7492 w 1074038"/>
              <a:gd name="connsiteY0" fmla="*/ 487298 h 477138"/>
              <a:gd name="connsiteX1" fmla="*/ 1075054 w 1074038"/>
              <a:gd name="connsiteY1" fmla="*/ 487298 h 477138"/>
              <a:gd name="connsiteX2" fmla="*/ 1075054 w 1074038"/>
              <a:gd name="connsiteY2" fmla="*/ 17906 h 477138"/>
              <a:gd name="connsiteX3" fmla="*/ 7492 w 1074038"/>
              <a:gd name="connsiteY3" fmla="*/ 17906 h 477138"/>
              <a:gd name="connsiteX4" fmla="*/ 7492 w 1074038"/>
              <a:gd name="connsiteY4" fmla="*/ 487298 h 47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038" h="477138">
                <a:moveTo>
                  <a:pt x="7492" y="487298"/>
                </a:moveTo>
                <a:lnTo>
                  <a:pt x="1075054" y="487298"/>
                </a:lnTo>
                <a:lnTo>
                  <a:pt x="1075054" y="17906"/>
                </a:lnTo>
                <a:lnTo>
                  <a:pt x="7492" y="17906"/>
                </a:lnTo>
                <a:lnTo>
                  <a:pt x="7492" y="487298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5" name="Freeform 665"> 
				</p:cNvPr>
          <p:cNvSpPr/>
          <p:nvPr/>
        </p:nvSpPr>
        <p:spPr>
          <a:xfrm>
            <a:off x="2520060" y="3917060"/>
            <a:ext cx="3118739" cy="477138"/>
          </a:xfrm>
          <a:custGeom>
            <a:avLst/>
            <a:gdLst>
              <a:gd name="connsiteX0" fmla="*/ 8255 w 3118739"/>
              <a:gd name="connsiteY0" fmla="*/ 487298 h 477138"/>
              <a:gd name="connsiteX1" fmla="*/ 3118739 w 3118739"/>
              <a:gd name="connsiteY1" fmla="*/ 487298 h 477138"/>
              <a:gd name="connsiteX2" fmla="*/ 3118739 w 3118739"/>
              <a:gd name="connsiteY2" fmla="*/ 17906 h 477138"/>
              <a:gd name="connsiteX3" fmla="*/ 8255 w 3118739"/>
              <a:gd name="connsiteY3" fmla="*/ 17906 h 477138"/>
              <a:gd name="connsiteX4" fmla="*/ 8255 w 3118739"/>
              <a:gd name="connsiteY4" fmla="*/ 487298 h 47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8739" h="477138">
                <a:moveTo>
                  <a:pt x="8255" y="487298"/>
                </a:moveTo>
                <a:lnTo>
                  <a:pt x="3118739" y="487298"/>
                </a:lnTo>
                <a:lnTo>
                  <a:pt x="3118739" y="17906"/>
                </a:lnTo>
                <a:lnTo>
                  <a:pt x="8255" y="17906"/>
                </a:lnTo>
                <a:lnTo>
                  <a:pt x="8255" y="487298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6" name="Freeform 666"> 
				</p:cNvPr>
          <p:cNvSpPr/>
          <p:nvPr/>
        </p:nvSpPr>
        <p:spPr>
          <a:xfrm>
            <a:off x="5631560" y="3917060"/>
            <a:ext cx="1023238" cy="248538"/>
          </a:xfrm>
          <a:custGeom>
            <a:avLst/>
            <a:gdLst>
              <a:gd name="connsiteX0" fmla="*/ 7239 w 1023238"/>
              <a:gd name="connsiteY0" fmla="*/ 252602 h 248538"/>
              <a:gd name="connsiteX1" fmla="*/ 1028319 w 1023238"/>
              <a:gd name="connsiteY1" fmla="*/ 252602 h 248538"/>
              <a:gd name="connsiteX2" fmla="*/ 1028319 w 1023238"/>
              <a:gd name="connsiteY2" fmla="*/ 17907 h 248538"/>
              <a:gd name="connsiteX3" fmla="*/ 7239 w 1023238"/>
              <a:gd name="connsiteY3" fmla="*/ 17907 h 248538"/>
              <a:gd name="connsiteX4" fmla="*/ 7239 w 1023238"/>
              <a:gd name="connsiteY4" fmla="*/ 252602 h 248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3238" h="248538">
                <a:moveTo>
                  <a:pt x="7239" y="252602"/>
                </a:moveTo>
                <a:lnTo>
                  <a:pt x="1028319" y="252602"/>
                </a:lnTo>
                <a:lnTo>
                  <a:pt x="1028319" y="17907"/>
                </a:lnTo>
                <a:lnTo>
                  <a:pt x="7239" y="17907"/>
                </a:lnTo>
                <a:lnTo>
                  <a:pt x="7239" y="252602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Freeform 667"> 
				</p:cNvPr>
          <p:cNvSpPr/>
          <p:nvPr/>
        </p:nvSpPr>
        <p:spPr>
          <a:xfrm>
            <a:off x="5631560" y="4158360"/>
            <a:ext cx="337438" cy="235838"/>
          </a:xfrm>
          <a:custGeom>
            <a:avLst/>
            <a:gdLst>
              <a:gd name="connsiteX0" fmla="*/ 7239 w 337438"/>
              <a:gd name="connsiteY0" fmla="*/ 245998 h 235838"/>
              <a:gd name="connsiteX1" fmla="*/ 347853 w 337438"/>
              <a:gd name="connsiteY1" fmla="*/ 245998 h 235838"/>
              <a:gd name="connsiteX2" fmla="*/ 347853 w 337438"/>
              <a:gd name="connsiteY2" fmla="*/ 11302 h 235838"/>
              <a:gd name="connsiteX3" fmla="*/ 7239 w 337438"/>
              <a:gd name="connsiteY3" fmla="*/ 11302 h 235838"/>
              <a:gd name="connsiteX4" fmla="*/ 7239 w 337438"/>
              <a:gd name="connsiteY4" fmla="*/ 245998 h 235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438" h="235838">
                <a:moveTo>
                  <a:pt x="7239" y="245998"/>
                </a:moveTo>
                <a:lnTo>
                  <a:pt x="347853" y="245998"/>
                </a:lnTo>
                <a:lnTo>
                  <a:pt x="347853" y="11302"/>
                </a:lnTo>
                <a:lnTo>
                  <a:pt x="7239" y="11302"/>
                </a:lnTo>
                <a:lnTo>
                  <a:pt x="7239" y="245998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" name="Freeform 668"> 
				</p:cNvPr>
          <p:cNvSpPr/>
          <p:nvPr/>
        </p:nvSpPr>
        <p:spPr>
          <a:xfrm>
            <a:off x="5961760" y="4158360"/>
            <a:ext cx="350138" cy="235838"/>
          </a:xfrm>
          <a:custGeom>
            <a:avLst/>
            <a:gdLst>
              <a:gd name="connsiteX0" fmla="*/ 17653 w 350138"/>
              <a:gd name="connsiteY0" fmla="*/ 245998 h 235838"/>
              <a:gd name="connsiteX1" fmla="*/ 357505 w 350138"/>
              <a:gd name="connsiteY1" fmla="*/ 245998 h 235838"/>
              <a:gd name="connsiteX2" fmla="*/ 357505 w 350138"/>
              <a:gd name="connsiteY2" fmla="*/ 11302 h 235838"/>
              <a:gd name="connsiteX3" fmla="*/ 17653 w 350138"/>
              <a:gd name="connsiteY3" fmla="*/ 11302 h 235838"/>
              <a:gd name="connsiteX4" fmla="*/ 17653 w 350138"/>
              <a:gd name="connsiteY4" fmla="*/ 245998 h 235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138" h="235838">
                <a:moveTo>
                  <a:pt x="17653" y="245998"/>
                </a:moveTo>
                <a:lnTo>
                  <a:pt x="357505" y="245998"/>
                </a:lnTo>
                <a:lnTo>
                  <a:pt x="357505" y="11302"/>
                </a:lnTo>
                <a:lnTo>
                  <a:pt x="17653" y="11302"/>
                </a:lnTo>
                <a:lnTo>
                  <a:pt x="17653" y="245998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9" name="Freeform 669"> 
				</p:cNvPr>
          <p:cNvSpPr/>
          <p:nvPr/>
        </p:nvSpPr>
        <p:spPr>
          <a:xfrm>
            <a:off x="6304660" y="4158360"/>
            <a:ext cx="350138" cy="235838"/>
          </a:xfrm>
          <a:custGeom>
            <a:avLst/>
            <a:gdLst>
              <a:gd name="connsiteX0" fmla="*/ 14604 w 350138"/>
              <a:gd name="connsiteY0" fmla="*/ 245998 h 235838"/>
              <a:gd name="connsiteX1" fmla="*/ 355218 w 350138"/>
              <a:gd name="connsiteY1" fmla="*/ 245998 h 235838"/>
              <a:gd name="connsiteX2" fmla="*/ 355218 w 350138"/>
              <a:gd name="connsiteY2" fmla="*/ 11302 h 235838"/>
              <a:gd name="connsiteX3" fmla="*/ 14604 w 350138"/>
              <a:gd name="connsiteY3" fmla="*/ 11302 h 235838"/>
              <a:gd name="connsiteX4" fmla="*/ 14604 w 350138"/>
              <a:gd name="connsiteY4" fmla="*/ 245998 h 235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138" h="235838">
                <a:moveTo>
                  <a:pt x="14604" y="245998"/>
                </a:moveTo>
                <a:lnTo>
                  <a:pt x="355218" y="245998"/>
                </a:lnTo>
                <a:lnTo>
                  <a:pt x="355218" y="11302"/>
                </a:lnTo>
                <a:lnTo>
                  <a:pt x="14604" y="11302"/>
                </a:lnTo>
                <a:lnTo>
                  <a:pt x="14604" y="245998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0" name="Freeform 670"> 
				</p:cNvPr>
          <p:cNvSpPr/>
          <p:nvPr/>
        </p:nvSpPr>
        <p:spPr>
          <a:xfrm>
            <a:off x="1440561" y="3917060"/>
            <a:ext cx="5226939" cy="19938"/>
          </a:xfrm>
          <a:custGeom>
            <a:avLst/>
            <a:gdLst>
              <a:gd name="connsiteX0" fmla="*/ 13335 w 5226939"/>
              <a:gd name="connsiteY0" fmla="*/ 17907 h 19938"/>
              <a:gd name="connsiteX1" fmla="*/ 5226939 w 5226939"/>
              <a:gd name="connsiteY1" fmla="*/ 17907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6939" h="19938">
                <a:moveTo>
                  <a:pt x="13335" y="17907"/>
                </a:moveTo>
                <a:lnTo>
                  <a:pt x="5226939" y="17907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1" name="Freeform 671"> 
				</p:cNvPr>
          <p:cNvSpPr/>
          <p:nvPr/>
        </p:nvSpPr>
        <p:spPr>
          <a:xfrm>
            <a:off x="1440561" y="3917060"/>
            <a:ext cx="5226939" cy="19938"/>
          </a:xfrm>
          <a:custGeom>
            <a:avLst/>
            <a:gdLst>
              <a:gd name="connsiteX0" fmla="*/ 13335 w 5226939"/>
              <a:gd name="connsiteY0" fmla="*/ 17907 h 19938"/>
              <a:gd name="connsiteX1" fmla="*/ 5226939 w 5226939"/>
              <a:gd name="connsiteY1" fmla="*/ 17907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6939" h="19938">
                <a:moveTo>
                  <a:pt x="13335" y="17907"/>
                </a:moveTo>
                <a:lnTo>
                  <a:pt x="5226939" y="17907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2" name="Freeform 672"> 
				</p:cNvPr>
          <p:cNvSpPr/>
          <p:nvPr/>
        </p:nvSpPr>
        <p:spPr>
          <a:xfrm>
            <a:off x="1453261" y="6634860"/>
            <a:ext cx="19938" cy="2064639"/>
          </a:xfrm>
          <a:custGeom>
            <a:avLst/>
            <a:gdLst>
              <a:gd name="connsiteX0" fmla="*/ 7493 w 19938"/>
              <a:gd name="connsiteY0" fmla="*/ 15113 h 2064639"/>
              <a:gd name="connsiteX1" fmla="*/ 7493 w 19938"/>
              <a:gd name="connsiteY1" fmla="*/ 2072513 h 2064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938" h="2064639">
                <a:moveTo>
                  <a:pt x="7493" y="15113"/>
                </a:moveTo>
                <a:lnTo>
                  <a:pt x="7493" y="2072513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3" name="Freeform 673"> 
				</p:cNvPr>
          <p:cNvSpPr/>
          <p:nvPr/>
        </p:nvSpPr>
        <p:spPr>
          <a:xfrm>
            <a:off x="6647560" y="6634860"/>
            <a:ext cx="19938" cy="2064639"/>
          </a:xfrm>
          <a:custGeom>
            <a:avLst/>
            <a:gdLst>
              <a:gd name="connsiteX0" fmla="*/ 12319 w 19938"/>
              <a:gd name="connsiteY0" fmla="*/ 15113 h 2064639"/>
              <a:gd name="connsiteX1" fmla="*/ 12319 w 19938"/>
              <a:gd name="connsiteY1" fmla="*/ 2072513 h 2064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938" h="2064639">
                <a:moveTo>
                  <a:pt x="12319" y="15113"/>
                </a:moveTo>
                <a:lnTo>
                  <a:pt x="12319" y="2072513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4" name="Freeform 674"> 
				</p:cNvPr>
          <p:cNvSpPr/>
          <p:nvPr/>
        </p:nvSpPr>
        <p:spPr>
          <a:xfrm>
            <a:off x="1440561" y="6634860"/>
            <a:ext cx="5226939" cy="19938"/>
          </a:xfrm>
          <a:custGeom>
            <a:avLst/>
            <a:gdLst>
              <a:gd name="connsiteX0" fmla="*/ 13335 w 5226939"/>
              <a:gd name="connsiteY0" fmla="*/ 15113 h 19938"/>
              <a:gd name="connsiteX1" fmla="*/ 5226939 w 5226939"/>
              <a:gd name="connsiteY1" fmla="*/ 15113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6939" h="19938">
                <a:moveTo>
                  <a:pt x="13335" y="15113"/>
                </a:moveTo>
                <a:lnTo>
                  <a:pt x="5226939" y="15113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5" name="Freeform 675"> 
				</p:cNvPr>
          <p:cNvSpPr/>
          <p:nvPr/>
        </p:nvSpPr>
        <p:spPr>
          <a:xfrm>
            <a:off x="1440561" y="8692260"/>
            <a:ext cx="5226939" cy="19938"/>
          </a:xfrm>
          <a:custGeom>
            <a:avLst/>
            <a:gdLst>
              <a:gd name="connsiteX0" fmla="*/ 13335 w 5226939"/>
              <a:gd name="connsiteY0" fmla="*/ 15113 h 19938"/>
              <a:gd name="connsiteX1" fmla="*/ 5226939 w 5226939"/>
              <a:gd name="connsiteY1" fmla="*/ 15113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6939" h="19938">
                <a:moveTo>
                  <a:pt x="13335" y="15113"/>
                </a:moveTo>
                <a:lnTo>
                  <a:pt x="5226939" y="15113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6" name="Freeform 676"> 
				</p:cNvPr>
          <p:cNvSpPr/>
          <p:nvPr/>
        </p:nvSpPr>
        <p:spPr>
          <a:xfrm>
            <a:off x="6647560" y="6634860"/>
            <a:ext cx="19938" cy="2064639"/>
          </a:xfrm>
          <a:custGeom>
            <a:avLst/>
            <a:gdLst>
              <a:gd name="connsiteX0" fmla="*/ 12319 w 19938"/>
              <a:gd name="connsiteY0" fmla="*/ 15113 h 2064639"/>
              <a:gd name="connsiteX1" fmla="*/ 12319 w 19938"/>
              <a:gd name="connsiteY1" fmla="*/ 2072513 h 2064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938" h="2064639">
                <a:moveTo>
                  <a:pt x="12319" y="15113"/>
                </a:moveTo>
                <a:lnTo>
                  <a:pt x="12319" y="2072513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7" name="Freeform 677"> 
				</p:cNvPr>
          <p:cNvSpPr/>
          <p:nvPr/>
        </p:nvSpPr>
        <p:spPr>
          <a:xfrm>
            <a:off x="1453261" y="6634860"/>
            <a:ext cx="19938" cy="2064639"/>
          </a:xfrm>
          <a:custGeom>
            <a:avLst/>
            <a:gdLst>
              <a:gd name="connsiteX0" fmla="*/ 7493 w 19938"/>
              <a:gd name="connsiteY0" fmla="*/ 15113 h 2064639"/>
              <a:gd name="connsiteX1" fmla="*/ 7493 w 19938"/>
              <a:gd name="connsiteY1" fmla="*/ 2072513 h 2064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938" h="2064639">
                <a:moveTo>
                  <a:pt x="7493" y="15113"/>
                </a:moveTo>
                <a:lnTo>
                  <a:pt x="7493" y="2072513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8" name="Freeform 678"> 
				</p:cNvPr>
          <p:cNvSpPr/>
          <p:nvPr/>
        </p:nvSpPr>
        <p:spPr>
          <a:xfrm>
            <a:off x="1440561" y="8692260"/>
            <a:ext cx="5226939" cy="19938"/>
          </a:xfrm>
          <a:custGeom>
            <a:avLst/>
            <a:gdLst>
              <a:gd name="connsiteX0" fmla="*/ 13335 w 5226939"/>
              <a:gd name="connsiteY0" fmla="*/ 15113 h 19938"/>
              <a:gd name="connsiteX1" fmla="*/ 5226939 w 5226939"/>
              <a:gd name="connsiteY1" fmla="*/ 15113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6939" h="19938">
                <a:moveTo>
                  <a:pt x="13335" y="15113"/>
                </a:moveTo>
                <a:lnTo>
                  <a:pt x="5226939" y="15113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9" name="Freeform 679"> 
				</p:cNvPr>
          <p:cNvSpPr/>
          <p:nvPr/>
        </p:nvSpPr>
        <p:spPr>
          <a:xfrm>
            <a:off x="1440561" y="6634860"/>
            <a:ext cx="5226939" cy="19938"/>
          </a:xfrm>
          <a:custGeom>
            <a:avLst/>
            <a:gdLst>
              <a:gd name="connsiteX0" fmla="*/ 13335 w 5226939"/>
              <a:gd name="connsiteY0" fmla="*/ 15113 h 19938"/>
              <a:gd name="connsiteX1" fmla="*/ 5226939 w 5226939"/>
              <a:gd name="connsiteY1" fmla="*/ 15113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6939" h="19938">
                <a:moveTo>
                  <a:pt x="13335" y="15113"/>
                </a:moveTo>
                <a:lnTo>
                  <a:pt x="5226939" y="15113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0" name="TextBox 680"/>
          <p:cNvSpPr txBox="1"/>
          <p:nvPr/>
        </p:nvSpPr>
        <p:spPr>
          <a:xfrm>
            <a:off x="1458467" y="1199637"/>
            <a:ext cx="808887" cy="5757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ea typeface="Malgun Gothic"/>
              </a:rPr>
              <a:t>평가자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질문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10"/>
              </a:lnSpc>
            </a:pPr>
            <a:endParaRPr lang="en-US" dirty="0" smtClean="0"/>
          </a:p>
          <a:p>
            <a:pPr marL="0" indent="300989">
              <a:lnSpc>
                <a:spcPct val="100000"/>
              </a:lnSpc>
            </a:pP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학습</a:t>
            </a:r>
            <a:r>
              <a:rPr lang="en-US" altLang="zh-CN" sz="1000" spc="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내용</a:t>
            </a:r>
          </a:p>
        </p:txBody>
      </p:sp>
      <p:sp>
        <p:nvSpPr>
          <p:cNvPr id="681" name="TextBox 681"/>
          <p:cNvSpPr txBox="1"/>
          <p:nvPr/>
        </p:nvSpPr>
        <p:spPr>
          <a:xfrm>
            <a:off x="3848100" y="1622979"/>
            <a:ext cx="483634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평가</a:t>
            </a:r>
            <a:r>
              <a:rPr lang="en-US" altLang="zh-CN" sz="1000" spc="6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항목</a:t>
            </a:r>
          </a:p>
        </p:txBody>
      </p:sp>
      <p:sp>
        <p:nvSpPr>
          <p:cNvPr id="682" name="TextBox 682"/>
          <p:cNvSpPr txBox="1"/>
          <p:nvPr/>
        </p:nvSpPr>
        <p:spPr>
          <a:xfrm>
            <a:off x="5755385" y="1505631"/>
            <a:ext cx="800620" cy="387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88214">
              <a:lnSpc>
                <a:spcPct val="100000"/>
              </a:lnSpc>
            </a:pPr>
            <a:r>
              <a:rPr lang="en-US" altLang="zh-CN" sz="1000" spc="-194" b="1" dirty="0">
                <a:solidFill>
                  <a:srgbClr val="000000"/>
                </a:solidFill>
                <a:latin typeface="Malgun Gothic"/>
                <a:ea typeface="Malgun Gothic"/>
              </a:rPr>
              <a:t>성</a:t>
            </a:r>
            <a:r>
              <a:rPr lang="en-US" altLang="zh-CN" sz="1000" spc="-189" b="1" dirty="0">
                <a:solidFill>
                  <a:srgbClr val="000000"/>
                </a:solidFill>
                <a:latin typeface="Malgun Gothic"/>
                <a:ea typeface="Malgun Gothic"/>
              </a:rPr>
              <a:t>취수준</a:t>
            </a:r>
          </a:p>
          <a:p>
            <a:pPr>
              <a:lnSpc>
                <a:spcPts val="644"/>
              </a:lnSpc>
            </a:pPr>
            <a:endParaRPr lang="en-US" dirty="0" smtClean="0"/>
          </a:p>
          <a:p>
            <a:pPr marL="0">
              <a:lnSpc>
                <a:spcPct val="100000"/>
              </a:lnSpc>
              <a:tabLst>
                <a:tab pos="340614" algn="l"/>
                <a:tab pos="680464" algn="l"/>
              </a:tabLst>
            </a:pP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상	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중	</a:t>
            </a:r>
            <a:r>
              <a:rPr lang="en-US" altLang="zh-CN" sz="1000" spc="-194" b="1" dirty="0">
                <a:solidFill>
                  <a:srgbClr val="000000"/>
                </a:solidFill>
                <a:latin typeface="Malgun Gothic"/>
                <a:ea typeface="Malgun Gothic"/>
              </a:rPr>
              <a:t>하</a:t>
            </a:r>
          </a:p>
        </p:txBody>
      </p:sp>
      <p:sp>
        <p:nvSpPr>
          <p:cNvPr id="683" name="TextBox 683"/>
          <p:cNvSpPr txBox="1"/>
          <p:nvPr/>
        </p:nvSpPr>
        <p:spPr>
          <a:xfrm>
            <a:off x="1458467" y="3676137"/>
            <a:ext cx="1170094" cy="5757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평가자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체크리스트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10"/>
              </a:lnSpc>
            </a:pPr>
            <a:endParaRPr lang="en-US" dirty="0" smtClean="0"/>
          </a:p>
          <a:p>
            <a:pPr marL="0" indent="300989">
              <a:lnSpc>
                <a:spcPct val="100000"/>
              </a:lnSpc>
            </a:pP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학습</a:t>
            </a:r>
            <a:r>
              <a:rPr lang="en-US" altLang="zh-CN" sz="1000" spc="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내용</a:t>
            </a:r>
          </a:p>
        </p:txBody>
      </p:sp>
      <p:sp>
        <p:nvSpPr>
          <p:cNvPr id="684" name="TextBox 684"/>
          <p:cNvSpPr txBox="1"/>
          <p:nvPr/>
        </p:nvSpPr>
        <p:spPr>
          <a:xfrm>
            <a:off x="3848100" y="4099480"/>
            <a:ext cx="483634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평가</a:t>
            </a:r>
            <a:r>
              <a:rPr lang="en-US" altLang="zh-CN" sz="1000" spc="6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항목</a:t>
            </a:r>
          </a:p>
        </p:txBody>
      </p:sp>
      <p:sp>
        <p:nvSpPr>
          <p:cNvPr id="685" name="TextBox 685"/>
          <p:cNvSpPr txBox="1"/>
          <p:nvPr/>
        </p:nvSpPr>
        <p:spPr>
          <a:xfrm>
            <a:off x="5755385" y="3982132"/>
            <a:ext cx="800620" cy="387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88214">
              <a:lnSpc>
                <a:spcPct val="100000"/>
              </a:lnSpc>
            </a:pPr>
            <a:r>
              <a:rPr lang="en-US" altLang="zh-CN" sz="1000" spc="-194" b="1" dirty="0">
                <a:solidFill>
                  <a:srgbClr val="000000"/>
                </a:solidFill>
                <a:latin typeface="Malgun Gothic"/>
                <a:ea typeface="Malgun Gothic"/>
              </a:rPr>
              <a:t>성</a:t>
            </a:r>
            <a:r>
              <a:rPr lang="en-US" altLang="zh-CN" sz="1000" spc="-189" b="1" dirty="0">
                <a:solidFill>
                  <a:srgbClr val="000000"/>
                </a:solidFill>
                <a:latin typeface="Malgun Gothic"/>
                <a:ea typeface="Malgun Gothic"/>
              </a:rPr>
              <a:t>취수준</a:t>
            </a:r>
          </a:p>
          <a:p>
            <a:pPr>
              <a:lnSpc>
                <a:spcPts val="644"/>
              </a:lnSpc>
            </a:pPr>
            <a:endParaRPr lang="en-US" dirty="0" smtClean="0"/>
          </a:p>
          <a:p>
            <a:pPr marL="0">
              <a:lnSpc>
                <a:spcPct val="100000"/>
              </a:lnSpc>
              <a:tabLst>
                <a:tab pos="340614" algn="l"/>
                <a:tab pos="680464" algn="l"/>
              </a:tabLst>
            </a:pP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상	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중	</a:t>
            </a:r>
            <a:r>
              <a:rPr lang="en-US" altLang="zh-CN" sz="1000" spc="-194" b="1" dirty="0">
                <a:solidFill>
                  <a:srgbClr val="000000"/>
                </a:solidFill>
                <a:latin typeface="Malgun Gothic"/>
                <a:ea typeface="Malgun Gothic"/>
              </a:rPr>
              <a:t>하</a:t>
            </a:r>
          </a:p>
        </p:txBody>
      </p:sp>
      <p:sp>
        <p:nvSpPr>
          <p:cNvPr id="686" name="TextBox 686"/>
          <p:cNvSpPr txBox="1"/>
          <p:nvPr/>
        </p:nvSpPr>
        <p:spPr>
          <a:xfrm>
            <a:off x="1217675" y="6368030"/>
            <a:ext cx="512866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200" spc="-194" b="1" dirty="0">
                <a:solidFill>
                  <a:srgbClr val="6491cb"/>
                </a:solidFill>
                <a:latin typeface="Malgun Gothic"/>
                <a:ea typeface="Malgun Gothic"/>
              </a:rPr>
              <a:t>피드백</a:t>
            </a:r>
          </a:p>
        </p:txBody>
      </p:sp>
      <p:sp>
        <p:nvSpPr>
          <p:cNvPr id="687" name="TextBox 687"/>
          <p:cNvSpPr txBox="1"/>
          <p:nvPr/>
        </p:nvSpPr>
        <p:spPr>
          <a:xfrm>
            <a:off x="1632204" y="6751240"/>
            <a:ext cx="4869604" cy="18668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ea typeface="Malgun Gothic"/>
              </a:rPr>
              <a:t>1.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서술형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시험</a:t>
            </a:r>
          </a:p>
          <a:p>
            <a:pPr marL="0" indent="116583">
              <a:lnSpc>
                <a:spcPct val="100000"/>
              </a:lnSpc>
              <a:spcBef>
                <a:spcPts val="295"/>
              </a:spcBef>
            </a:pP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ea typeface="Malgun Gothic"/>
              </a:rPr>
              <a:t>-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시험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답안을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평가한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후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전체적으로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미흡한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부분에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대해서는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주요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사항을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표시하여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설명해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준다.</a:t>
            </a:r>
          </a:p>
          <a:p>
            <a:pPr>
              <a:lnSpc>
                <a:spcPts val="179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ea typeface="Malgun Gothic"/>
              </a:rPr>
              <a:t>2.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평가자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질문</a:t>
            </a:r>
          </a:p>
          <a:p>
            <a:pPr marL="0" indent="116583">
              <a:lnSpc>
                <a:spcPct val="100000"/>
              </a:lnSpc>
              <a:spcBef>
                <a:spcPts val="300"/>
              </a:spcBef>
            </a:pP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ea typeface="Malgun Gothic"/>
              </a:rPr>
              <a:t>-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질문에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대한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답변이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충분하지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못할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경우에는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다른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학습자에게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답변을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유도해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4" b="1" dirty="0">
                <a:solidFill>
                  <a:srgbClr val="000000"/>
                </a:solidFill>
                <a:latin typeface="Malgun Gothic"/>
                <a:ea typeface="Malgun Gothic"/>
              </a:rPr>
              <a:t>보고,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전반적으로</a:t>
            </a:r>
          </a:p>
          <a:p>
            <a:pPr marL="0" indent="247647">
              <a:lnSpc>
                <a:spcPct val="100000"/>
              </a:lnSpc>
              <a:spcBef>
                <a:spcPts val="295"/>
              </a:spcBef>
            </a:pP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이해가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부족한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경우에는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예시를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들어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보충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설명한다.</a:t>
            </a:r>
          </a:p>
          <a:p>
            <a:pPr>
              <a:lnSpc>
                <a:spcPts val="179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ea typeface="Malgun Gothic"/>
              </a:rPr>
              <a:t>3.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평가자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45" b="1" dirty="0">
                <a:solidFill>
                  <a:srgbClr val="000000"/>
                </a:solidFill>
                <a:latin typeface="Malgun Gothic"/>
                <a:ea typeface="Malgun Gothic"/>
              </a:rPr>
              <a:t>체크리스트</a:t>
            </a:r>
          </a:p>
          <a:p>
            <a:pPr marL="0" indent="116583">
              <a:lnSpc>
                <a:spcPct val="100000"/>
              </a:lnSpc>
              <a:spcBef>
                <a:spcPts val="300"/>
              </a:spcBef>
            </a:pP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ea typeface="Malgun Gothic"/>
              </a:rPr>
              <a:t>-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44" b="1" dirty="0">
                <a:solidFill>
                  <a:srgbClr val="000000"/>
                </a:solidFill>
                <a:latin typeface="Malgun Gothic"/>
                <a:ea typeface="Malgun Gothic"/>
              </a:rPr>
              <a:t>수업과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실습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44" b="1" dirty="0">
                <a:solidFill>
                  <a:srgbClr val="000000"/>
                </a:solidFill>
                <a:latin typeface="Malgun Gothic"/>
                <a:ea typeface="Malgun Gothic"/>
              </a:rPr>
              <a:t>과정에서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작성한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44" b="1" dirty="0">
                <a:solidFill>
                  <a:srgbClr val="000000"/>
                </a:solidFill>
                <a:latin typeface="Malgun Gothic"/>
                <a:ea typeface="Malgun Gothic"/>
              </a:rPr>
              <a:t>체크리스트를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기반으로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44" b="1" dirty="0">
                <a:solidFill>
                  <a:srgbClr val="000000"/>
                </a:solidFill>
                <a:latin typeface="Malgun Gothic"/>
                <a:ea typeface="Malgun Gothic"/>
              </a:rPr>
              <a:t>학습자별로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종합적인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44" b="1" dirty="0">
                <a:solidFill>
                  <a:srgbClr val="000000"/>
                </a:solidFill>
                <a:latin typeface="Malgun Gothic"/>
                <a:ea typeface="Malgun Gothic"/>
              </a:rPr>
              <a:t>평가를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진행하여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4" b="1" dirty="0">
                <a:solidFill>
                  <a:srgbClr val="000000"/>
                </a:solidFill>
                <a:latin typeface="Malgun Gothic"/>
                <a:ea typeface="Malgun Gothic"/>
              </a:rPr>
              <a:t>강·</a:t>
            </a:r>
          </a:p>
          <a:p>
            <a:pPr marL="0" indent="243075">
              <a:lnSpc>
                <a:spcPct val="100000"/>
              </a:lnSpc>
              <a:spcBef>
                <a:spcPts val="295"/>
              </a:spcBef>
            </a:pP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약점을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분석해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준다.</a:t>
            </a:r>
          </a:p>
        </p:txBody>
      </p:sp>
      <p:sp>
        <p:nvSpPr>
          <p:cNvPr id="688" name="TextBox 688"/>
          <p:cNvSpPr txBox="1"/>
          <p:nvPr/>
        </p:nvSpPr>
        <p:spPr>
          <a:xfrm>
            <a:off x="899922" y="10069379"/>
            <a:ext cx="292920" cy="167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94" dirty="0">
                <a:solidFill>
                  <a:srgbClr val="000000"/>
                </a:solidFill>
                <a:latin typeface="Times New Roman"/>
                <a:ea typeface="Times New Roman"/>
              </a:rPr>
              <a:t>48</a:t>
            </a: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453896" y="1927853"/>
          <a:ext cx="5228082" cy="12794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4419"/>
                <a:gridCol w="3110484"/>
                <a:gridCol w="340614"/>
                <a:gridCol w="339851"/>
                <a:gridCol w="362711"/>
              </a:tblGrid>
              <a:tr h="461016">
                <a:tc rowSpan="3"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314"/>
                        </a:lnSpc>
                      </a:pPr>
                      <a:endParaRPr lang="en-US" dirty="0" smtClean="0"/>
                    </a:p>
                    <a:p>
                      <a:pPr marL="0" indent="70108">
                        <a:lnSpc>
                          <a:spcPct val="100000"/>
                        </a:lnSpc>
                      </a:pPr>
                      <a:r>
                        <a:rPr lang="en-US" altLang="zh-CN" sz="1000" spc="-2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애플리케이션</a:t>
                      </a:r>
                      <a:r>
                        <a:rPr lang="en-US" altLang="zh-CN" sz="1000" spc="-3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23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빌드</a:t>
                      </a:r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00"/>
                        </a:lnSpc>
                      </a:pPr>
                      <a:endParaRPr lang="en-US" dirty="0" smtClean="0"/>
                    </a:p>
                    <a:p>
                      <a:pPr marL="0" indent="59445">
                        <a:lnSpc>
                          <a:spcPct val="100000"/>
                        </a:lnSpc>
                      </a:pP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애플리케이션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빌드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절차에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대한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이해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및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관련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도구에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대한</a:t>
                      </a:r>
                    </a:p>
                    <a:p>
                      <a:pPr marL="0" indent="185936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lang="en-US" altLang="zh-CN" sz="1000" spc="-18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이해</a:t>
                      </a:r>
                      <a:r>
                        <a:rPr lang="en-US" altLang="zh-CN" sz="1000" spc="6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8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정도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14477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2332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94"/>
                        </a:lnSpc>
                      </a:pPr>
                      <a:endParaRPr lang="en-US" dirty="0" smtClean="0"/>
                    </a:p>
                    <a:p>
                      <a:pPr marL="0" indent="59445">
                        <a:lnSpc>
                          <a:spcPct val="100000"/>
                        </a:lnSpc>
                      </a:pPr>
                      <a:r>
                        <a:rPr lang="en-US" altLang="zh-CN" sz="1000" spc="-6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테스트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커버리지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측정도구의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기능과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측정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유형에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대한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이해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6056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94"/>
                        </a:lnSpc>
                      </a:pPr>
                      <a:endParaRPr lang="en-US" dirty="0" smtClean="0"/>
                    </a:p>
                    <a:p>
                      <a:pPr marL="0" indent="59445">
                        <a:lnSpc>
                          <a:spcPct val="100000"/>
                        </a:lnSpc>
                      </a:pP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4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애플리케이션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빌드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실패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시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원복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수행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절차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이해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4572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453896" y="4404359"/>
          <a:ext cx="5228082" cy="16222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4419"/>
                <a:gridCol w="3110484"/>
                <a:gridCol w="340614"/>
                <a:gridCol w="339854"/>
                <a:gridCol w="362709"/>
              </a:tblGrid>
              <a:tr h="461010">
                <a:tc rowSpan="4"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660"/>
                        </a:lnSpc>
                      </a:pPr>
                      <a:endParaRPr lang="en-US" dirty="0" smtClean="0"/>
                    </a:p>
                    <a:p>
                      <a:pPr marL="0" indent="70108">
                        <a:lnSpc>
                          <a:spcPct val="100000"/>
                        </a:lnSpc>
                      </a:pPr>
                      <a:r>
                        <a:rPr lang="en-US" altLang="zh-CN" sz="1000" spc="-2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애플리케이션</a:t>
                      </a:r>
                      <a:r>
                        <a:rPr lang="en-US" altLang="zh-CN" sz="1000" spc="-3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23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빌드</a:t>
                      </a:r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00"/>
                        </a:lnSpc>
                      </a:pPr>
                      <a:endParaRPr lang="en-US" dirty="0" smtClean="0"/>
                    </a:p>
                    <a:p>
                      <a:pPr marL="0" indent="59444">
                        <a:lnSpc>
                          <a:spcPct val="100000"/>
                        </a:lnSpc>
                      </a:pP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애플리케이션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빌드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절차에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대한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이해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및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관련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도구에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대한</a:t>
                      </a:r>
                    </a:p>
                    <a:p>
                      <a:pPr marL="0" indent="185936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lang="en-US" altLang="zh-CN" sz="1000" spc="-18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이해</a:t>
                      </a:r>
                      <a:r>
                        <a:rPr lang="en-US" altLang="zh-CN" sz="1000" spc="6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8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정도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14477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61772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225"/>
                        </a:lnSpc>
                      </a:pPr>
                      <a:endParaRPr lang="en-US" dirty="0" smtClean="0"/>
                    </a:p>
                    <a:p>
                      <a:pPr marL="0" indent="59444">
                        <a:lnSpc>
                          <a:spcPct val="100000"/>
                        </a:lnSpc>
                      </a:pPr>
                      <a:r>
                        <a:rPr lang="en-US" altLang="zh-CN" sz="1000" spc="-6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테스트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커버리지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측정도구의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기능과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측정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유형에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대한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이해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2141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759"/>
                        </a:lnSpc>
                      </a:pPr>
                      <a:endParaRPr lang="en-US" dirty="0" smtClean="0"/>
                    </a:p>
                    <a:p>
                      <a:pPr marL="0" indent="59444">
                        <a:lnSpc>
                          <a:spcPct val="100000"/>
                        </a:lnSpc>
                      </a:pPr>
                      <a:r>
                        <a:rPr lang="en-US" altLang="zh-CN" sz="1000" spc="-6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애플리케이션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빌드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스크립트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작성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능력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7373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765"/>
                        </a:lnSpc>
                      </a:pPr>
                      <a:endParaRPr lang="en-US" dirty="0" smtClean="0"/>
                    </a:p>
                    <a:p>
                      <a:pPr marL="0" indent="59444">
                        <a:lnSpc>
                          <a:spcPct val="100000"/>
                        </a:lnSpc>
                      </a:pP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애플리케이션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빌드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결과에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대한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분석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및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이해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능력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4572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Freeform 691"> 
				</p:cNvPr>
          <p:cNvSpPr/>
          <p:nvPr/>
        </p:nvSpPr>
        <p:spPr>
          <a:xfrm>
            <a:off x="882650" y="1822450"/>
            <a:ext cx="1073150" cy="730250"/>
          </a:xfrm>
          <a:custGeom>
            <a:avLst/>
            <a:gdLst>
              <a:gd name="connsiteX0" fmla="*/ 17272 w 1073150"/>
              <a:gd name="connsiteY0" fmla="*/ 733297 h 730250"/>
              <a:gd name="connsiteX1" fmla="*/ 1083310 w 1073150"/>
              <a:gd name="connsiteY1" fmla="*/ 733297 h 730250"/>
              <a:gd name="connsiteX2" fmla="*/ 1083310 w 1073150"/>
              <a:gd name="connsiteY2" fmla="*/ 13207 h 730250"/>
              <a:gd name="connsiteX3" fmla="*/ 17272 w 1073150"/>
              <a:gd name="connsiteY3" fmla="*/ 13207 h 730250"/>
              <a:gd name="connsiteX4" fmla="*/ 17272 w 1073150"/>
              <a:gd name="connsiteY4" fmla="*/ 733297 h 73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3150" h="730250">
                <a:moveTo>
                  <a:pt x="17272" y="733297"/>
                </a:moveTo>
                <a:lnTo>
                  <a:pt x="1083310" y="733297"/>
                </a:lnTo>
                <a:lnTo>
                  <a:pt x="1083310" y="13207"/>
                </a:lnTo>
                <a:lnTo>
                  <a:pt x="17272" y="13207"/>
                </a:lnTo>
                <a:lnTo>
                  <a:pt x="17272" y="733297"/>
                </a:lnTo>
                <a:close/>
              </a:path>
            </a:pathLst>
          </a:custGeom>
          <a:solidFill>
            <a:srgbClr val="6490c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2" name="Freeform 692"> 
				</p:cNvPr>
          <p:cNvSpPr/>
          <p:nvPr/>
        </p:nvSpPr>
        <p:spPr>
          <a:xfrm>
            <a:off x="1949450" y="1822450"/>
            <a:ext cx="4692650" cy="730250"/>
          </a:xfrm>
          <a:custGeom>
            <a:avLst/>
            <a:gdLst>
              <a:gd name="connsiteX0" fmla="*/ 16510 w 4692650"/>
              <a:gd name="connsiteY0" fmla="*/ 733297 h 730250"/>
              <a:gd name="connsiteX1" fmla="*/ 4695952 w 4692650"/>
              <a:gd name="connsiteY1" fmla="*/ 733297 h 730250"/>
              <a:gd name="connsiteX2" fmla="*/ 4695952 w 4692650"/>
              <a:gd name="connsiteY2" fmla="*/ 13207 h 730250"/>
              <a:gd name="connsiteX3" fmla="*/ 16510 w 4692650"/>
              <a:gd name="connsiteY3" fmla="*/ 13207 h 730250"/>
              <a:gd name="connsiteX4" fmla="*/ 16510 w 4692650"/>
              <a:gd name="connsiteY4" fmla="*/ 733297 h 73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2650" h="730250">
                <a:moveTo>
                  <a:pt x="16510" y="733297"/>
                </a:moveTo>
                <a:lnTo>
                  <a:pt x="4695952" y="733297"/>
                </a:lnTo>
                <a:lnTo>
                  <a:pt x="4695952" y="13207"/>
                </a:lnTo>
                <a:lnTo>
                  <a:pt x="16510" y="13207"/>
                </a:lnTo>
                <a:lnTo>
                  <a:pt x="16510" y="733297"/>
                </a:lnTo>
                <a:close/>
              </a:path>
            </a:pathLst>
          </a:custGeom>
          <a:solidFill>
            <a:srgbClr val="fcf4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3" name="Freeform 693"> 
				</p:cNvPr>
          <p:cNvSpPr/>
          <p:nvPr/>
        </p:nvSpPr>
        <p:spPr>
          <a:xfrm>
            <a:off x="882650" y="1073150"/>
            <a:ext cx="5759450" cy="6350"/>
          </a:xfrm>
          <a:custGeom>
            <a:avLst/>
            <a:gdLst>
              <a:gd name="connsiteX0" fmla="*/ 14986 w 5759450"/>
              <a:gd name="connsiteY0" fmla="*/ 6604 h 6350"/>
              <a:gd name="connsiteX1" fmla="*/ 5765038 w 5759450"/>
              <a:gd name="connsiteY1" fmla="*/ 6604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59450" h="6350">
                <a:moveTo>
                  <a:pt x="14986" y="6604"/>
                </a:moveTo>
                <a:lnTo>
                  <a:pt x="5765038" y="6604"/>
                </a:lnTo>
              </a:path>
            </a:pathLst>
          </a:custGeom>
          <a:ln w="6858">
            <a:solidFill>
              <a:srgbClr val="989898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4" name="Freeform 694"> 
				</p:cNvPr>
          <p:cNvSpPr/>
          <p:nvPr/>
        </p:nvSpPr>
        <p:spPr>
          <a:xfrm>
            <a:off x="882650" y="1314450"/>
            <a:ext cx="5759450" cy="6350"/>
          </a:xfrm>
          <a:custGeom>
            <a:avLst/>
            <a:gdLst>
              <a:gd name="connsiteX0" fmla="*/ 14986 w 5759450"/>
              <a:gd name="connsiteY0" fmla="*/ 17526 h 6350"/>
              <a:gd name="connsiteX1" fmla="*/ 5765038 w 5759450"/>
              <a:gd name="connsiteY1" fmla="*/ 17526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59450" h="6350">
                <a:moveTo>
                  <a:pt x="14986" y="17526"/>
                </a:moveTo>
                <a:lnTo>
                  <a:pt x="5765038" y="17526"/>
                </a:lnTo>
              </a:path>
            </a:pathLst>
          </a:custGeom>
          <a:ln w="4572">
            <a:solidFill>
              <a:srgbClr val="989898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5" name="Freeform 695"> 
				</p:cNvPr>
          <p:cNvSpPr/>
          <p:nvPr/>
        </p:nvSpPr>
        <p:spPr>
          <a:xfrm>
            <a:off x="882650" y="1568450"/>
            <a:ext cx="5759450" cy="6350"/>
          </a:xfrm>
          <a:custGeom>
            <a:avLst/>
            <a:gdLst>
              <a:gd name="connsiteX0" fmla="*/ 14986 w 5759450"/>
              <a:gd name="connsiteY0" fmla="*/ 14986 h 6350"/>
              <a:gd name="connsiteX1" fmla="*/ 5765038 w 5759450"/>
              <a:gd name="connsiteY1" fmla="*/ 14986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59450" h="6350">
                <a:moveTo>
                  <a:pt x="14986" y="14986"/>
                </a:moveTo>
                <a:lnTo>
                  <a:pt x="5765038" y="14986"/>
                </a:lnTo>
              </a:path>
            </a:pathLst>
          </a:custGeom>
          <a:ln w="4572">
            <a:solidFill>
              <a:srgbClr val="989898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6" name="Freeform 696"> 
				</p:cNvPr>
          <p:cNvSpPr/>
          <p:nvPr/>
        </p:nvSpPr>
        <p:spPr>
          <a:xfrm>
            <a:off x="882650" y="1568450"/>
            <a:ext cx="5759450" cy="6350"/>
          </a:xfrm>
          <a:custGeom>
            <a:avLst/>
            <a:gdLst>
              <a:gd name="connsiteX0" fmla="*/ 14986 w 5759450"/>
              <a:gd name="connsiteY0" fmla="*/ 14986 h 6350"/>
              <a:gd name="connsiteX1" fmla="*/ 5765038 w 5759450"/>
              <a:gd name="connsiteY1" fmla="*/ 14986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59450" h="6350">
                <a:moveTo>
                  <a:pt x="14986" y="14986"/>
                </a:moveTo>
                <a:lnTo>
                  <a:pt x="5765038" y="14986"/>
                </a:lnTo>
              </a:path>
            </a:pathLst>
          </a:custGeom>
          <a:ln w="4572">
            <a:solidFill>
              <a:srgbClr val="989898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7" name="Freeform 697"> 
				</p:cNvPr>
          <p:cNvSpPr/>
          <p:nvPr/>
        </p:nvSpPr>
        <p:spPr>
          <a:xfrm>
            <a:off x="882650" y="1073150"/>
            <a:ext cx="5759450" cy="6350"/>
          </a:xfrm>
          <a:custGeom>
            <a:avLst/>
            <a:gdLst>
              <a:gd name="connsiteX0" fmla="*/ 14986 w 5759450"/>
              <a:gd name="connsiteY0" fmla="*/ 6604 h 6350"/>
              <a:gd name="connsiteX1" fmla="*/ 5765038 w 5759450"/>
              <a:gd name="connsiteY1" fmla="*/ 6604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59450" h="6350">
                <a:moveTo>
                  <a:pt x="14986" y="6604"/>
                </a:moveTo>
                <a:lnTo>
                  <a:pt x="5765038" y="6604"/>
                </a:lnTo>
              </a:path>
            </a:pathLst>
          </a:custGeom>
          <a:ln w="6858">
            <a:solidFill>
              <a:srgbClr val="989898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8" name="Freeform 698"> 
				</p:cNvPr>
          <p:cNvSpPr/>
          <p:nvPr/>
        </p:nvSpPr>
        <p:spPr>
          <a:xfrm>
            <a:off x="1006855" y="3534155"/>
            <a:ext cx="21844" cy="1025144"/>
          </a:xfrm>
          <a:custGeom>
            <a:avLst/>
            <a:gdLst>
              <a:gd name="connsiteX0" fmla="*/ 20319 w 21844"/>
              <a:gd name="connsiteY0" fmla="*/ 10667 h 1025144"/>
              <a:gd name="connsiteX1" fmla="*/ 20319 w 21844"/>
              <a:gd name="connsiteY1" fmla="*/ 1034796 h 1025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844" h="1025144">
                <a:moveTo>
                  <a:pt x="20319" y="10667"/>
                </a:moveTo>
                <a:lnTo>
                  <a:pt x="20319" y="1034796"/>
                </a:lnTo>
              </a:path>
            </a:pathLst>
          </a:custGeom>
          <a:ln w="18288">
            <a:solidFill>
              <a:srgbClr val="4881a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9" name="Freeform 699"> 
				</p:cNvPr>
          <p:cNvSpPr/>
          <p:nvPr/>
        </p:nvSpPr>
        <p:spPr>
          <a:xfrm>
            <a:off x="6620256" y="3534155"/>
            <a:ext cx="21844" cy="1025144"/>
          </a:xfrm>
          <a:custGeom>
            <a:avLst/>
            <a:gdLst>
              <a:gd name="connsiteX0" fmla="*/ 12953 w 21844"/>
              <a:gd name="connsiteY0" fmla="*/ 10667 h 1025144"/>
              <a:gd name="connsiteX1" fmla="*/ 12953 w 21844"/>
              <a:gd name="connsiteY1" fmla="*/ 1034796 h 1025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844" h="1025144">
                <a:moveTo>
                  <a:pt x="12953" y="10667"/>
                </a:moveTo>
                <a:lnTo>
                  <a:pt x="12953" y="1034796"/>
                </a:lnTo>
              </a:path>
            </a:pathLst>
          </a:custGeom>
          <a:ln w="18288">
            <a:solidFill>
              <a:srgbClr val="4881a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0" name="Freeform 700"> 
				</p:cNvPr>
          <p:cNvSpPr/>
          <p:nvPr/>
        </p:nvSpPr>
        <p:spPr>
          <a:xfrm>
            <a:off x="1006855" y="3534155"/>
            <a:ext cx="5635244" cy="21844"/>
          </a:xfrm>
          <a:custGeom>
            <a:avLst/>
            <a:gdLst>
              <a:gd name="connsiteX0" fmla="*/ 11175 w 5635244"/>
              <a:gd name="connsiteY0" fmla="*/ 10667 h 21844"/>
              <a:gd name="connsiteX1" fmla="*/ 5635497 w 5635244"/>
              <a:gd name="connsiteY1" fmla="*/ 10667 h 2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35244" h="21844">
                <a:moveTo>
                  <a:pt x="11175" y="10667"/>
                </a:moveTo>
                <a:lnTo>
                  <a:pt x="5635497" y="10667"/>
                </a:lnTo>
              </a:path>
            </a:pathLst>
          </a:custGeom>
          <a:ln w="18288">
            <a:solidFill>
              <a:srgbClr val="4881a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1" name="Freeform 701"> 
				</p:cNvPr>
          <p:cNvSpPr/>
          <p:nvPr/>
        </p:nvSpPr>
        <p:spPr>
          <a:xfrm>
            <a:off x="1006855" y="4550155"/>
            <a:ext cx="5635244" cy="21844"/>
          </a:xfrm>
          <a:custGeom>
            <a:avLst/>
            <a:gdLst>
              <a:gd name="connsiteX0" fmla="*/ 11175 w 5635244"/>
              <a:gd name="connsiteY0" fmla="*/ 18796 h 21844"/>
              <a:gd name="connsiteX1" fmla="*/ 5635497 w 5635244"/>
              <a:gd name="connsiteY1" fmla="*/ 18796 h 2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35244" h="21844">
                <a:moveTo>
                  <a:pt x="11175" y="18796"/>
                </a:moveTo>
                <a:lnTo>
                  <a:pt x="5635497" y="18796"/>
                </a:lnTo>
              </a:path>
            </a:pathLst>
          </a:custGeom>
          <a:ln w="18288">
            <a:solidFill>
              <a:srgbClr val="4881a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2" name="Freeform 702"> 
				</p:cNvPr>
          <p:cNvSpPr/>
          <p:nvPr/>
        </p:nvSpPr>
        <p:spPr>
          <a:xfrm>
            <a:off x="6620256" y="3534155"/>
            <a:ext cx="21844" cy="1025144"/>
          </a:xfrm>
          <a:custGeom>
            <a:avLst/>
            <a:gdLst>
              <a:gd name="connsiteX0" fmla="*/ 12953 w 21844"/>
              <a:gd name="connsiteY0" fmla="*/ 10667 h 1025144"/>
              <a:gd name="connsiteX1" fmla="*/ 12953 w 21844"/>
              <a:gd name="connsiteY1" fmla="*/ 1034796 h 1025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844" h="1025144">
                <a:moveTo>
                  <a:pt x="12953" y="10667"/>
                </a:moveTo>
                <a:lnTo>
                  <a:pt x="12953" y="1034796"/>
                </a:lnTo>
              </a:path>
            </a:pathLst>
          </a:custGeom>
          <a:ln w="18288">
            <a:solidFill>
              <a:srgbClr val="4881a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3" name="Freeform 703"> 
				</p:cNvPr>
          <p:cNvSpPr/>
          <p:nvPr/>
        </p:nvSpPr>
        <p:spPr>
          <a:xfrm>
            <a:off x="1006855" y="3534155"/>
            <a:ext cx="21844" cy="1025144"/>
          </a:xfrm>
          <a:custGeom>
            <a:avLst/>
            <a:gdLst>
              <a:gd name="connsiteX0" fmla="*/ 20319 w 21844"/>
              <a:gd name="connsiteY0" fmla="*/ 10667 h 1025144"/>
              <a:gd name="connsiteX1" fmla="*/ 20319 w 21844"/>
              <a:gd name="connsiteY1" fmla="*/ 1034796 h 1025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844" h="1025144">
                <a:moveTo>
                  <a:pt x="20319" y="10667"/>
                </a:moveTo>
                <a:lnTo>
                  <a:pt x="20319" y="1034796"/>
                </a:lnTo>
              </a:path>
            </a:pathLst>
          </a:custGeom>
          <a:ln w="18288">
            <a:solidFill>
              <a:srgbClr val="4881a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4" name="Freeform 704"> 
				</p:cNvPr>
          <p:cNvSpPr/>
          <p:nvPr/>
        </p:nvSpPr>
        <p:spPr>
          <a:xfrm>
            <a:off x="1006855" y="4550155"/>
            <a:ext cx="5635244" cy="21844"/>
          </a:xfrm>
          <a:custGeom>
            <a:avLst/>
            <a:gdLst>
              <a:gd name="connsiteX0" fmla="*/ 11175 w 5635244"/>
              <a:gd name="connsiteY0" fmla="*/ 18796 h 21844"/>
              <a:gd name="connsiteX1" fmla="*/ 5635497 w 5635244"/>
              <a:gd name="connsiteY1" fmla="*/ 18796 h 2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35244" h="21844">
                <a:moveTo>
                  <a:pt x="11175" y="18796"/>
                </a:moveTo>
                <a:lnTo>
                  <a:pt x="5635497" y="18796"/>
                </a:lnTo>
              </a:path>
            </a:pathLst>
          </a:custGeom>
          <a:ln w="18288">
            <a:solidFill>
              <a:srgbClr val="4881a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5" name="Freeform 705"> 
				</p:cNvPr>
          <p:cNvSpPr/>
          <p:nvPr/>
        </p:nvSpPr>
        <p:spPr>
          <a:xfrm>
            <a:off x="1006855" y="3534155"/>
            <a:ext cx="5635244" cy="21844"/>
          </a:xfrm>
          <a:custGeom>
            <a:avLst/>
            <a:gdLst>
              <a:gd name="connsiteX0" fmla="*/ 11175 w 5635244"/>
              <a:gd name="connsiteY0" fmla="*/ 10667 h 21844"/>
              <a:gd name="connsiteX1" fmla="*/ 5635497 w 5635244"/>
              <a:gd name="connsiteY1" fmla="*/ 10667 h 2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35244" h="21844">
                <a:moveTo>
                  <a:pt x="11175" y="10667"/>
                </a:moveTo>
                <a:lnTo>
                  <a:pt x="5635497" y="10667"/>
                </a:lnTo>
              </a:path>
            </a:pathLst>
          </a:custGeom>
          <a:ln w="18288">
            <a:solidFill>
              <a:srgbClr val="4881a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6" name="Freeform 706"> 
				</p:cNvPr>
          <p:cNvSpPr/>
          <p:nvPr/>
        </p:nvSpPr>
        <p:spPr>
          <a:xfrm>
            <a:off x="879855" y="5261355"/>
            <a:ext cx="5736844" cy="21844"/>
          </a:xfrm>
          <a:custGeom>
            <a:avLst/>
            <a:gdLst>
              <a:gd name="connsiteX0" fmla="*/ 17780 w 5736844"/>
              <a:gd name="connsiteY0" fmla="*/ 13970 h 21844"/>
              <a:gd name="connsiteX1" fmla="*/ 5746496 w 5736844"/>
              <a:gd name="connsiteY1" fmla="*/ 13970 h 2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36844" h="21844">
                <a:moveTo>
                  <a:pt x="17780" y="13970"/>
                </a:moveTo>
                <a:lnTo>
                  <a:pt x="5746496" y="13970"/>
                </a:lnTo>
              </a:path>
            </a:pathLst>
          </a:custGeom>
          <a:ln w="14477">
            <a:solidFill>
              <a:srgbClr val="e0a4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7" name="Freeform 707"> 
				</p:cNvPr>
          <p:cNvSpPr/>
          <p:nvPr/>
        </p:nvSpPr>
        <p:spPr>
          <a:xfrm>
            <a:off x="879855" y="5261355"/>
            <a:ext cx="5736844" cy="21844"/>
          </a:xfrm>
          <a:custGeom>
            <a:avLst/>
            <a:gdLst>
              <a:gd name="connsiteX0" fmla="*/ 17780 w 5736844"/>
              <a:gd name="connsiteY0" fmla="*/ 13970 h 21844"/>
              <a:gd name="connsiteX1" fmla="*/ 5746496 w 5736844"/>
              <a:gd name="connsiteY1" fmla="*/ 13970 h 2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36844" h="21844">
                <a:moveTo>
                  <a:pt x="17780" y="13970"/>
                </a:moveTo>
                <a:lnTo>
                  <a:pt x="5746496" y="13970"/>
                </a:lnTo>
              </a:path>
            </a:pathLst>
          </a:custGeom>
          <a:ln w="14477">
            <a:solidFill>
              <a:srgbClr val="e0a4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8" name="TextBox 708"/>
          <p:cNvSpPr txBox="1"/>
          <p:nvPr/>
        </p:nvSpPr>
        <p:spPr>
          <a:xfrm>
            <a:off x="1027938" y="1108020"/>
            <a:ext cx="3539743" cy="213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1066447" algn="l"/>
              </a:tabLst>
            </a:pPr>
            <a:r>
              <a:rPr lang="en-US" altLang="zh-CN" sz="1400" spc="-55" b="1" dirty="0">
                <a:solidFill>
                  <a:srgbClr val="7d7d7d"/>
                </a:solidFill>
                <a:latin typeface="Malgun Gothic"/>
                <a:ea typeface="Malgun Gothic"/>
              </a:rPr>
              <a:t>학습</a:t>
            </a:r>
            <a:r>
              <a:rPr lang="en-US" altLang="zh-CN" sz="1400" spc="-25" b="1" dirty="0">
                <a:solidFill>
                  <a:srgbClr val="7d7d7d"/>
                </a:solidFill>
                <a:latin typeface="Malgun Gothic"/>
                <a:cs typeface="Malgun Gothic"/>
              </a:rPr>
              <a:t> </a:t>
            </a:r>
            <a:r>
              <a:rPr lang="en-US" altLang="zh-CN" sz="1400" spc="-40" b="1" dirty="0">
                <a:solidFill>
                  <a:srgbClr val="7d7d7d"/>
                </a:solidFill>
                <a:latin typeface="Malgun Gothic"/>
                <a:ea typeface="Malgun Gothic"/>
              </a:rPr>
              <a:t>1	</a:t>
            </a:r>
            <a:r>
              <a:rPr lang="en-US" altLang="zh-CN" sz="1400" spc="-145" b="1" dirty="0">
                <a:solidFill>
                  <a:srgbClr val="7d7d7d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400" spc="-55" b="1" dirty="0">
                <a:solidFill>
                  <a:srgbClr val="7d7d7d"/>
                </a:solidFill>
                <a:latin typeface="Malgun Gothic"/>
                <a:cs typeface="Malgun Gothic"/>
              </a:rPr>
              <a:t> </a:t>
            </a:r>
            <a:r>
              <a:rPr lang="en-US" altLang="zh-CN" sz="1400" spc="-145" b="1" dirty="0">
                <a:solidFill>
                  <a:srgbClr val="7d7d7d"/>
                </a:solidFill>
                <a:latin typeface="Malgun Gothic"/>
                <a:ea typeface="Malgun Gothic"/>
              </a:rPr>
              <a:t>배포환경</a:t>
            </a:r>
            <a:r>
              <a:rPr lang="en-US" altLang="zh-CN" sz="1400" spc="-60" b="1" dirty="0">
                <a:solidFill>
                  <a:srgbClr val="7d7d7d"/>
                </a:solidFill>
                <a:latin typeface="Malgun Gothic"/>
                <a:cs typeface="Malgun Gothic"/>
              </a:rPr>
              <a:t> </a:t>
            </a:r>
            <a:r>
              <a:rPr lang="en-US" altLang="zh-CN" sz="1400" spc="-145" b="1" dirty="0">
                <a:solidFill>
                  <a:srgbClr val="7d7d7d"/>
                </a:solidFill>
                <a:latin typeface="Malgun Gothic"/>
                <a:ea typeface="Malgun Gothic"/>
              </a:rPr>
              <a:t>구성하기</a:t>
            </a:r>
          </a:p>
        </p:txBody>
      </p:sp>
      <p:sp>
        <p:nvSpPr>
          <p:cNvPr id="709" name="TextBox 709"/>
          <p:cNvSpPr txBox="1"/>
          <p:nvPr/>
        </p:nvSpPr>
        <p:spPr>
          <a:xfrm>
            <a:off x="1027938" y="1360242"/>
            <a:ext cx="3230367" cy="213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1066483" algn="l"/>
              </a:tabLst>
            </a:pPr>
            <a:r>
              <a:rPr lang="en-US" altLang="zh-CN" sz="1400" spc="-55" b="1" dirty="0">
                <a:solidFill>
                  <a:srgbClr val="7d7d7d"/>
                </a:solidFill>
                <a:latin typeface="Malgun Gothic"/>
                <a:ea typeface="Malgun Gothic"/>
              </a:rPr>
              <a:t>학습</a:t>
            </a:r>
            <a:r>
              <a:rPr lang="en-US" altLang="zh-CN" sz="1400" spc="-25" b="1" dirty="0">
                <a:solidFill>
                  <a:srgbClr val="7d7d7d"/>
                </a:solidFill>
                <a:latin typeface="Malgun Gothic"/>
                <a:cs typeface="Malgun Gothic"/>
              </a:rPr>
              <a:t> </a:t>
            </a:r>
            <a:r>
              <a:rPr lang="en-US" altLang="zh-CN" sz="1400" spc="-40" b="1" dirty="0">
                <a:solidFill>
                  <a:srgbClr val="7d7d7d"/>
                </a:solidFill>
                <a:latin typeface="Malgun Gothic"/>
                <a:ea typeface="Malgun Gothic"/>
              </a:rPr>
              <a:t>2	</a:t>
            </a:r>
            <a:r>
              <a:rPr lang="en-US" altLang="zh-CN" sz="1400" spc="-139" b="1" dirty="0">
                <a:solidFill>
                  <a:srgbClr val="7d7d7d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400" spc="-50" b="1" dirty="0">
                <a:solidFill>
                  <a:srgbClr val="7d7d7d"/>
                </a:solidFill>
                <a:latin typeface="Malgun Gothic"/>
                <a:cs typeface="Malgun Gothic"/>
              </a:rPr>
              <a:t> </a:t>
            </a:r>
            <a:r>
              <a:rPr lang="en-US" altLang="zh-CN" sz="1400" spc="-139" b="1" dirty="0">
                <a:solidFill>
                  <a:srgbClr val="7d7d7d"/>
                </a:solidFill>
                <a:latin typeface="Malgun Gothic"/>
                <a:ea typeface="Malgun Gothic"/>
              </a:rPr>
              <a:t>소스</a:t>
            </a:r>
            <a:r>
              <a:rPr lang="en-US" altLang="zh-CN" sz="1400" spc="-55" b="1" dirty="0">
                <a:solidFill>
                  <a:srgbClr val="7d7d7d"/>
                </a:solidFill>
                <a:latin typeface="Malgun Gothic"/>
                <a:cs typeface="Malgun Gothic"/>
              </a:rPr>
              <a:t> </a:t>
            </a:r>
            <a:r>
              <a:rPr lang="en-US" altLang="zh-CN" sz="1400" spc="-139" b="1" dirty="0">
                <a:solidFill>
                  <a:srgbClr val="7d7d7d"/>
                </a:solidFill>
                <a:latin typeface="Malgun Gothic"/>
                <a:ea typeface="Malgun Gothic"/>
              </a:rPr>
              <a:t>검증하기</a:t>
            </a:r>
          </a:p>
        </p:txBody>
      </p:sp>
      <p:sp>
        <p:nvSpPr>
          <p:cNvPr id="710" name="TextBox 710"/>
          <p:cNvSpPr txBox="1"/>
          <p:nvPr/>
        </p:nvSpPr>
        <p:spPr>
          <a:xfrm>
            <a:off x="1027938" y="1611700"/>
            <a:ext cx="2831227" cy="213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1066447" algn="l"/>
              </a:tabLst>
            </a:pPr>
            <a:r>
              <a:rPr lang="en-US" altLang="zh-CN" sz="1400" spc="-55" b="1" dirty="0">
                <a:solidFill>
                  <a:srgbClr val="7d7d7d"/>
                </a:solidFill>
                <a:latin typeface="Malgun Gothic"/>
                <a:ea typeface="Malgun Gothic"/>
              </a:rPr>
              <a:t>학습</a:t>
            </a:r>
            <a:r>
              <a:rPr lang="en-US" altLang="zh-CN" sz="1400" spc="-25" b="1" dirty="0">
                <a:solidFill>
                  <a:srgbClr val="7d7d7d"/>
                </a:solidFill>
                <a:latin typeface="Malgun Gothic"/>
                <a:cs typeface="Malgun Gothic"/>
              </a:rPr>
              <a:t> </a:t>
            </a:r>
            <a:r>
              <a:rPr lang="en-US" altLang="zh-CN" sz="1400" spc="-40" b="1" dirty="0">
                <a:solidFill>
                  <a:srgbClr val="7d7d7d"/>
                </a:solidFill>
                <a:latin typeface="Malgun Gothic"/>
                <a:ea typeface="Malgun Gothic"/>
              </a:rPr>
              <a:t>3	</a:t>
            </a:r>
            <a:r>
              <a:rPr lang="en-US" altLang="zh-CN" sz="1400" spc="-154" b="1" dirty="0">
                <a:solidFill>
                  <a:srgbClr val="7d7d7d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400" spc="-64" b="1" dirty="0">
                <a:solidFill>
                  <a:srgbClr val="7d7d7d"/>
                </a:solidFill>
                <a:latin typeface="Malgun Gothic"/>
                <a:cs typeface="Malgun Gothic"/>
              </a:rPr>
              <a:t> </a:t>
            </a:r>
            <a:r>
              <a:rPr lang="en-US" altLang="zh-CN" sz="1400" spc="-160" b="1" dirty="0">
                <a:solidFill>
                  <a:srgbClr val="7d7d7d"/>
                </a:solidFill>
                <a:latin typeface="Malgun Gothic"/>
                <a:ea typeface="Malgun Gothic"/>
              </a:rPr>
              <a:t>빌드하기</a:t>
            </a:r>
          </a:p>
        </p:txBody>
      </p:sp>
      <p:sp>
        <p:nvSpPr>
          <p:cNvPr id="711" name="TextBox 711"/>
          <p:cNvSpPr txBox="1"/>
          <p:nvPr/>
        </p:nvSpPr>
        <p:spPr>
          <a:xfrm>
            <a:off x="1027938" y="2049013"/>
            <a:ext cx="3652596" cy="320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100" spc="-164" b="1" dirty="0">
                <a:solidFill>
                  <a:srgbClr val="fefefe"/>
                </a:solidFill>
                <a:latin typeface="Malgun Gothic"/>
                <a:ea typeface="Malgun Gothic"/>
              </a:rPr>
              <a:t>학습</a:t>
            </a:r>
            <a:r>
              <a:rPr lang="en-US" altLang="zh-CN" sz="2100" spc="-55" b="1" dirty="0">
                <a:solidFill>
                  <a:srgbClr val="fefefe"/>
                </a:solidFill>
                <a:latin typeface="Malgun Gothic"/>
                <a:cs typeface="Malgun Gothic"/>
              </a:rPr>
              <a:t> </a:t>
            </a:r>
            <a:r>
              <a:rPr lang="en-US" altLang="zh-CN" sz="2100" spc="-94" b="1" dirty="0">
                <a:solidFill>
                  <a:srgbClr val="fefefe"/>
                </a:solidFill>
                <a:latin typeface="Malgun Gothic"/>
                <a:ea typeface="Malgun Gothic"/>
              </a:rPr>
              <a:t>4</a:t>
            </a:r>
            <a:r>
              <a:rPr lang="en-US" altLang="zh-CN" sz="2100" spc="-55" b="1" dirty="0">
                <a:solidFill>
                  <a:srgbClr val="fefefe"/>
                </a:solidFill>
                <a:latin typeface="Malgun Gothic"/>
                <a:cs typeface="Malgun Gothic"/>
              </a:rPr>
              <a:t>   </a:t>
            </a:r>
            <a:r>
              <a:rPr lang="en-US" altLang="zh-CN" sz="21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2100" spc="-6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21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배포하기</a:t>
            </a:r>
          </a:p>
        </p:txBody>
      </p:sp>
      <p:sp>
        <p:nvSpPr>
          <p:cNvPr id="712" name="TextBox 712"/>
          <p:cNvSpPr txBox="1"/>
          <p:nvPr/>
        </p:nvSpPr>
        <p:spPr>
          <a:xfrm>
            <a:off x="954024" y="2952822"/>
            <a:ext cx="3727065" cy="8809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200" b="1" dirty="0">
                <a:solidFill>
                  <a:srgbClr val="6491cb"/>
                </a:solidFill>
                <a:latin typeface="Malgun Gothic"/>
                <a:ea typeface="Malgun Gothic"/>
              </a:rPr>
              <a:t>4-1.</a:t>
            </a:r>
            <a:r>
              <a:rPr lang="en-US" altLang="zh-CN" sz="3200" spc="-229" b="1" dirty="0">
                <a:solidFill>
                  <a:srgbClr val="6491cb"/>
                </a:solidFill>
                <a:latin typeface="Malgun Gothic"/>
                <a:cs typeface="Malgun Gothic"/>
              </a:rPr>
              <a:t> </a:t>
            </a:r>
            <a:r>
              <a:rPr lang="en-US" altLang="zh-CN" sz="1900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900" spc="-1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900" b="1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</a:p>
          <a:p>
            <a:pPr>
              <a:lnSpc>
                <a:spcPts val="1895"/>
              </a:lnSpc>
            </a:pPr>
            <a:endParaRPr lang="en-US" dirty="0" smtClean="0"/>
          </a:p>
          <a:p>
            <a:pPr marL="0" indent="1061465">
              <a:lnSpc>
                <a:spcPct val="100000"/>
              </a:lnSpc>
            </a:pPr>
            <a:r>
              <a:rPr lang="en-US" altLang="zh-CN" sz="1000" spc="-69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0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9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9" b="1" dirty="0">
                <a:solidFill>
                  <a:srgbClr val="000000"/>
                </a:solidFill>
                <a:latin typeface="Malgun Gothic"/>
                <a:ea typeface="Malgun Gothic"/>
              </a:rPr>
              <a:t>실행환경에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대한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0" b="1" dirty="0">
                <a:solidFill>
                  <a:srgbClr val="000000"/>
                </a:solidFill>
                <a:latin typeface="Malgun Gothic"/>
                <a:ea typeface="Malgun Gothic"/>
              </a:rPr>
              <a:t>정보를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0" b="1" dirty="0">
                <a:solidFill>
                  <a:srgbClr val="000000"/>
                </a:solidFill>
                <a:latin typeface="Malgun Gothic"/>
                <a:ea typeface="Malgun Gothic"/>
              </a:rPr>
              <a:t>확인할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0" b="1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000" spc="-6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있다.</a:t>
            </a:r>
          </a:p>
        </p:txBody>
      </p:sp>
      <p:sp>
        <p:nvSpPr>
          <p:cNvPr id="713" name="TextBox 713"/>
          <p:cNvSpPr txBox="1"/>
          <p:nvPr/>
        </p:nvSpPr>
        <p:spPr>
          <a:xfrm>
            <a:off x="1108710" y="3973062"/>
            <a:ext cx="596686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200" spc="-179" b="1" dirty="0">
                <a:solidFill>
                  <a:srgbClr val="6491cb"/>
                </a:solidFill>
                <a:latin typeface="Malgun Gothic"/>
                <a:ea typeface="Malgun Gothic"/>
              </a:rPr>
              <a:t>학습</a:t>
            </a:r>
            <a:r>
              <a:rPr lang="en-US" altLang="zh-CN" sz="1200" spc="94" b="1" dirty="0">
                <a:solidFill>
                  <a:srgbClr val="6491cb"/>
                </a:solidFill>
                <a:latin typeface="Malgun Gothic"/>
                <a:cs typeface="Malgun Gothic"/>
              </a:rPr>
              <a:t> </a:t>
            </a:r>
            <a:r>
              <a:rPr lang="en-US" altLang="zh-CN" sz="1200" spc="-184" b="1" dirty="0">
                <a:solidFill>
                  <a:srgbClr val="6491cb"/>
                </a:solidFill>
                <a:latin typeface="Malgun Gothic"/>
                <a:ea typeface="Malgun Gothic"/>
              </a:rPr>
              <a:t>목표</a:t>
            </a:r>
          </a:p>
        </p:txBody>
      </p:sp>
      <p:sp>
        <p:nvSpPr>
          <p:cNvPr id="714" name="TextBox 714"/>
          <p:cNvSpPr txBox="1"/>
          <p:nvPr/>
        </p:nvSpPr>
        <p:spPr>
          <a:xfrm>
            <a:off x="2015489" y="3884823"/>
            <a:ext cx="4304645" cy="5585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69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0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5" b="1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절차에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9" b="1" dirty="0">
                <a:solidFill>
                  <a:srgbClr val="000000"/>
                </a:solidFill>
                <a:latin typeface="Malgun Gothic"/>
                <a:ea typeface="Malgun Gothic"/>
              </a:rPr>
              <a:t>따라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운영환경에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9" b="1" dirty="0">
                <a:solidFill>
                  <a:srgbClr val="000000"/>
                </a:solidFill>
                <a:latin typeface="Malgun Gothic"/>
                <a:ea typeface="Malgun Gothic"/>
              </a:rPr>
              <a:t>적용할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000" spc="-6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있다.</a:t>
            </a:r>
          </a:p>
          <a:p>
            <a:pPr>
              <a:lnSpc>
                <a:spcPts val="40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000" spc="-69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0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0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0" b="1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5" b="1" dirty="0">
                <a:solidFill>
                  <a:srgbClr val="000000"/>
                </a:solidFill>
                <a:latin typeface="Malgun Gothic"/>
                <a:ea typeface="Malgun Gothic"/>
              </a:rPr>
              <a:t>후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0" b="1" dirty="0">
                <a:solidFill>
                  <a:srgbClr val="000000"/>
                </a:solidFill>
                <a:latin typeface="Malgun Gothic"/>
                <a:ea typeface="Malgun Gothic"/>
              </a:rPr>
              <a:t>정상적으로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0" b="1" dirty="0">
                <a:solidFill>
                  <a:srgbClr val="000000"/>
                </a:solidFill>
                <a:latin typeface="Malgun Gothic"/>
                <a:ea typeface="Malgun Gothic"/>
              </a:rPr>
              <a:t>작동하는지를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0" b="1" dirty="0">
                <a:solidFill>
                  <a:srgbClr val="000000"/>
                </a:solidFill>
                <a:latin typeface="Malgun Gothic"/>
                <a:ea typeface="Malgun Gothic"/>
              </a:rPr>
              <a:t>확인할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5" b="1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있다.</a:t>
            </a:r>
          </a:p>
          <a:p>
            <a:pPr marL="0">
              <a:lnSpc>
                <a:spcPct val="100000"/>
              </a:lnSpc>
              <a:spcBef>
                <a:spcPts val="395"/>
              </a:spcBef>
            </a:pPr>
            <a:r>
              <a:rPr lang="en-US" altLang="zh-CN" sz="1000" spc="-64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000" spc="-5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0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9" b="1" dirty="0">
                <a:solidFill>
                  <a:srgbClr val="000000"/>
                </a:solidFill>
                <a:latin typeface="Malgun Gothic"/>
                <a:ea typeface="Malgun Gothic"/>
              </a:rPr>
              <a:t>결과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0" b="1" dirty="0">
                <a:solidFill>
                  <a:srgbClr val="000000"/>
                </a:solidFill>
                <a:latin typeface="Malgun Gothic"/>
                <a:ea typeface="Malgun Gothic"/>
              </a:rPr>
              <a:t>문제가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0" b="1" dirty="0">
                <a:solidFill>
                  <a:srgbClr val="000000"/>
                </a:solidFill>
                <a:latin typeface="Malgun Gothic"/>
                <a:ea typeface="Malgun Gothic"/>
              </a:rPr>
              <a:t>발생했을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0" b="1" dirty="0">
                <a:solidFill>
                  <a:srgbClr val="000000"/>
                </a:solidFill>
                <a:latin typeface="Malgun Gothic"/>
                <a:ea typeface="Malgun Gothic"/>
              </a:rPr>
              <a:t>경우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0" b="1" dirty="0">
                <a:solidFill>
                  <a:srgbClr val="000000"/>
                </a:solidFill>
                <a:latin typeface="Malgun Gothic"/>
                <a:ea typeface="Malgun Gothic"/>
              </a:rPr>
              <a:t>적용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0" b="1" dirty="0">
                <a:solidFill>
                  <a:srgbClr val="000000"/>
                </a:solidFill>
                <a:latin typeface="Malgun Gothic"/>
                <a:ea typeface="Malgun Gothic"/>
              </a:rPr>
              <a:t>내용을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이전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9" b="1" dirty="0">
                <a:solidFill>
                  <a:srgbClr val="000000"/>
                </a:solidFill>
                <a:latin typeface="Malgun Gothic"/>
                <a:ea typeface="Malgun Gothic"/>
              </a:rPr>
              <a:t>상태로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0" b="1" dirty="0">
                <a:solidFill>
                  <a:srgbClr val="000000"/>
                </a:solidFill>
                <a:latin typeface="Malgun Gothic"/>
                <a:ea typeface="Malgun Gothic"/>
              </a:rPr>
              <a:t>복원할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60" b="1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0" b="1" dirty="0">
                <a:solidFill>
                  <a:srgbClr val="000000"/>
                </a:solidFill>
                <a:latin typeface="Malgun Gothic"/>
                <a:ea typeface="Malgun Gothic"/>
              </a:rPr>
              <a:t>있다.</a:t>
            </a:r>
          </a:p>
        </p:txBody>
      </p:sp>
      <p:sp>
        <p:nvSpPr>
          <p:cNvPr id="715" name="TextBox 715"/>
          <p:cNvSpPr txBox="1"/>
          <p:nvPr/>
        </p:nvSpPr>
        <p:spPr>
          <a:xfrm>
            <a:off x="1094232" y="4983095"/>
            <a:ext cx="5627506" cy="52539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50" b="1" dirty="0">
                <a:solidFill>
                  <a:srgbClr val="6491cb"/>
                </a:solidFill>
                <a:latin typeface="Malgun Gothic"/>
                <a:ea typeface="Malgun Gothic"/>
              </a:rPr>
              <a:t>필요</a:t>
            </a:r>
            <a:r>
              <a:rPr lang="en-US" altLang="zh-CN" sz="1650" b="1" dirty="0">
                <a:solidFill>
                  <a:srgbClr val="6491cb"/>
                </a:solidFill>
                <a:latin typeface="Malgun Gothic"/>
                <a:cs typeface="Malgun Gothic"/>
              </a:rPr>
              <a:t> </a:t>
            </a:r>
            <a:r>
              <a:rPr lang="en-US" altLang="zh-CN" sz="1650" b="1" dirty="0">
                <a:solidFill>
                  <a:srgbClr val="6491cb"/>
                </a:solidFill>
                <a:latin typeface="Malgun Gothic"/>
                <a:ea typeface="Malgun Gothic"/>
              </a:rPr>
              <a:t>지식</a:t>
            </a:r>
            <a:r>
              <a:rPr lang="en-US" altLang="zh-CN" sz="1650" spc="-164" b="1" dirty="0">
                <a:solidFill>
                  <a:srgbClr val="6491cb"/>
                </a:solidFill>
                <a:latin typeface="Malgun Gothic"/>
                <a:cs typeface="Malgun Gothic"/>
              </a:rPr>
              <a:t>   </a:t>
            </a:r>
            <a:r>
              <a:rPr lang="en-US" altLang="zh-CN" sz="1450" dirty="0">
                <a:solidFill>
                  <a:srgbClr val="e0a400"/>
                </a:solidFill>
                <a:latin typeface="Times New Roman"/>
                <a:ea typeface="Times New Roman"/>
              </a:rPr>
              <a:t>/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44"/>
              </a:lnSpc>
            </a:pPr>
            <a:endParaRPr lang="en-US" dirty="0" smtClean="0"/>
          </a:p>
          <a:p>
            <a:pPr marL="0" indent="331469">
              <a:lnSpc>
                <a:spcPct val="100000"/>
              </a:lnSpc>
            </a:pPr>
            <a:r>
              <a:rPr lang="en-US" altLang="zh-CN" sz="11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운영환경의</a:t>
            </a:r>
            <a:r>
              <a:rPr lang="en-US" altLang="zh-CN" sz="1100" spc="1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60" b="1" dirty="0">
                <a:solidFill>
                  <a:srgbClr val="000000"/>
                </a:solidFill>
                <a:latin typeface="Malgun Gothic"/>
                <a:ea typeface="Malgun Gothic"/>
              </a:rPr>
              <a:t>특징</a:t>
            </a:r>
          </a:p>
          <a:p>
            <a:pPr hangingPunct="0" marL="313941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기업의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IT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인프라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운영환경은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안정적인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IT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서비스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운영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관리를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위해서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배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포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및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변경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작업에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대한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관리,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통제를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강화하고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있으며,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여러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가지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제약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사항을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가지고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있다.</a:t>
            </a:r>
          </a:p>
          <a:p>
            <a:pPr>
              <a:lnSpc>
                <a:spcPts val="825"/>
              </a:lnSpc>
            </a:pPr>
            <a:endParaRPr lang="en-US" dirty="0" smtClean="0"/>
          </a:p>
          <a:p>
            <a:pPr marL="0" indent="313941">
              <a:lnSpc>
                <a:spcPct val="100000"/>
              </a:lnSpc>
            </a:pP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ea typeface="Malgun Gothic"/>
              </a:rPr>
              <a:t>1.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네트워크</a:t>
            </a: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관점</a:t>
            </a:r>
          </a:p>
          <a:p>
            <a:pPr hangingPunct="0" marL="504438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운영환경은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일반적으로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인터넷망과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분리되어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직접적인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연결을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허용하지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않고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있으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며,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별도의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내부망을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구성하고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방화벽을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통해서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인가된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IP를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통해서만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접근을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허용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한다.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기업의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운영환경,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서버에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접근하기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위해서는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사전에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방화벽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허용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신청을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통해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서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서버의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IP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가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접근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가능하도록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설정되어야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한다.</a:t>
            </a:r>
          </a:p>
          <a:p>
            <a:pPr>
              <a:lnSpc>
                <a:spcPts val="830"/>
              </a:lnSpc>
            </a:pPr>
            <a:endParaRPr lang="en-US" dirty="0" smtClean="0"/>
          </a:p>
          <a:p>
            <a:pPr marL="0" indent="313941">
              <a:lnSpc>
                <a:spcPct val="100000"/>
              </a:lnSpc>
            </a:pP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ea typeface="Malgun Gothic"/>
              </a:rPr>
              <a:t>2.</a:t>
            </a:r>
            <a:r>
              <a:rPr lang="en-US" altLang="zh-CN" sz="1100" spc="-2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4" b="1" dirty="0">
                <a:solidFill>
                  <a:srgbClr val="000000"/>
                </a:solidFill>
                <a:latin typeface="Malgun Gothic"/>
                <a:ea typeface="Malgun Gothic"/>
              </a:rPr>
              <a:t>계정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5" b="1" dirty="0">
                <a:solidFill>
                  <a:srgbClr val="000000"/>
                </a:solidFill>
                <a:latin typeface="Malgun Gothic"/>
                <a:ea typeface="Malgun Gothic"/>
              </a:rPr>
              <a:t>관리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b="1" dirty="0">
                <a:solidFill>
                  <a:srgbClr val="000000"/>
                </a:solidFill>
                <a:latin typeface="Malgun Gothic"/>
                <a:ea typeface="Malgun Gothic"/>
              </a:rPr>
              <a:t>부문</a:t>
            </a:r>
          </a:p>
          <a:p>
            <a:pPr hangingPunct="0" marL="504438">
              <a:lnSpc>
                <a:spcPct val="150000"/>
              </a:lnSpc>
              <a:spcBef>
                <a:spcPts val="325"/>
              </a:spcBef>
            </a:pP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기업의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운영환경은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접근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계정을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별도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ea typeface="Malgun Gothic"/>
              </a:rPr>
              <a:t>IP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관리시스템을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통해서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관리하고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있으며,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정부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의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보안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관리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기준에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따라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정기적으로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패스워드(password)를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변경하는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형태로</a:t>
            </a:r>
            <a:r>
              <a:rPr lang="en-US" altLang="zh-CN" sz="1100" spc="-10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관리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된다.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그러므로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전에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운영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서버에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접근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가능한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계정,</a:t>
            </a:r>
            <a:r>
              <a:rPr lang="en-US" altLang="zh-CN" sz="1100" spc="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프로토콜,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접근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디렉터리를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정해서</a:t>
            </a:r>
            <a:r>
              <a:rPr lang="en-US" altLang="zh-CN" sz="1100" spc="-1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신청해야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하며,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아이디,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패스워드가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소스코드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또는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스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크립트상에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하드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코딩되지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않도록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주의해야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한다.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50"/>
              </a:lnSpc>
            </a:pPr>
            <a:endParaRPr lang="en-US" dirty="0" smtClean="0"/>
          </a:p>
          <a:p>
            <a:pPr marL="0" indent="5400292">
              <a:lnSpc>
                <a:spcPct val="100000"/>
              </a:lnSpc>
            </a:pPr>
            <a:r>
              <a:rPr lang="en-US" altLang="zh-CN" sz="1100" spc="94" dirty="0">
                <a:solidFill>
                  <a:srgbClr val="000000"/>
                </a:solidFill>
                <a:latin typeface="Times New Roman"/>
                <a:ea typeface="Times New Roman"/>
              </a:rPr>
              <a:t>49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TextBox 716"/>
          <p:cNvSpPr txBox="1"/>
          <p:nvPr/>
        </p:nvSpPr>
        <p:spPr>
          <a:xfrm>
            <a:off x="1408175" y="1136214"/>
            <a:ext cx="5313354" cy="76497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ea typeface="Malgun Gothic"/>
              </a:rPr>
              <a:t>3.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보안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취약점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부문</a:t>
            </a:r>
          </a:p>
          <a:p>
            <a:pPr hangingPunct="0" marL="190497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해킹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위협의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증가로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기업의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운영환경은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다양한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보안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취약점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점검을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주기적으로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수행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하고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보안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취약점을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보완한다.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운영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시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이러한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보안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취약점은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애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플리케이션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관점에서도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점검해야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한다.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64"/>
              </a:lnSpc>
            </a:pPr>
            <a:endParaRPr lang="en-US" dirty="0" smtClean="0"/>
          </a:p>
          <a:p>
            <a:pPr marL="0" indent="17528">
              <a:lnSpc>
                <a:spcPct val="100000"/>
              </a:lnSpc>
            </a:pPr>
            <a:r>
              <a:rPr lang="en-US" altLang="zh-CN" sz="1100" spc="-135" b="1" dirty="0">
                <a:solidFill>
                  <a:srgbClr val="000000"/>
                </a:solidFill>
                <a:latin typeface="Malgun Gothic"/>
                <a:ea typeface="Malgun Gothic"/>
              </a:rPr>
              <a:t>프로그램</a:t>
            </a:r>
            <a:r>
              <a:rPr lang="en-US" altLang="zh-CN" sz="11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통제</a:t>
            </a:r>
            <a:r>
              <a:rPr lang="en-US" altLang="zh-CN" sz="11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부문</a:t>
            </a:r>
            <a:r>
              <a:rPr lang="en-US" altLang="zh-CN" sz="11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전자</a:t>
            </a:r>
            <a:r>
              <a:rPr lang="en-US" altLang="zh-CN" sz="11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35" b="1" dirty="0">
                <a:solidFill>
                  <a:srgbClr val="000000"/>
                </a:solidFill>
                <a:latin typeface="Malgun Gothic"/>
                <a:ea typeface="Malgun Gothic"/>
              </a:rPr>
              <a:t>금융</a:t>
            </a:r>
            <a:r>
              <a:rPr lang="en-US" altLang="zh-CN" sz="11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35" b="1" dirty="0">
                <a:solidFill>
                  <a:srgbClr val="000000"/>
                </a:solidFill>
                <a:latin typeface="Malgun Gothic"/>
                <a:ea typeface="Malgun Gothic"/>
              </a:rPr>
              <a:t>감독</a:t>
            </a:r>
            <a:r>
              <a:rPr lang="en-US" altLang="zh-CN" sz="11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35" b="1" dirty="0">
                <a:solidFill>
                  <a:srgbClr val="000000"/>
                </a:solidFill>
                <a:latin typeface="Malgun Gothic"/>
                <a:ea typeface="Malgun Gothic"/>
              </a:rPr>
              <a:t>규정</a:t>
            </a:r>
          </a:p>
          <a:p>
            <a:pPr hangingPunct="0" marL="0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금융권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애플리케이션의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경우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안정적인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운영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및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변경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작업을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수행하기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위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해서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프로그램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통제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부문에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대한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기본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규정을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제시하고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있으며,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금융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애플리케이션을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운영환경에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배포·운영하기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위해서는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해당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기준을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준수하는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배포·운영환경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과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절차를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구현해야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ea typeface="Malgun Gothic"/>
              </a:rPr>
              <a:t>한다.</a:t>
            </a:r>
          </a:p>
          <a:p>
            <a:pPr>
              <a:lnSpc>
                <a:spcPts val="82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ea typeface="Malgun Gothic"/>
              </a:rPr>
              <a:t>1.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적용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대상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프로그램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종류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및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5" b="1" dirty="0">
                <a:solidFill>
                  <a:srgbClr val="000000"/>
                </a:solidFill>
                <a:latin typeface="Malgun Gothic"/>
                <a:ea typeface="Malgun Gothic"/>
              </a:rPr>
              <a:t>등록·변경·폐기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방법을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마련할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4" b="1" dirty="0">
                <a:solidFill>
                  <a:srgbClr val="000000"/>
                </a:solidFill>
                <a:latin typeface="Malgun Gothic"/>
                <a:ea typeface="Malgun Gothic"/>
              </a:rPr>
              <a:t>것(운영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절차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b="1" dirty="0">
                <a:solidFill>
                  <a:srgbClr val="000000"/>
                </a:solidFill>
                <a:latin typeface="Malgun Gothic"/>
                <a:ea typeface="Malgun Gothic"/>
              </a:rPr>
              <a:t>수립).</a:t>
            </a:r>
          </a:p>
          <a:p>
            <a:pPr>
              <a:lnSpc>
                <a:spcPts val="115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ea typeface="Malgun Gothic"/>
              </a:rPr>
              <a:t>2.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프로그램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변경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전후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내용을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기록·관리할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b="1" dirty="0">
                <a:solidFill>
                  <a:srgbClr val="000000"/>
                </a:solidFill>
                <a:latin typeface="Malgun Gothic"/>
                <a:ea typeface="Malgun Gothic"/>
              </a:rPr>
              <a:t>것(변경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내역에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대한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이력</a:t>
            </a: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b="1" dirty="0">
                <a:solidFill>
                  <a:srgbClr val="000000"/>
                </a:solidFill>
                <a:latin typeface="Malgun Gothic"/>
                <a:ea typeface="Malgun Gothic"/>
              </a:rPr>
              <a:t>관리).</a:t>
            </a:r>
          </a:p>
          <a:p>
            <a:pPr>
              <a:lnSpc>
                <a:spcPts val="116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ea typeface="Malgun Gothic"/>
              </a:rPr>
              <a:t>3.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프로그램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b="1" dirty="0">
                <a:solidFill>
                  <a:srgbClr val="000000"/>
                </a:solidFill>
                <a:latin typeface="Malgun Gothic"/>
                <a:ea typeface="Malgun Gothic"/>
              </a:rPr>
              <a:t>등록·변경·폐기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내용의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정당성에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대해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제3자의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검증을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받을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것(소스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변경</a:t>
            </a: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5" b="1" dirty="0">
                <a:solidFill>
                  <a:srgbClr val="000000"/>
                </a:solidFill>
                <a:latin typeface="Malgun Gothic"/>
                <a:ea typeface="Malgun Gothic"/>
              </a:rPr>
              <a:t>내역,</a:t>
            </a:r>
          </a:p>
          <a:p>
            <a:pPr>
              <a:lnSpc>
                <a:spcPts val="659"/>
              </a:lnSpc>
            </a:pPr>
            <a:endParaRPr lang="en-US" dirty="0" smtClean="0"/>
          </a:p>
          <a:p>
            <a:pPr marL="0" indent="185923">
              <a:lnSpc>
                <a:spcPct val="100000"/>
              </a:lnSpc>
            </a:pP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수행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결과에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대한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5" b="1" dirty="0">
                <a:solidFill>
                  <a:srgbClr val="000000"/>
                </a:solidFill>
                <a:latin typeface="Malgun Gothic"/>
                <a:ea typeface="Malgun Gothic"/>
              </a:rPr>
              <a:t>검증).</a:t>
            </a:r>
          </a:p>
          <a:p>
            <a:pPr>
              <a:lnSpc>
                <a:spcPts val="115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4.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변경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필요시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해당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프로그램을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개발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또는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시스템으로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복사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후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수정할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것(운영환경</a:t>
            </a:r>
          </a:p>
          <a:p>
            <a:pPr>
              <a:lnSpc>
                <a:spcPts val="659"/>
              </a:lnSpc>
            </a:pPr>
            <a:endParaRPr lang="en-US" dirty="0" smtClean="0"/>
          </a:p>
          <a:p>
            <a:pPr marL="0" indent="185923">
              <a:lnSpc>
                <a:spcPct val="100000"/>
              </a:lnSpc>
            </a:pP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에서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직접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변경</a:t>
            </a: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b="1" dirty="0">
                <a:solidFill>
                  <a:srgbClr val="000000"/>
                </a:solidFill>
                <a:latin typeface="Malgun Gothic"/>
                <a:ea typeface="Malgun Gothic"/>
              </a:rPr>
              <a:t>금지).</a:t>
            </a:r>
          </a:p>
          <a:p>
            <a:pPr>
              <a:lnSpc>
                <a:spcPts val="115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100" spc="-50" b="1" dirty="0">
                <a:solidFill>
                  <a:srgbClr val="000000"/>
                </a:solidFill>
                <a:latin typeface="Malgun Gothic"/>
                <a:ea typeface="Malgun Gothic"/>
              </a:rPr>
              <a:t>5.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프로그램에</a:t>
            </a:r>
            <a:r>
              <a:rPr lang="en-US" altLang="zh-CN" sz="11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대한</a:t>
            </a:r>
            <a:r>
              <a:rPr lang="en-US" altLang="zh-CN" sz="11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접근은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0" b="1" dirty="0">
                <a:solidFill>
                  <a:srgbClr val="000000"/>
                </a:solidFill>
                <a:latin typeface="Malgun Gothic"/>
                <a:ea typeface="Malgun Gothic"/>
              </a:rPr>
              <a:t>업무</a:t>
            </a:r>
            <a:r>
              <a:rPr lang="en-US" altLang="zh-CN" sz="11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담당자에</a:t>
            </a:r>
            <a:r>
              <a:rPr lang="en-US" altLang="zh-CN" sz="11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한정할</a:t>
            </a:r>
            <a:r>
              <a:rPr lang="en-US" altLang="zh-CN" sz="11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것(소스에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대한</a:t>
            </a:r>
            <a:r>
              <a:rPr lang="en-US" altLang="zh-CN" sz="11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개발자별</a:t>
            </a:r>
            <a:r>
              <a:rPr lang="en-US" altLang="zh-CN" sz="11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접근</a:t>
            </a:r>
            <a:r>
              <a:rPr lang="en-US" altLang="zh-CN" sz="11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관리</a:t>
            </a:r>
            <a:r>
              <a:rPr lang="en-US" altLang="zh-CN" sz="11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적용).</a:t>
            </a:r>
          </a:p>
          <a:p>
            <a:pPr>
              <a:lnSpc>
                <a:spcPts val="830"/>
              </a:lnSpc>
            </a:pPr>
            <a:endParaRPr lang="en-US" dirty="0" smtClean="0"/>
          </a:p>
          <a:p>
            <a:pPr hangingPunct="0" marL="197358" indent="-197357">
              <a:lnSpc>
                <a:spcPct val="150000"/>
              </a:lnSpc>
            </a:pP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ea typeface="Malgun Gothic"/>
              </a:rPr>
              <a:t>6.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운영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시스템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b="1" dirty="0">
                <a:solidFill>
                  <a:srgbClr val="000000"/>
                </a:solidFill>
                <a:latin typeface="Malgun Gothic"/>
                <a:ea typeface="Malgun Gothic"/>
              </a:rPr>
              <a:t>적용은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처리하는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정보의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b="1" dirty="0">
                <a:solidFill>
                  <a:srgbClr val="000000"/>
                </a:solidFill>
                <a:latin typeface="Malgun Gothic"/>
                <a:ea typeface="Malgun Gothic"/>
              </a:rPr>
              <a:t>기밀성,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b="1" dirty="0">
                <a:solidFill>
                  <a:srgbClr val="000000"/>
                </a:solidFill>
                <a:latin typeface="Malgun Gothic"/>
                <a:ea typeface="Malgun Gothic"/>
              </a:rPr>
              <a:t>무결성,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b="1" dirty="0">
                <a:solidFill>
                  <a:srgbClr val="000000"/>
                </a:solidFill>
                <a:latin typeface="Malgun Gothic"/>
                <a:ea typeface="Malgun Gothic"/>
              </a:rPr>
              <a:t>가용성을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고려하여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충분한</a:t>
            </a: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b="1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및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관련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책임자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b="1" dirty="0">
                <a:solidFill>
                  <a:srgbClr val="000000"/>
                </a:solidFill>
                <a:latin typeface="Malgun Gothic"/>
                <a:ea typeface="Malgun Gothic"/>
              </a:rPr>
              <a:t>승인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b="1" dirty="0">
                <a:solidFill>
                  <a:srgbClr val="000000"/>
                </a:solidFill>
                <a:latin typeface="Malgun Gothic"/>
                <a:ea typeface="Malgun Gothic"/>
              </a:rPr>
              <a:t>후에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실시할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것(상위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관리자의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승인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4" b="1" dirty="0">
                <a:solidFill>
                  <a:srgbClr val="000000"/>
                </a:solidFill>
                <a:latin typeface="Malgun Gothic"/>
                <a:ea typeface="Malgun Gothic"/>
              </a:rPr>
              <a:t>절차,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결과</a:t>
            </a: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b="1" dirty="0">
                <a:solidFill>
                  <a:srgbClr val="000000"/>
                </a:solidFill>
                <a:latin typeface="Malgun Gothic"/>
                <a:ea typeface="Malgun Gothic"/>
              </a:rPr>
              <a:t>확인).</a:t>
            </a:r>
          </a:p>
          <a:p>
            <a:pPr>
              <a:lnSpc>
                <a:spcPts val="825"/>
              </a:lnSpc>
            </a:pPr>
            <a:endParaRPr lang="en-US" dirty="0" smtClean="0"/>
          </a:p>
          <a:p>
            <a:pPr marL="0">
              <a:lnSpc>
                <a:spcPct val="100000"/>
              </a:lnSpc>
              <a:tabLst>
                <a:tab pos="5130037" algn="l"/>
              </a:tabLst>
            </a:pP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ea typeface="Malgun Gothic"/>
              </a:rPr>
              <a:t>7.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b="1" dirty="0">
                <a:solidFill>
                  <a:srgbClr val="000000"/>
                </a:solidFill>
                <a:latin typeface="Malgun Gothic"/>
                <a:ea typeface="Malgun Gothic"/>
              </a:rPr>
              <a:t>프로그램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b="1" dirty="0">
                <a:solidFill>
                  <a:srgbClr val="000000"/>
                </a:solidFill>
                <a:latin typeface="Malgun Gothic"/>
                <a:ea typeface="Malgun Gothic"/>
              </a:rPr>
              <a:t>반출,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실행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b="1" dirty="0">
                <a:solidFill>
                  <a:srgbClr val="000000"/>
                </a:solidFill>
                <a:latin typeface="Malgun Gothic"/>
                <a:ea typeface="Malgun Gothic"/>
              </a:rPr>
              <a:t>프로그램의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생성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b="1" dirty="0">
                <a:solidFill>
                  <a:srgbClr val="000000"/>
                </a:solidFill>
                <a:latin typeface="Malgun Gothic"/>
                <a:ea typeface="Malgun Gothic"/>
              </a:rPr>
              <a:t>및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b="1" dirty="0">
                <a:solidFill>
                  <a:srgbClr val="000000"/>
                </a:solidFill>
                <a:latin typeface="Malgun Gothic"/>
                <a:ea typeface="Malgun Gothic"/>
              </a:rPr>
              <a:t>운영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시스템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b="1" dirty="0">
                <a:solidFill>
                  <a:srgbClr val="000000"/>
                </a:solidFill>
                <a:latin typeface="Malgun Gothic"/>
                <a:ea typeface="Malgun Gothic"/>
              </a:rPr>
              <a:t>등록은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전산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b="1" dirty="0">
                <a:solidFill>
                  <a:srgbClr val="000000"/>
                </a:solidFill>
                <a:latin typeface="Malgun Gothic"/>
                <a:ea typeface="Malgun Gothic"/>
              </a:rPr>
              <a:t>자료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관리자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b="1" dirty="0">
                <a:solidFill>
                  <a:srgbClr val="000000"/>
                </a:solidFill>
                <a:latin typeface="Malgun Gothic"/>
                <a:ea typeface="Malgun Gothic"/>
              </a:rPr>
              <a:t>등	</a:t>
            </a:r>
            <a:r>
              <a:rPr lang="en-US" altLang="zh-CN" sz="1100" spc="-184" b="1" dirty="0">
                <a:solidFill>
                  <a:srgbClr val="000000"/>
                </a:solidFill>
                <a:latin typeface="Malgun Gothic"/>
                <a:ea typeface="Malgun Gothic"/>
              </a:rPr>
              <a:t>해</a:t>
            </a:r>
          </a:p>
          <a:p>
            <a:pPr>
              <a:lnSpc>
                <a:spcPts val="659"/>
              </a:lnSpc>
            </a:pPr>
            <a:endParaRPr lang="en-US" dirty="0" smtClean="0"/>
          </a:p>
          <a:p>
            <a:pPr marL="0" indent="189744">
              <a:lnSpc>
                <a:spcPct val="100000"/>
              </a:lnSpc>
            </a:pP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당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프로그램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담당자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이외의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사람이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수행할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b="1" dirty="0">
                <a:solidFill>
                  <a:srgbClr val="000000"/>
                </a:solidFill>
                <a:latin typeface="Malgun Gothic"/>
                <a:ea typeface="Malgun Gothic"/>
              </a:rPr>
              <a:t>것(개발자와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담당자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b="1" dirty="0">
                <a:solidFill>
                  <a:srgbClr val="000000"/>
                </a:solidFill>
                <a:latin typeface="Malgun Gothic"/>
                <a:ea typeface="Malgun Gothic"/>
              </a:rPr>
              <a:t>분리).</a:t>
            </a:r>
          </a:p>
          <a:p>
            <a:pPr>
              <a:lnSpc>
                <a:spcPts val="115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ea typeface="Malgun Gothic"/>
              </a:rPr>
              <a:t>8.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b="1" dirty="0">
                <a:solidFill>
                  <a:srgbClr val="000000"/>
                </a:solidFill>
                <a:latin typeface="Malgun Gothic"/>
                <a:ea typeface="Malgun Gothic"/>
              </a:rPr>
              <a:t>운영체제,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데이터베이스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관리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프로그램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등의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시스템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프로그램도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응용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프로그램과</a:t>
            </a: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동일한</a:t>
            </a:r>
          </a:p>
          <a:p>
            <a:pPr>
              <a:lnSpc>
                <a:spcPts val="659"/>
              </a:lnSpc>
            </a:pPr>
            <a:endParaRPr lang="en-US" dirty="0" smtClean="0"/>
          </a:p>
          <a:p>
            <a:pPr marL="0" indent="197358">
              <a:lnSpc>
                <a:spcPct val="100000"/>
              </a:lnSpc>
            </a:pP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수준으로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관리할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것(시스템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프로그램,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시스템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SW에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대해서도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동일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수준으로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b="1" dirty="0">
                <a:solidFill>
                  <a:srgbClr val="000000"/>
                </a:solidFill>
                <a:latin typeface="Malgun Gothic"/>
                <a:ea typeface="Malgun Gothic"/>
              </a:rPr>
              <a:t>관리).</a:t>
            </a:r>
          </a:p>
          <a:p>
            <a:pPr>
              <a:lnSpc>
                <a:spcPts val="839"/>
              </a:lnSpc>
            </a:pPr>
            <a:endParaRPr lang="en-US" dirty="0" smtClean="0"/>
          </a:p>
          <a:p>
            <a:pPr hangingPunct="0" marL="195838" indent="-195837">
              <a:lnSpc>
                <a:spcPct val="149583"/>
              </a:lnSpc>
            </a:pP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ea typeface="Malgun Gothic"/>
              </a:rPr>
              <a:t>9.</a:t>
            </a:r>
            <a:r>
              <a:rPr lang="en-US" altLang="zh-CN" sz="1100" spc="-2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5" b="1" dirty="0">
                <a:solidFill>
                  <a:srgbClr val="000000"/>
                </a:solidFill>
                <a:latin typeface="Malgun Gothic"/>
                <a:ea typeface="Malgun Gothic"/>
              </a:rPr>
              <a:t>프로그램</a:t>
            </a:r>
            <a:r>
              <a:rPr lang="en-US" altLang="zh-CN" sz="1100" spc="-2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b="1" dirty="0">
                <a:solidFill>
                  <a:srgbClr val="000000"/>
                </a:solidFill>
                <a:latin typeface="Malgun Gothic"/>
                <a:ea typeface="Malgun Gothic"/>
              </a:rPr>
              <a:t>설명서,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5" b="1" dirty="0">
                <a:solidFill>
                  <a:srgbClr val="000000"/>
                </a:solidFill>
                <a:latin typeface="Malgun Gothic"/>
                <a:ea typeface="Malgun Gothic"/>
              </a:rPr>
              <a:t>입출력</a:t>
            </a:r>
            <a:r>
              <a:rPr lang="en-US" altLang="zh-CN" sz="1100" spc="-2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5" b="1" dirty="0">
                <a:solidFill>
                  <a:srgbClr val="000000"/>
                </a:solidFill>
                <a:latin typeface="Malgun Gothic"/>
                <a:ea typeface="Malgun Gothic"/>
              </a:rPr>
              <a:t>레코드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b="1" dirty="0">
                <a:solidFill>
                  <a:srgbClr val="000000"/>
                </a:solidFill>
                <a:latin typeface="Malgun Gothic"/>
                <a:ea typeface="Malgun Gothic"/>
              </a:rPr>
              <a:t>설명서,</a:t>
            </a:r>
            <a:r>
              <a:rPr lang="en-US" altLang="zh-CN" sz="1100" spc="-2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5" b="1" dirty="0">
                <a:solidFill>
                  <a:srgbClr val="000000"/>
                </a:solidFill>
                <a:latin typeface="Malgun Gothic"/>
                <a:ea typeface="Malgun Gothic"/>
              </a:rPr>
              <a:t>프로그램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b="1" dirty="0">
                <a:solidFill>
                  <a:srgbClr val="000000"/>
                </a:solidFill>
                <a:latin typeface="Malgun Gothic"/>
                <a:ea typeface="Malgun Gothic"/>
              </a:rPr>
              <a:t>목록</a:t>
            </a:r>
            <a:r>
              <a:rPr lang="en-US" altLang="zh-CN" sz="1100" spc="-2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4" b="1" dirty="0">
                <a:solidFill>
                  <a:srgbClr val="000000"/>
                </a:solidFill>
                <a:latin typeface="Malgun Gothic"/>
                <a:ea typeface="Malgun Gothic"/>
              </a:rPr>
              <a:t>및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b="1" dirty="0">
                <a:solidFill>
                  <a:srgbClr val="000000"/>
                </a:solidFill>
                <a:latin typeface="Malgun Gothic"/>
                <a:ea typeface="Malgun Gothic"/>
              </a:rPr>
              <a:t>사용자·운영자</a:t>
            </a:r>
            <a:r>
              <a:rPr lang="en-US" altLang="zh-CN" sz="1100" spc="-2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b="1" dirty="0">
                <a:solidFill>
                  <a:srgbClr val="000000"/>
                </a:solidFill>
                <a:latin typeface="Malgun Gothic"/>
                <a:ea typeface="Malgun Gothic"/>
              </a:rPr>
              <a:t>지침서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b="1" dirty="0">
                <a:solidFill>
                  <a:srgbClr val="000000"/>
                </a:solidFill>
                <a:latin typeface="Malgun Gothic"/>
                <a:ea typeface="Malgun Gothic"/>
              </a:rPr>
              <a:t>등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b="1" dirty="0">
                <a:solidFill>
                  <a:srgbClr val="000000"/>
                </a:solidFill>
                <a:latin typeface="Malgun Gothic"/>
                <a:ea typeface="Malgun Gothic"/>
              </a:rPr>
              <a:t>프</a:t>
            </a:r>
            <a:r>
              <a:rPr lang="en-US" altLang="zh-CN" sz="11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로그램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유지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･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보수에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필요한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문서를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작성·관리할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b="1" dirty="0">
                <a:solidFill>
                  <a:srgbClr val="000000"/>
                </a:solidFill>
                <a:latin typeface="Malgun Gothic"/>
                <a:ea typeface="Malgun Gothic"/>
              </a:rPr>
              <a:t>것(프로그램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변경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시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관련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설계</a:t>
            </a: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4" b="1" dirty="0">
                <a:solidFill>
                  <a:srgbClr val="000000"/>
                </a:solidFill>
                <a:latin typeface="Malgun Gothic"/>
                <a:ea typeface="Malgun Gothic"/>
              </a:rPr>
              <a:t>산출물,</a:t>
            </a:r>
            <a:r>
              <a:rPr lang="en-US" altLang="zh-CN" sz="11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매뉴얼에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대해서도</a:t>
            </a:r>
            <a:r>
              <a:rPr lang="en-US" altLang="zh-CN" sz="11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업데이트</a:t>
            </a:r>
            <a:r>
              <a:rPr lang="en-US" altLang="zh-CN" sz="11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수행).</a:t>
            </a:r>
          </a:p>
          <a:p>
            <a:pPr>
              <a:lnSpc>
                <a:spcPts val="83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10.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전자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금융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거래에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사용되는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전산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프로그램은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실제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업무를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처리하는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정보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처리</a:t>
            </a: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시스템에</a:t>
            </a:r>
          </a:p>
          <a:p>
            <a:pPr>
              <a:lnSpc>
                <a:spcPts val="659"/>
              </a:lnSpc>
            </a:pPr>
            <a:endParaRPr lang="en-US" dirty="0" smtClean="0"/>
          </a:p>
          <a:p>
            <a:pPr marL="0" indent="268224">
              <a:lnSpc>
                <a:spcPct val="100000"/>
              </a:lnSpc>
            </a:pP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설치하기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전에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자체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보안성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검증을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실시할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것(인프라,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소스코드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보안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취약점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4" b="1" dirty="0">
                <a:solidFill>
                  <a:srgbClr val="000000"/>
                </a:solidFill>
                <a:latin typeface="Malgun Gothic"/>
                <a:ea typeface="Malgun Gothic"/>
              </a:rPr>
              <a:t>점검).</a:t>
            </a:r>
          </a:p>
        </p:txBody>
      </p:sp>
      <p:sp>
        <p:nvSpPr>
          <p:cNvPr id="717" name="TextBox 717"/>
          <p:cNvSpPr txBox="1"/>
          <p:nvPr/>
        </p:nvSpPr>
        <p:spPr>
          <a:xfrm>
            <a:off x="899922" y="10069379"/>
            <a:ext cx="292920" cy="167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94" dirty="0">
                <a:solidFill>
                  <a:srgbClr val="000000"/>
                </a:solidFill>
                <a:latin typeface="Times New Roman"/>
                <a:ea typeface="Times New Roman"/>
              </a:rPr>
              <a:t>50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Freeform 718"> 
				</p:cNvPr>
          <p:cNvSpPr/>
          <p:nvPr/>
        </p:nvSpPr>
        <p:spPr>
          <a:xfrm>
            <a:off x="881761" y="1415161"/>
            <a:ext cx="5734939" cy="19938"/>
          </a:xfrm>
          <a:custGeom>
            <a:avLst/>
            <a:gdLst>
              <a:gd name="connsiteX0" fmla="*/ 15875 w 5734939"/>
              <a:gd name="connsiteY0" fmla="*/ 18160 h 19938"/>
              <a:gd name="connsiteX1" fmla="*/ 5744591 w 5734939"/>
              <a:gd name="connsiteY1" fmla="*/ 18160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34939" h="19938">
                <a:moveTo>
                  <a:pt x="15875" y="18160"/>
                </a:moveTo>
                <a:lnTo>
                  <a:pt x="5744591" y="18160"/>
                </a:lnTo>
              </a:path>
            </a:pathLst>
          </a:custGeom>
          <a:ln w="14477">
            <a:solidFill>
              <a:srgbClr val="e0a4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" name="Freeform 719"> 
				</p:cNvPr>
          <p:cNvSpPr/>
          <p:nvPr/>
        </p:nvSpPr>
        <p:spPr>
          <a:xfrm>
            <a:off x="881761" y="1415161"/>
            <a:ext cx="5734939" cy="19938"/>
          </a:xfrm>
          <a:custGeom>
            <a:avLst/>
            <a:gdLst>
              <a:gd name="connsiteX0" fmla="*/ 15875 w 5734939"/>
              <a:gd name="connsiteY0" fmla="*/ 18160 h 19938"/>
              <a:gd name="connsiteX1" fmla="*/ 5744591 w 5734939"/>
              <a:gd name="connsiteY1" fmla="*/ 18160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34939" h="19938">
                <a:moveTo>
                  <a:pt x="15875" y="18160"/>
                </a:moveTo>
                <a:lnTo>
                  <a:pt x="5744591" y="18160"/>
                </a:lnTo>
              </a:path>
            </a:pathLst>
          </a:custGeom>
          <a:ln w="14477">
            <a:solidFill>
              <a:srgbClr val="e0a4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0" name="TextBox 720"/>
          <p:cNvSpPr txBox="1"/>
          <p:nvPr/>
        </p:nvSpPr>
        <p:spPr>
          <a:xfrm>
            <a:off x="1094232" y="1138059"/>
            <a:ext cx="5628323" cy="90989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50" spc="-125" b="1" dirty="0">
                <a:solidFill>
                  <a:srgbClr val="6491cb"/>
                </a:solidFill>
                <a:latin typeface="Malgun Gothic"/>
                <a:ea typeface="Malgun Gothic"/>
              </a:rPr>
              <a:t>수행</a:t>
            </a:r>
            <a:r>
              <a:rPr lang="en-US" altLang="zh-CN" sz="1650" spc="-40" b="1" dirty="0">
                <a:solidFill>
                  <a:srgbClr val="6491cb"/>
                </a:solidFill>
                <a:latin typeface="Malgun Gothic"/>
                <a:cs typeface="Malgun Gothic"/>
              </a:rPr>
              <a:t> </a:t>
            </a:r>
            <a:r>
              <a:rPr lang="en-US" altLang="zh-CN" sz="1650" spc="-129" b="1" dirty="0">
                <a:solidFill>
                  <a:srgbClr val="6491cb"/>
                </a:solidFill>
                <a:latin typeface="Malgun Gothic"/>
                <a:ea typeface="Malgun Gothic"/>
              </a:rPr>
              <a:t>내용</a:t>
            </a:r>
            <a:r>
              <a:rPr lang="en-US" altLang="zh-CN" sz="1650" spc="-44" b="1" dirty="0">
                <a:solidFill>
                  <a:srgbClr val="6491cb"/>
                </a:solidFill>
                <a:latin typeface="Malgun Gothic"/>
                <a:cs typeface="Malgun Gothic"/>
              </a:rPr>
              <a:t>   </a:t>
            </a:r>
            <a:r>
              <a:rPr lang="en-US" altLang="zh-CN" sz="1450" spc="-30" dirty="0">
                <a:solidFill>
                  <a:srgbClr val="e0a400"/>
                </a:solidFill>
                <a:latin typeface="Times New Roman"/>
                <a:ea typeface="Times New Roman"/>
              </a:rPr>
              <a:t>/</a:t>
            </a:r>
            <a:r>
              <a:rPr lang="en-US" altLang="zh-CN" sz="1450" spc="-25" dirty="0">
                <a:solidFill>
                  <a:srgbClr val="e0a4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450" spc="-110" b="1" dirty="0">
                <a:solidFill>
                  <a:srgbClr val="5b5b5b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450" spc="-50" b="1" dirty="0">
                <a:solidFill>
                  <a:srgbClr val="5b5b5b"/>
                </a:solidFill>
                <a:latin typeface="Malgun Gothic"/>
                <a:cs typeface="Malgun Gothic"/>
              </a:rPr>
              <a:t> </a:t>
            </a:r>
            <a:r>
              <a:rPr lang="en-US" altLang="zh-CN" sz="1450" spc="-114" b="1" dirty="0">
                <a:solidFill>
                  <a:srgbClr val="5b5b5b"/>
                </a:solidFill>
                <a:latin typeface="Malgun Gothic"/>
                <a:ea typeface="Malgun Gothic"/>
              </a:rPr>
              <a:t>배포하기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64"/>
              </a:lnSpc>
            </a:pPr>
            <a:endParaRPr lang="en-US" dirty="0" smtClean="0"/>
          </a:p>
          <a:p>
            <a:pPr marL="0" indent="123443">
              <a:lnSpc>
                <a:spcPct val="100000"/>
              </a:lnSpc>
            </a:pPr>
            <a:r>
              <a:rPr lang="en-US" altLang="zh-CN" sz="1100" spc="-60" b="1" dirty="0">
                <a:solidFill>
                  <a:srgbClr val="000000"/>
                </a:solidFill>
                <a:latin typeface="Malgun Gothic"/>
                <a:ea typeface="Malgun Gothic"/>
              </a:rPr>
              <a:t>재료·</a:t>
            </a:r>
            <a:r>
              <a:rPr lang="en-US" altLang="zh-CN" sz="1100" spc="-50" b="1" dirty="0">
                <a:solidFill>
                  <a:srgbClr val="000000"/>
                </a:solidFill>
                <a:latin typeface="Malgun Gothic"/>
                <a:ea typeface="Malgun Gothic"/>
              </a:rPr>
              <a:t>자료</a:t>
            </a:r>
          </a:p>
          <a:p>
            <a:pPr>
              <a:lnSpc>
                <a:spcPts val="1650"/>
              </a:lnSpc>
            </a:pPr>
            <a:endParaRPr lang="en-US" dirty="0" smtClean="0"/>
          </a:p>
          <a:p>
            <a:pPr marL="0" indent="364235">
              <a:lnSpc>
                <a:spcPct val="100000"/>
              </a:lnSpc>
            </a:pP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9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지침서</a:t>
            </a:r>
          </a:p>
          <a:p>
            <a:pPr>
              <a:lnSpc>
                <a:spcPts val="1660"/>
              </a:lnSpc>
            </a:pPr>
            <a:endParaRPr lang="en-US" dirty="0" smtClean="0"/>
          </a:p>
          <a:p>
            <a:pPr marL="0" indent="364235">
              <a:lnSpc>
                <a:spcPct val="100000"/>
              </a:lnSpc>
            </a:pP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운영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절차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설명서</a:t>
            </a:r>
          </a:p>
          <a:p>
            <a:pPr>
              <a:lnSpc>
                <a:spcPts val="830"/>
              </a:lnSpc>
            </a:pPr>
            <a:endParaRPr lang="en-US" dirty="0" smtClean="0"/>
          </a:p>
          <a:p>
            <a:pPr hangingPunct="0" marL="123443" indent="240791">
              <a:lnSpc>
                <a:spcPct val="225416"/>
              </a:lnSpc>
            </a:pP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도구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매뉴얼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br/>
            <a:r>
              <a:rPr lang="en-US" altLang="zh-CN" sz="1100" spc="-144" b="1" dirty="0">
                <a:solidFill>
                  <a:srgbClr val="000000"/>
                </a:solidFill>
                <a:latin typeface="Malgun Gothic"/>
                <a:ea typeface="Malgun Gothic"/>
              </a:rPr>
              <a:t>기기(장비</a:t>
            </a:r>
            <a:r>
              <a:rPr lang="en-US" altLang="zh-CN" sz="11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･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공구)</a:t>
            </a:r>
          </a:p>
          <a:p>
            <a:pPr>
              <a:lnSpc>
                <a:spcPts val="830"/>
              </a:lnSpc>
            </a:pPr>
            <a:endParaRPr lang="en-US" dirty="0" smtClean="0"/>
          </a:p>
          <a:p>
            <a:pPr marL="0" indent="364235">
              <a:lnSpc>
                <a:spcPct val="100000"/>
              </a:lnSpc>
            </a:pP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ea typeface="Malgun Gothic"/>
              </a:rPr>
              <a:t>배포환경: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도구</a:t>
            </a:r>
          </a:p>
          <a:p>
            <a:pPr>
              <a:lnSpc>
                <a:spcPts val="1660"/>
              </a:lnSpc>
            </a:pPr>
            <a:endParaRPr lang="en-US" dirty="0" smtClean="0"/>
          </a:p>
          <a:p>
            <a:pPr marL="0" indent="364235">
              <a:lnSpc>
                <a:spcPct val="100000"/>
              </a:lnSpc>
            </a:pP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전산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장비: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인터넷,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컴퓨터,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프린터,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복사기,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ea typeface="Malgun Gothic"/>
              </a:rPr>
              <a:t>빔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프로젝터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등</a:t>
            </a:r>
          </a:p>
          <a:p>
            <a:pPr>
              <a:lnSpc>
                <a:spcPts val="1654"/>
              </a:lnSpc>
            </a:pPr>
            <a:endParaRPr lang="en-US" dirty="0" smtClean="0"/>
          </a:p>
          <a:p>
            <a:pPr marL="0" indent="364235">
              <a:lnSpc>
                <a:spcPct val="100000"/>
              </a:lnSpc>
            </a:pPr>
            <a:r>
              <a:rPr lang="en-US" altLang="zh-CN" sz="1100" spc="-25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지원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ea typeface="Malgun Gothic"/>
              </a:rPr>
              <a:t>도구: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문서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5" dirty="0">
                <a:solidFill>
                  <a:srgbClr val="000000"/>
                </a:solidFill>
                <a:latin typeface="Malgun Gothic"/>
                <a:ea typeface="Malgun Gothic"/>
              </a:rPr>
              <a:t>작성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도구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등</a:t>
            </a:r>
          </a:p>
          <a:p>
            <a:pPr>
              <a:lnSpc>
                <a:spcPts val="1660"/>
              </a:lnSpc>
            </a:pPr>
            <a:endParaRPr lang="en-US" dirty="0" smtClean="0"/>
          </a:p>
          <a:p>
            <a:pPr marL="0" indent="364235">
              <a:lnSpc>
                <a:spcPct val="100000"/>
              </a:lnSpc>
            </a:pP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OA소프트웨어: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워드프로세서,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스프레드시트,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프레젠테이션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ea typeface="Malgun Gothic"/>
              </a:rPr>
              <a:t>도구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등</a:t>
            </a:r>
          </a:p>
          <a:p>
            <a:pPr>
              <a:lnSpc>
                <a:spcPts val="1660"/>
              </a:lnSpc>
            </a:pPr>
            <a:endParaRPr lang="en-US" dirty="0" smtClean="0"/>
          </a:p>
          <a:p>
            <a:pPr marL="0" indent="123443">
              <a:lnSpc>
                <a:spcPct val="100000"/>
              </a:lnSpc>
            </a:pPr>
            <a:r>
              <a:rPr lang="en-US" altLang="zh-CN" sz="11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안전</a:t>
            </a:r>
            <a:r>
              <a:rPr lang="en-US" altLang="zh-CN" sz="11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･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유의</a:t>
            </a:r>
            <a:r>
              <a:rPr lang="en-US" altLang="zh-CN" sz="11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사항</a:t>
            </a:r>
          </a:p>
          <a:p>
            <a:pPr>
              <a:lnSpc>
                <a:spcPts val="1654"/>
              </a:lnSpc>
            </a:pPr>
            <a:endParaRPr lang="en-US" dirty="0" smtClean="0"/>
          </a:p>
          <a:p>
            <a:pPr marL="0" indent="364235">
              <a:lnSpc>
                <a:spcPct val="100000"/>
              </a:lnSpc>
            </a:pP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응용SW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개발환경의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ea typeface="Malgun Gothic"/>
              </a:rPr>
              <a:t>형상관리도구와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･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도구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ea typeface="Malgun Gothic"/>
              </a:rPr>
              <a:t>등에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ea typeface="Malgun Gothic"/>
              </a:rPr>
              <a:t>대한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ea typeface="Malgun Gothic"/>
              </a:rPr>
              <a:t>이해를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바탕으로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ea typeface="Malgun Gothic"/>
              </a:rPr>
              <a:t>자동화</a:t>
            </a:r>
          </a:p>
          <a:p>
            <a:pPr>
              <a:lnSpc>
                <a:spcPts val="659"/>
              </a:lnSpc>
            </a:pPr>
            <a:endParaRPr lang="en-US" dirty="0" smtClean="0"/>
          </a:p>
          <a:p>
            <a:pPr marL="0" indent="499869">
              <a:lnSpc>
                <a:spcPct val="100000"/>
              </a:lnSpc>
            </a:pP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도구를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활용하여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업무를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수행할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있어야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한다.</a:t>
            </a:r>
          </a:p>
          <a:p>
            <a:pPr>
              <a:lnSpc>
                <a:spcPts val="1319"/>
              </a:lnSpc>
            </a:pPr>
            <a:endParaRPr lang="en-US" dirty="0" smtClean="0"/>
          </a:p>
          <a:p>
            <a:pPr hangingPunct="0" marL="492251" indent="-128016">
              <a:lnSpc>
                <a:spcPct val="150000"/>
              </a:lnSpc>
            </a:pP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5" dirty="0">
                <a:solidFill>
                  <a:srgbClr val="000000"/>
                </a:solidFill>
                <a:latin typeface="Malgun Gothic"/>
                <a:ea typeface="Malgun Gothic"/>
              </a:rPr>
              <a:t>응용SW의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개발언어,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환경,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플랫폼,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아키텍처에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ea typeface="Malgun Gothic"/>
              </a:rPr>
              <a:t>따라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및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절차와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방법이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달라질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있으므로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다양한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환경에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적용할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있도록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지속적인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학습이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필요하다.</a:t>
            </a:r>
          </a:p>
          <a:p>
            <a:pPr>
              <a:lnSpc>
                <a:spcPts val="1339"/>
              </a:lnSpc>
            </a:pPr>
            <a:endParaRPr lang="en-US" dirty="0" smtClean="0"/>
          </a:p>
          <a:p>
            <a:pPr marL="0" indent="123443">
              <a:lnSpc>
                <a:spcPct val="100000"/>
              </a:lnSpc>
            </a:pP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수행</a:t>
            </a:r>
            <a:r>
              <a:rPr lang="en-US" altLang="zh-CN" sz="1100" spc="8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순서</a:t>
            </a:r>
          </a:p>
          <a:p>
            <a:pPr>
              <a:lnSpc>
                <a:spcPts val="1654"/>
              </a:lnSpc>
            </a:pPr>
            <a:endParaRPr lang="en-US" dirty="0" smtClean="0"/>
          </a:p>
          <a:p>
            <a:pPr marL="0" indent="331469">
              <a:lnSpc>
                <a:spcPct val="100000"/>
              </a:lnSpc>
            </a:pPr>
            <a:r>
              <a:rPr lang="en-US" altLang="zh-CN" sz="11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실행환경에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대한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정보를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확인한다.</a:t>
            </a:r>
          </a:p>
          <a:p>
            <a:pPr>
              <a:lnSpc>
                <a:spcPts val="1160"/>
              </a:lnSpc>
            </a:pPr>
            <a:endParaRPr lang="en-US" dirty="0" smtClean="0"/>
          </a:p>
          <a:p>
            <a:pPr marL="0" indent="313941">
              <a:lnSpc>
                <a:spcPct val="100000"/>
              </a:lnSpc>
            </a:pPr>
            <a:r>
              <a:rPr lang="en-US" altLang="zh-CN" sz="1100" spc="-44" b="1" dirty="0">
                <a:solidFill>
                  <a:srgbClr val="000000"/>
                </a:solidFill>
                <a:latin typeface="Malgun Gothic"/>
                <a:ea typeface="Malgun Gothic"/>
              </a:rPr>
              <a:t>1.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배포환경을</a:t>
            </a:r>
            <a:r>
              <a:rPr lang="en-US" altLang="zh-CN" sz="11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확인한다.</a:t>
            </a:r>
          </a:p>
          <a:p>
            <a:pPr hangingPunct="0" marL="504438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애플리케이션이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배포된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운영환경의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서버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IP,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디렉터리,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접근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계정을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확인한다.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IP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사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용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신청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및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접근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계정이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아직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부여되지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않은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경우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인프라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관리자에게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신청한다.</a:t>
            </a:r>
          </a:p>
          <a:p>
            <a:pPr>
              <a:lnSpc>
                <a:spcPts val="825"/>
              </a:lnSpc>
            </a:pPr>
            <a:endParaRPr lang="en-US" dirty="0" smtClean="0"/>
          </a:p>
          <a:p>
            <a:pPr marL="0" indent="313941">
              <a:lnSpc>
                <a:spcPct val="100000"/>
              </a:lnSpc>
            </a:pPr>
            <a:r>
              <a:rPr lang="en-US" altLang="zh-CN" sz="1100" spc="-45" b="1" dirty="0">
                <a:solidFill>
                  <a:srgbClr val="000000"/>
                </a:solidFill>
                <a:latin typeface="Malgun Gothic"/>
                <a:ea typeface="Malgun Gothic"/>
              </a:rPr>
              <a:t>2.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배포환경의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제약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사항을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b="1" dirty="0">
                <a:solidFill>
                  <a:srgbClr val="000000"/>
                </a:solidFill>
                <a:latin typeface="Malgun Gothic"/>
                <a:ea typeface="Malgun Gothic"/>
              </a:rPr>
              <a:t>확인한다.</a:t>
            </a:r>
          </a:p>
          <a:p>
            <a:pPr hangingPunct="0" marL="504438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운영환경상의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서버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관리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기준,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IP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관리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기준,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보안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기준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등을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확인하여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시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문제가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발생될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있는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사항을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확인한다.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파일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직접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쓰기가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필요하거나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파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일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전송이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필요한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ea typeface="Malgun Gothic"/>
              </a:rPr>
              <a:t>경우,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인프라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관리자에게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별도의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계정을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사전에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부여받도록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ea typeface="Malgun Gothic"/>
              </a:rPr>
              <a:t>한다.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964"/>
              </a:lnSpc>
            </a:pPr>
            <a:endParaRPr lang="en-US" dirty="0" smtClean="0"/>
          </a:p>
          <a:p>
            <a:pPr marL="0" indent="5400292">
              <a:lnSpc>
                <a:spcPct val="100000"/>
              </a:lnSpc>
            </a:pPr>
            <a:r>
              <a:rPr lang="en-US" altLang="zh-CN" sz="1100" spc="94" dirty="0">
                <a:solidFill>
                  <a:srgbClr val="000000"/>
                </a:solidFill>
                <a:latin typeface="Times New Roman"/>
                <a:ea typeface="Times New Roman"/>
              </a:rPr>
              <a:t>51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TextBox 721"/>
          <p:cNvSpPr txBox="1"/>
          <p:nvPr/>
        </p:nvSpPr>
        <p:spPr>
          <a:xfrm>
            <a:off x="1408172" y="1200222"/>
            <a:ext cx="5313523" cy="73129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7528">
              <a:lnSpc>
                <a:spcPct val="100000"/>
              </a:lnSpc>
            </a:pP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절차에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따라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운영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환경에</a:t>
            </a:r>
            <a:r>
              <a:rPr lang="en-US" altLang="zh-CN" sz="11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b="1" dirty="0">
                <a:solidFill>
                  <a:srgbClr val="000000"/>
                </a:solidFill>
                <a:latin typeface="Malgun Gothic"/>
                <a:ea typeface="Malgun Gothic"/>
              </a:rPr>
              <a:t>적용한다.</a:t>
            </a:r>
          </a:p>
          <a:p>
            <a:pPr>
              <a:lnSpc>
                <a:spcPts val="115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1.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b="1" dirty="0">
                <a:solidFill>
                  <a:srgbClr val="000000"/>
                </a:solidFill>
                <a:latin typeface="Malgun Gothic"/>
                <a:ea typeface="Malgun Gothic"/>
              </a:rPr>
              <a:t>이행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b="1" dirty="0">
                <a:solidFill>
                  <a:srgbClr val="000000"/>
                </a:solidFill>
                <a:latin typeface="Malgun Gothic"/>
                <a:ea typeface="Malgun Gothic"/>
              </a:rPr>
              <a:t>의뢰서를</a:t>
            </a: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작성한다.</a:t>
            </a:r>
          </a:p>
          <a:p>
            <a:pPr>
              <a:lnSpc>
                <a:spcPts val="659"/>
              </a:lnSpc>
            </a:pPr>
            <a:endParaRPr lang="en-US" dirty="0" smtClean="0"/>
          </a:p>
          <a:p>
            <a:pPr marL="0" indent="190497">
              <a:lnSpc>
                <a:spcPct val="100000"/>
              </a:lnSpc>
            </a:pP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이행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의뢰서의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자원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및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스크립트에서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ea typeface="Malgun Gothic"/>
              </a:rPr>
              <a:t>이행할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자원을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추가한다.</a:t>
            </a:r>
          </a:p>
          <a:p>
            <a:pPr>
              <a:lnSpc>
                <a:spcPts val="115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2.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이행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작업이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정상적으로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되었는지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작업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결과를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확인한다.</a:t>
            </a:r>
          </a:p>
          <a:p>
            <a:pPr hangingPunct="0" marL="190497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이행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작업이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완료되고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난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후에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Agent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또는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FPT를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사용한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운영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서버로의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결과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를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확인하고,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대상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장비에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스크립트가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존재할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경우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스크립트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동작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결과를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확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인한다.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10"/>
              </a:lnSpc>
            </a:pPr>
            <a:endParaRPr lang="en-US" dirty="0" smtClean="0"/>
          </a:p>
          <a:p>
            <a:pPr marL="0" indent="17528">
              <a:lnSpc>
                <a:spcPct val="100000"/>
              </a:lnSpc>
            </a:pPr>
            <a:r>
              <a:rPr lang="en-US" altLang="zh-CN" sz="11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후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정상적으로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작동하는지를</a:t>
            </a:r>
            <a:r>
              <a:rPr lang="en-US" altLang="zh-CN" sz="11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확인한다.</a:t>
            </a:r>
          </a:p>
          <a:p>
            <a:pPr>
              <a:lnSpc>
                <a:spcPts val="115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1.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담당자가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b="1" dirty="0">
                <a:solidFill>
                  <a:srgbClr val="000000"/>
                </a:solidFill>
                <a:latin typeface="Malgun Gothic"/>
                <a:ea typeface="Malgun Gothic"/>
              </a:rPr>
              <a:t>결과를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확인한다.</a:t>
            </a:r>
          </a:p>
          <a:p>
            <a:pPr hangingPunct="0" marL="190497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담당자는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수행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결과상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오류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사항이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없는지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확인한다.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시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오류가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발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생된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경우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해당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로그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정보를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확인하고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문제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사항을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즉시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해당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개발자에게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전달하여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수정을</a:t>
            </a:r>
            <a:r>
              <a:rPr lang="en-US" altLang="zh-CN" sz="1100" spc="11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요청한다.</a:t>
            </a:r>
          </a:p>
          <a:p>
            <a:pPr>
              <a:lnSpc>
                <a:spcPts val="83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2.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개발자가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결과를</a:t>
            </a: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확인한다.</a:t>
            </a:r>
          </a:p>
          <a:p>
            <a:pPr hangingPunct="0" marL="190497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개발자는</a:t>
            </a:r>
            <a:r>
              <a:rPr lang="en-US" altLang="zh-CN" sz="1100" spc="-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완료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후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반영된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프로그램이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정상적으로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ea typeface="Malgun Gothic"/>
              </a:rPr>
              <a:t>반영되었는지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테스트를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수행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한다.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사전에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준비된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케이스,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체크리스트를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기반으로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테스트를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수행하고,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변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경된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부분이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정상적으로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동작하는지를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확인한다.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60"/>
              </a:lnSpc>
            </a:pPr>
            <a:endParaRPr lang="en-US" dirty="0" smtClean="0"/>
          </a:p>
          <a:p>
            <a:pPr marL="0" indent="17528">
              <a:lnSpc>
                <a:spcPct val="100000"/>
              </a:lnSpc>
            </a:pP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결과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문제가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발생했을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경우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적용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내용을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이전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상태로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복원한다.</a:t>
            </a:r>
          </a:p>
          <a:p>
            <a:pPr>
              <a:lnSpc>
                <a:spcPts val="115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ea typeface="Malgun Gothic"/>
              </a:rPr>
              <a:t>1.</a:t>
            </a:r>
            <a:r>
              <a:rPr lang="en-US" altLang="zh-CN" sz="11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오류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원인을</a:t>
            </a: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확인한다.</a:t>
            </a:r>
          </a:p>
          <a:p>
            <a:pPr hangingPunct="0" marL="190497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개발자는</a:t>
            </a:r>
            <a:r>
              <a:rPr lang="en-US" altLang="zh-CN" sz="1100" spc="-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배포된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프로그램상에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ea typeface="Malgun Gothic"/>
              </a:rPr>
              <a:t>오류가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발생된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ea typeface="Malgun Gothic"/>
              </a:rPr>
              <a:t>경우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오류</a:t>
            </a:r>
            <a:r>
              <a:rPr lang="en-US" altLang="zh-CN" sz="1100" spc="-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원인을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파악하여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프로그램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개발상에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문제가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있는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것인지,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시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문제가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발생할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것인지를</a:t>
            </a:r>
            <a:r>
              <a:rPr lang="en-US" altLang="zh-CN" sz="1100" spc="-1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확인한다.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필요시</a:t>
            </a:r>
            <a:r>
              <a:rPr lang="en-US" altLang="zh-CN" sz="1100" spc="-11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배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포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담당자를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포함하여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관련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개발자와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협업을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통해서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오류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원인을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파악한다.</a:t>
            </a:r>
          </a:p>
          <a:p>
            <a:pPr>
              <a:lnSpc>
                <a:spcPts val="83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2.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배포작업을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b="1" dirty="0">
                <a:solidFill>
                  <a:srgbClr val="000000"/>
                </a:solidFill>
                <a:latin typeface="Malgun Gothic"/>
                <a:ea typeface="Malgun Gothic"/>
              </a:rPr>
              <a:t>이전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상태로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복원한다.</a:t>
            </a:r>
          </a:p>
          <a:p>
            <a:pPr hangingPunct="0" marL="190497">
              <a:lnSpc>
                <a:spcPct val="150000"/>
              </a:lnSpc>
              <a:spcBef>
                <a:spcPts val="325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오류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원인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분석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후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프로그램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재수정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또는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배포작업을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다시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해야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하는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경우,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기배포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된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프로그램을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롤백(rollback)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처리한다.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롤백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처리가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어려운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경우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해당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프로그램을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수정된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내용을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반영하여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ea typeface="Malgun Gothic"/>
              </a:rPr>
              <a:t>재배포한다.</a:t>
            </a:r>
          </a:p>
        </p:txBody>
      </p:sp>
      <p:sp>
        <p:nvSpPr>
          <p:cNvPr id="722" name="TextBox 722"/>
          <p:cNvSpPr txBox="1"/>
          <p:nvPr/>
        </p:nvSpPr>
        <p:spPr>
          <a:xfrm>
            <a:off x="899922" y="10069379"/>
            <a:ext cx="292920" cy="167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94" dirty="0">
                <a:solidFill>
                  <a:srgbClr val="000000"/>
                </a:solidFill>
                <a:latin typeface="Times New Roman"/>
                <a:ea typeface="Times New Roman"/>
              </a:rPr>
              <a:t>52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Picture 724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960" y="6195060"/>
            <a:ext cx="5006340" cy="3284220"/>
          </a:xfrm>
          <a:prstGeom prst="rect">
            <a:avLst/>
          </a:prstGeom>
        </p:spPr>
      </p:pic>
      <p:sp>
        <p:nvSpPr>
          <p:cNvPr id="724" name="TextBox 724"/>
          <p:cNvSpPr txBox="1"/>
          <p:nvPr/>
        </p:nvSpPr>
        <p:spPr>
          <a:xfrm>
            <a:off x="1408187" y="1200222"/>
            <a:ext cx="5313716" cy="90367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7514">
              <a:lnSpc>
                <a:spcPct val="100000"/>
              </a:lnSpc>
            </a:pPr>
            <a:r>
              <a:rPr lang="en-US" altLang="zh-CN" sz="11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운영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환경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b="1" dirty="0">
                <a:solidFill>
                  <a:srgbClr val="000000"/>
                </a:solidFill>
                <a:latin typeface="Malgun Gothic"/>
                <a:ea typeface="Malgun Gothic"/>
              </a:rPr>
              <a:t>전환(이관)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방안을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수립하고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운영</a:t>
            </a:r>
            <a:r>
              <a:rPr lang="en-US" altLang="zh-CN" sz="11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전환을</a:t>
            </a:r>
            <a:r>
              <a:rPr lang="en-US" altLang="zh-CN" sz="11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수행한다.</a:t>
            </a:r>
          </a:p>
          <a:p>
            <a:pPr>
              <a:lnSpc>
                <a:spcPts val="115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1.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신규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시스템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운영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환경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b="1" dirty="0">
                <a:solidFill>
                  <a:srgbClr val="000000"/>
                </a:solidFill>
                <a:latin typeface="Malgun Gothic"/>
                <a:ea typeface="Malgun Gothic"/>
              </a:rPr>
              <a:t>전환(이관)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프로세스를</a:t>
            </a:r>
            <a:r>
              <a:rPr lang="en-US" altLang="zh-CN" sz="11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설계한다.</a:t>
            </a:r>
          </a:p>
          <a:p>
            <a:pPr>
              <a:lnSpc>
                <a:spcPts val="955"/>
              </a:lnSpc>
            </a:pPr>
            <a:endParaRPr lang="en-US" dirty="0" smtClean="0"/>
          </a:p>
          <a:p>
            <a:pPr marL="0" indent="190497">
              <a:lnSpc>
                <a:spcPct val="100000"/>
              </a:lnSpc>
            </a:pP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(1)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운영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및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유지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ea typeface="Malgun Gothic"/>
              </a:rPr>
              <a:t>･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보수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전환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기준을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정의한다.</a:t>
            </a:r>
          </a:p>
          <a:p>
            <a:pPr hangingPunct="0" marL="380994">
              <a:lnSpc>
                <a:spcPct val="150000"/>
              </a:lnSpc>
              <a:spcBef>
                <a:spcPts val="320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신규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프로젝트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종료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후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운영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및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유지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･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보수로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전환을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위한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필수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산출물을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정의한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다.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필수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산출물에는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화면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설계서,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데이터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설계서,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프로그램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설계서,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소스코드,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운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영자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매뉴얼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등이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포함된다.</a:t>
            </a:r>
          </a:p>
          <a:p>
            <a:pPr>
              <a:lnSpc>
                <a:spcPts val="634"/>
              </a:lnSpc>
            </a:pPr>
            <a:endParaRPr lang="en-US" dirty="0" smtClean="0"/>
          </a:p>
          <a:p>
            <a:pPr marL="0" indent="190496">
              <a:lnSpc>
                <a:spcPct val="100000"/>
              </a:lnSpc>
            </a:pPr>
            <a:r>
              <a:rPr lang="en-US" altLang="zh-CN" sz="1100" spc="-45" b="1" dirty="0">
                <a:solidFill>
                  <a:srgbClr val="000000"/>
                </a:solidFill>
                <a:latin typeface="Malgun Gothic"/>
                <a:ea typeface="Malgun Gothic"/>
              </a:rPr>
              <a:t>(2)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운영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및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유지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･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보수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전환을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준비한다.</a:t>
            </a:r>
          </a:p>
          <a:p>
            <a:pPr hangingPunct="0" marL="380994">
              <a:lnSpc>
                <a:spcPct val="149583"/>
              </a:lnSpc>
              <a:spcBef>
                <a:spcPts val="340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전환</a:t>
            </a:r>
            <a:r>
              <a:rPr lang="en-US" altLang="zh-CN" sz="1100" spc="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수행</a:t>
            </a:r>
            <a:r>
              <a:rPr lang="en-US" altLang="zh-CN" sz="1100" spc="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조직별</a:t>
            </a:r>
            <a:r>
              <a:rPr lang="en-US" altLang="zh-CN" sz="1100" spc="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역할</a:t>
            </a:r>
            <a:r>
              <a:rPr lang="en-US" altLang="zh-CN" sz="1100" spc="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및</a:t>
            </a:r>
            <a:r>
              <a:rPr lang="en-US" altLang="zh-CN" sz="1100" spc="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책임,</a:t>
            </a:r>
            <a:r>
              <a:rPr lang="en-US" altLang="zh-CN" sz="1100" spc="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전환</a:t>
            </a:r>
            <a:r>
              <a:rPr lang="en-US" altLang="zh-CN" sz="1100" spc="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대상,</a:t>
            </a:r>
            <a:r>
              <a:rPr lang="en-US" altLang="zh-CN" sz="1100" spc="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전환</a:t>
            </a:r>
            <a:r>
              <a:rPr lang="en-US" altLang="zh-CN" sz="1100" spc="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일정,</a:t>
            </a:r>
            <a:r>
              <a:rPr lang="en-US" altLang="zh-CN" sz="1100" spc="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교육</a:t>
            </a:r>
            <a:r>
              <a:rPr lang="en-US" altLang="zh-CN" sz="1100" spc="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및</a:t>
            </a:r>
            <a:r>
              <a:rPr lang="en-US" altLang="zh-CN" sz="1100" spc="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인수인계</a:t>
            </a:r>
            <a:r>
              <a:rPr lang="en-US" altLang="zh-CN" sz="1100" spc="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방안,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운영주체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변경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시점,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이슈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및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리스크,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체크리스트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등을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포함한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운영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및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유지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･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보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전환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계획을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수립하고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관리자로부터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승인을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받는다.</a:t>
            </a:r>
          </a:p>
          <a:p>
            <a:pPr>
              <a:lnSpc>
                <a:spcPts val="83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2.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운영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b="1" dirty="0">
                <a:solidFill>
                  <a:srgbClr val="000000"/>
                </a:solidFill>
                <a:latin typeface="Malgun Gothic"/>
                <a:ea typeface="Malgun Gothic"/>
              </a:rPr>
              <a:t>및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유지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･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보수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전환을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수행한다.</a:t>
            </a:r>
          </a:p>
          <a:p>
            <a:pPr hangingPunct="0" marL="190511">
              <a:lnSpc>
                <a:spcPct val="149583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전환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대상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항목과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실물의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일치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여부를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확인하고,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부적합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사항에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대해서는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인계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담당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자(개발자)에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ea typeface="Malgun Gothic"/>
              </a:rPr>
              <a:t>알려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즉시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시정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조치한다.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또한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운영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환경으로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전환되는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시스템에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대한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ea typeface="Malgun Gothic"/>
              </a:rPr>
              <a:t>정보를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ea typeface="Malgun Gothic"/>
              </a:rPr>
              <a:t>유지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ea typeface="Malgun Gothic"/>
              </a:rPr>
              <a:t>･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ea typeface="Malgun Gothic"/>
              </a:rPr>
              <a:t>보수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관리시스템(ITSM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ea typeface="Malgun Gothic"/>
              </a:rPr>
              <a:t>시스템),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ea typeface="Malgun Gothic"/>
              </a:rPr>
              <a:t>형상관리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시스템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5" dirty="0">
                <a:solidFill>
                  <a:srgbClr val="000000"/>
                </a:solidFill>
                <a:latin typeface="Malgun Gothic"/>
                <a:ea typeface="Malgun Gothic"/>
              </a:rPr>
              <a:t>등에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반영시킨다.</a:t>
            </a:r>
          </a:p>
          <a:p>
            <a:pPr>
              <a:lnSpc>
                <a:spcPts val="844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ea typeface="Malgun Gothic"/>
              </a:rPr>
              <a:t>3.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운영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b="1" dirty="0">
                <a:solidFill>
                  <a:srgbClr val="000000"/>
                </a:solidFill>
                <a:latin typeface="Malgun Gothic"/>
                <a:ea typeface="Malgun Gothic"/>
              </a:rPr>
              <a:t>및</a:t>
            </a:r>
            <a:r>
              <a:rPr lang="en-US" altLang="zh-CN" sz="11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유지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･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보수</a:t>
            </a:r>
            <a:r>
              <a:rPr lang="en-US" altLang="zh-CN" sz="11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전환을</a:t>
            </a:r>
            <a:r>
              <a:rPr lang="en-US" altLang="zh-CN" sz="11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b="1" dirty="0">
                <a:solidFill>
                  <a:srgbClr val="000000"/>
                </a:solidFill>
                <a:latin typeface="Malgun Gothic"/>
                <a:ea typeface="Malgun Gothic"/>
              </a:rPr>
              <a:t>종료한다.</a:t>
            </a:r>
          </a:p>
          <a:p>
            <a:pPr hangingPunct="0" marL="190525">
              <a:lnSpc>
                <a:spcPct val="150000"/>
              </a:lnSpc>
              <a:spcBef>
                <a:spcPts val="329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운영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및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유지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･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보수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이관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대상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서비스별로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인수인계서를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작성하여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관련자들이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서명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한다.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인수인계서에는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인수인계에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대한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책임,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인수인계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대상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업무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･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활동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내역,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ea typeface="Malgun Gothic"/>
              </a:rPr>
              <a:t>관련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산출물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목록,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인수인계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담당자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등의</a:t>
            </a:r>
            <a:r>
              <a:rPr lang="en-US" altLang="zh-CN" sz="1100" spc="-1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내용이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포함되어야</a:t>
            </a:r>
            <a:r>
              <a:rPr lang="en-US" altLang="zh-CN" sz="1100" spc="-1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한다.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10"/>
              </a:lnSpc>
            </a:pPr>
            <a:endParaRPr lang="en-US" dirty="0" smtClean="0"/>
          </a:p>
          <a:p>
            <a:pPr marL="0" indent="190488">
              <a:lnSpc>
                <a:spcPct val="100000"/>
              </a:lnSpc>
            </a:pPr>
            <a:r>
              <a:rPr lang="en-US" altLang="zh-CN" sz="900" spc="-55" b="1" dirty="0">
                <a:solidFill>
                  <a:srgbClr val="000000"/>
                </a:solidFill>
                <a:latin typeface="Malgun Gothic"/>
                <a:ea typeface="Malgun Gothic"/>
              </a:rPr>
              <a:t>[</a:t>
            </a:r>
            <a:r>
              <a:rPr lang="en-US" altLang="zh-CN" sz="9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그림</a:t>
            </a:r>
            <a:r>
              <a:rPr lang="en-US" altLang="zh-CN" sz="9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80" b="1" dirty="0">
                <a:solidFill>
                  <a:srgbClr val="000000"/>
                </a:solidFill>
                <a:latin typeface="Malgun Gothic"/>
                <a:ea typeface="Malgun Gothic"/>
              </a:rPr>
              <a:t>4-1</a:t>
            </a:r>
            <a:r>
              <a:rPr lang="en-US" altLang="zh-CN" sz="900" spc="-55" b="1" dirty="0">
                <a:solidFill>
                  <a:srgbClr val="000000"/>
                </a:solidFill>
                <a:latin typeface="Malgun Gothic"/>
                <a:ea typeface="Malgun Gothic"/>
              </a:rPr>
              <a:t>]</a:t>
            </a:r>
            <a:r>
              <a:rPr lang="en-US" altLang="zh-CN" sz="9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운영환경에서의</a:t>
            </a:r>
            <a:r>
              <a:rPr lang="en-US" altLang="zh-CN" sz="9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9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145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900" spc="-104" dirty="0">
                <a:solidFill>
                  <a:srgbClr val="000000"/>
                </a:solidFill>
                <a:latin typeface="Malgun Gothic"/>
                <a:ea typeface="Malgun Gothic"/>
              </a:rPr>
              <a:t>･</a:t>
            </a:r>
            <a:r>
              <a:rPr lang="en-US" altLang="zh-CN" sz="9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배포환경</a:t>
            </a:r>
            <a:r>
              <a:rPr lang="en-US" altLang="zh-CN" sz="9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60" b="1" dirty="0">
                <a:solidFill>
                  <a:srgbClr val="000000"/>
                </a:solidFill>
                <a:latin typeface="Malgun Gothic"/>
                <a:ea typeface="Malgun Gothic"/>
              </a:rPr>
              <a:t>(</a:t>
            </a:r>
            <a:r>
              <a:rPr lang="en-US" altLang="zh-CN" sz="9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예시</a:t>
            </a:r>
            <a:r>
              <a:rPr lang="en-US" altLang="zh-CN" sz="900" spc="-60" b="1" dirty="0">
                <a:solidFill>
                  <a:srgbClr val="000000"/>
                </a:solidFill>
                <a:latin typeface="Malgun Gothic"/>
                <a:ea typeface="Malgun Gothic"/>
              </a:rPr>
              <a:t>)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835"/>
              </a:lnSpc>
            </a:pPr>
            <a:endParaRPr lang="en-US" dirty="0" smtClean="0"/>
          </a:p>
          <a:p>
            <a:pPr marL="0" indent="5086337">
              <a:lnSpc>
                <a:spcPct val="100000"/>
              </a:lnSpc>
            </a:pPr>
            <a:r>
              <a:rPr lang="en-US" altLang="zh-CN" sz="1100" spc="94" dirty="0">
                <a:solidFill>
                  <a:srgbClr val="000000"/>
                </a:solidFill>
                <a:latin typeface="Times New Roman"/>
                <a:ea typeface="Times New Roman"/>
              </a:rPr>
              <a:t>53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Freeform 725"> 
				</p:cNvPr>
          <p:cNvSpPr/>
          <p:nvPr/>
        </p:nvSpPr>
        <p:spPr>
          <a:xfrm>
            <a:off x="6647560" y="1415161"/>
            <a:ext cx="19938" cy="210438"/>
          </a:xfrm>
          <a:custGeom>
            <a:avLst/>
            <a:gdLst>
              <a:gd name="connsiteX0" fmla="*/ 12319 w 19938"/>
              <a:gd name="connsiteY0" fmla="*/ 18160 h 210438"/>
              <a:gd name="connsiteX1" fmla="*/ 12319 w 19938"/>
              <a:gd name="connsiteY1" fmla="*/ 213232 h 21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938" h="210438">
                <a:moveTo>
                  <a:pt x="12319" y="18160"/>
                </a:moveTo>
                <a:lnTo>
                  <a:pt x="12319" y="213232"/>
                </a:lnTo>
              </a:path>
            </a:pathLst>
          </a:custGeom>
          <a:ln w="14477">
            <a:solidFill>
              <a:srgbClr val="e0a4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6" name="Freeform 726"> 
				</p:cNvPr>
          <p:cNvSpPr/>
          <p:nvPr/>
        </p:nvSpPr>
        <p:spPr>
          <a:xfrm>
            <a:off x="3510660" y="1415161"/>
            <a:ext cx="3144139" cy="19938"/>
          </a:xfrm>
          <a:custGeom>
            <a:avLst/>
            <a:gdLst>
              <a:gd name="connsiteX0" fmla="*/ 11303 w 3144139"/>
              <a:gd name="connsiteY0" fmla="*/ 18160 h 19938"/>
              <a:gd name="connsiteX1" fmla="*/ 3151505 w 3144139"/>
              <a:gd name="connsiteY1" fmla="*/ 18160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44139" h="19938">
                <a:moveTo>
                  <a:pt x="11303" y="18160"/>
                </a:moveTo>
                <a:lnTo>
                  <a:pt x="3151505" y="18160"/>
                </a:lnTo>
              </a:path>
            </a:pathLst>
          </a:custGeom>
          <a:ln w="14477">
            <a:solidFill>
              <a:srgbClr val="e0a4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7" name="Freeform 727"> 
				</p:cNvPr>
          <p:cNvSpPr/>
          <p:nvPr/>
        </p:nvSpPr>
        <p:spPr>
          <a:xfrm>
            <a:off x="3510660" y="1415161"/>
            <a:ext cx="3144139" cy="19938"/>
          </a:xfrm>
          <a:custGeom>
            <a:avLst/>
            <a:gdLst>
              <a:gd name="connsiteX0" fmla="*/ 11303 w 3144139"/>
              <a:gd name="connsiteY0" fmla="*/ 18160 h 19938"/>
              <a:gd name="connsiteX1" fmla="*/ 3151505 w 3144139"/>
              <a:gd name="connsiteY1" fmla="*/ 18160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44139" h="19938">
                <a:moveTo>
                  <a:pt x="11303" y="18160"/>
                </a:moveTo>
                <a:lnTo>
                  <a:pt x="3151505" y="18160"/>
                </a:lnTo>
              </a:path>
            </a:pathLst>
          </a:custGeom>
          <a:ln w="14477">
            <a:solidFill>
              <a:srgbClr val="e0a4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8" name="TextBox 728"/>
          <p:cNvSpPr txBox="1"/>
          <p:nvPr/>
        </p:nvSpPr>
        <p:spPr>
          <a:xfrm>
            <a:off x="3601975" y="1215005"/>
            <a:ext cx="2972090" cy="2944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50" spc="-204" b="1" dirty="0">
                <a:solidFill>
                  <a:srgbClr val="e0a400"/>
                </a:solidFill>
                <a:latin typeface="Malgun Gothic"/>
                <a:ea typeface="Malgun Gothic"/>
              </a:rPr>
              <a:t>수행</a:t>
            </a:r>
            <a:r>
              <a:rPr lang="en-US" altLang="zh-CN" sz="1050" spc="55" b="1" dirty="0">
                <a:solidFill>
                  <a:srgbClr val="e0a4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50" spc="-85" b="1" dirty="0">
                <a:solidFill>
                  <a:srgbClr val="e0a400"/>
                </a:solidFill>
                <a:latin typeface="Malgun Gothic"/>
                <a:ea typeface="Malgun Gothic"/>
              </a:rPr>
              <a:t>tip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14"/>
              </a:lnSpc>
            </a:pPr>
            <a:endParaRPr lang="en-US" dirty="0" smtClean="0"/>
          </a:p>
          <a:p>
            <a:pPr hangingPunct="0" marL="190498" indent="-124205">
              <a:lnSpc>
                <a:spcPct val="133333"/>
              </a:lnSpc>
            </a:pPr>
            <a:r>
              <a:rPr lang="en-US" altLang="zh-CN" sz="1000" spc="-25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0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4" b="1" dirty="0">
                <a:solidFill>
                  <a:srgbClr val="000000"/>
                </a:solidFill>
                <a:latin typeface="Malgun Gothic"/>
                <a:ea typeface="Malgun Gothic"/>
              </a:rPr>
              <a:t>운영</a:t>
            </a:r>
            <a:r>
              <a:rPr lang="en-US" altLang="zh-CN" sz="10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4" b="1" dirty="0">
                <a:solidFill>
                  <a:srgbClr val="000000"/>
                </a:solidFill>
                <a:latin typeface="Malgun Gothic"/>
                <a:ea typeface="Malgun Gothic"/>
              </a:rPr>
              <a:t>서버</a:t>
            </a:r>
            <a:r>
              <a:rPr lang="en-US" altLang="zh-CN" sz="1000" spc="-2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4" b="1" dirty="0">
                <a:solidFill>
                  <a:srgbClr val="000000"/>
                </a:solidFill>
                <a:latin typeface="Malgun Gothic"/>
                <a:ea typeface="Malgun Gothic"/>
              </a:rPr>
              <a:t>또는</a:t>
            </a:r>
            <a:r>
              <a:rPr lang="en-US" altLang="zh-CN" sz="10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4" b="1" dirty="0">
                <a:solidFill>
                  <a:srgbClr val="000000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000" spc="-2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4" b="1" dirty="0">
                <a:solidFill>
                  <a:srgbClr val="000000"/>
                </a:solidFill>
                <a:latin typeface="Malgun Gothic"/>
                <a:ea typeface="Malgun Gothic"/>
              </a:rPr>
              <a:t>서버</a:t>
            </a:r>
            <a:r>
              <a:rPr lang="en-US" altLang="zh-CN" sz="10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4" b="1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0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4" b="1" dirty="0">
                <a:solidFill>
                  <a:srgbClr val="000000"/>
                </a:solidFill>
                <a:latin typeface="Malgun Gothic"/>
                <a:ea typeface="Malgun Gothic"/>
              </a:rPr>
              <a:t>시</a:t>
            </a:r>
            <a:r>
              <a:rPr lang="en-US" altLang="zh-CN" sz="1000" spc="-2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4" b="1" dirty="0">
                <a:solidFill>
                  <a:srgbClr val="000000"/>
                </a:solidFill>
                <a:latin typeface="Malgun Gothic"/>
                <a:ea typeface="Malgun Gothic"/>
              </a:rPr>
              <a:t>회사</a:t>
            </a:r>
            <a:r>
              <a:rPr lang="en-US" altLang="zh-CN" sz="10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4" b="1" dirty="0">
                <a:solidFill>
                  <a:srgbClr val="000000"/>
                </a:solidFill>
                <a:latin typeface="Malgun Gothic"/>
                <a:ea typeface="Malgun Gothic"/>
              </a:rPr>
              <a:t>정책에</a:t>
            </a:r>
            <a:r>
              <a:rPr lang="en-US" altLang="zh-CN" sz="1000" spc="-2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4" b="1" dirty="0">
                <a:solidFill>
                  <a:srgbClr val="000000"/>
                </a:solidFill>
                <a:latin typeface="Malgun Gothic"/>
                <a:ea typeface="Malgun Gothic"/>
              </a:rPr>
              <a:t>따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라서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실행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75" b="1" dirty="0">
                <a:solidFill>
                  <a:srgbClr val="000000"/>
                </a:solidFill>
                <a:latin typeface="Malgun Gothic"/>
                <a:ea typeface="Malgun Gothic"/>
              </a:rPr>
              <a:t>파일,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4" b="1" dirty="0">
                <a:solidFill>
                  <a:srgbClr val="000000"/>
                </a:solidFill>
                <a:latin typeface="Malgun Gothic"/>
                <a:ea typeface="Malgun Gothic"/>
              </a:rPr>
              <a:t>바이너리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파일만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넘겨야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4" b="1" dirty="0">
                <a:solidFill>
                  <a:srgbClr val="000000"/>
                </a:solidFill>
                <a:latin typeface="Malgun Gothic"/>
                <a:ea typeface="Malgun Gothic"/>
              </a:rPr>
              <a:t>하는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경우가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0" b="1" dirty="0">
                <a:solidFill>
                  <a:srgbClr val="000000"/>
                </a:solidFill>
                <a:latin typeface="Malgun Gothic"/>
                <a:ea typeface="Malgun Gothic"/>
              </a:rPr>
              <a:t>있으므로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5" b="1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0" b="1" dirty="0">
                <a:solidFill>
                  <a:srgbClr val="000000"/>
                </a:solidFill>
                <a:latin typeface="Malgun Gothic"/>
                <a:ea typeface="Malgun Gothic"/>
              </a:rPr>
              <a:t>스크립트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작성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시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0" b="1" dirty="0">
                <a:solidFill>
                  <a:srgbClr val="000000"/>
                </a:solidFill>
                <a:latin typeface="Malgun Gothic"/>
                <a:ea typeface="Malgun Gothic"/>
              </a:rPr>
              <a:t>컴파일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0" b="1" dirty="0">
                <a:solidFill>
                  <a:srgbClr val="000000"/>
                </a:solidFill>
                <a:latin typeface="Malgun Gothic"/>
                <a:ea typeface="Malgun Gothic"/>
              </a:rPr>
              <a:t>후</a:t>
            </a:r>
            <a:r>
              <a:rPr lang="en-US" altLang="zh-CN" sz="10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0" b="1" dirty="0">
                <a:solidFill>
                  <a:srgbClr val="000000"/>
                </a:solidFill>
                <a:latin typeface="Malgun Gothic"/>
                <a:ea typeface="Malgun Gothic"/>
              </a:rPr>
              <a:t>소스코드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는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삭제하는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사항을</a:t>
            </a:r>
            <a:r>
              <a:rPr lang="en-US" altLang="zh-CN" sz="10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반영한다.</a:t>
            </a:r>
          </a:p>
          <a:p>
            <a:pPr hangingPunct="0" marL="185164" indent="-118872">
              <a:lnSpc>
                <a:spcPct val="133333"/>
              </a:lnSpc>
            </a:pPr>
            <a:r>
              <a:rPr lang="en-US" altLang="zh-CN" sz="1000" spc="-44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0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시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사전에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불필요한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소스코드,</a:t>
            </a:r>
            <a:r>
              <a:rPr lang="en-US" altLang="zh-CN" sz="10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작업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0" b="1" dirty="0">
                <a:solidFill>
                  <a:srgbClr val="000000"/>
                </a:solidFill>
                <a:latin typeface="Malgun Gothic"/>
                <a:ea typeface="Malgun Gothic"/>
              </a:rPr>
              <a:t>파일,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백업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파일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등은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반드시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정비하도록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5" b="1" dirty="0">
                <a:solidFill>
                  <a:srgbClr val="000000"/>
                </a:solidFill>
                <a:latin typeface="Malgun Gothic"/>
                <a:ea typeface="Malgun Gothic"/>
              </a:rPr>
              <a:t>한다.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소스코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5" b="1" dirty="0">
                <a:solidFill>
                  <a:srgbClr val="000000"/>
                </a:solidFill>
                <a:latin typeface="Malgun Gothic"/>
                <a:ea typeface="Malgun Gothic"/>
              </a:rPr>
              <a:t>드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정비가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0" b="1" dirty="0">
                <a:solidFill>
                  <a:srgbClr val="000000"/>
                </a:solidFill>
                <a:latin typeface="Malgun Gothic"/>
                <a:ea typeface="Malgun Gothic"/>
              </a:rPr>
              <a:t>되지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않은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5" b="1" dirty="0">
                <a:solidFill>
                  <a:srgbClr val="000000"/>
                </a:solidFill>
                <a:latin typeface="Malgun Gothic"/>
                <a:ea typeface="Malgun Gothic"/>
              </a:rPr>
              <a:t>경우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사용하지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0" b="1" dirty="0">
                <a:solidFill>
                  <a:srgbClr val="000000"/>
                </a:solidFill>
                <a:latin typeface="Malgun Gothic"/>
                <a:ea typeface="Malgun Gothic"/>
              </a:rPr>
              <a:t>않는</a:t>
            </a:r>
            <a:r>
              <a:rPr lang="en-US" altLang="zh-CN" sz="10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5" b="1" dirty="0">
                <a:solidFill>
                  <a:srgbClr val="000000"/>
                </a:solidFill>
                <a:latin typeface="Malgun Gothic"/>
                <a:ea typeface="Malgun Gothic"/>
              </a:rPr>
              <a:t>프로그램이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5" b="1" dirty="0">
                <a:solidFill>
                  <a:srgbClr val="000000"/>
                </a:solidFill>
                <a:latin typeface="Malgun Gothic"/>
                <a:ea typeface="Malgun Gothic"/>
              </a:rPr>
              <a:t>나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5" b="1" dirty="0">
                <a:solidFill>
                  <a:srgbClr val="000000"/>
                </a:solidFill>
                <a:latin typeface="Malgun Gothic"/>
                <a:ea typeface="Malgun Gothic"/>
              </a:rPr>
              <a:t>파일이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0" b="1" dirty="0">
                <a:solidFill>
                  <a:srgbClr val="000000"/>
                </a:solidFill>
                <a:latin typeface="Malgun Gothic"/>
                <a:ea typeface="Malgun Gothic"/>
              </a:rPr>
              <a:t>운영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5" b="1" dirty="0">
                <a:solidFill>
                  <a:srgbClr val="000000"/>
                </a:solidFill>
                <a:latin typeface="Malgun Gothic"/>
                <a:ea typeface="Malgun Gothic"/>
              </a:rPr>
              <a:t>서버에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5" b="1" dirty="0">
                <a:solidFill>
                  <a:srgbClr val="000000"/>
                </a:solidFill>
                <a:latin typeface="Malgun Gothic"/>
                <a:ea typeface="Malgun Gothic"/>
              </a:rPr>
              <a:t>배포되어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5" b="1" dirty="0">
                <a:solidFill>
                  <a:srgbClr val="000000"/>
                </a:solidFill>
                <a:latin typeface="Malgun Gothic"/>
                <a:ea typeface="Malgun Gothic"/>
              </a:rPr>
              <a:t>문제를</a:t>
            </a:r>
            <a:r>
              <a:rPr lang="en-US" altLang="zh-CN" sz="1000" spc="-3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0" b="1" dirty="0">
                <a:solidFill>
                  <a:srgbClr val="000000"/>
                </a:solidFill>
                <a:latin typeface="Malgun Gothic"/>
                <a:ea typeface="Malgun Gothic"/>
              </a:rPr>
              <a:t>발생시킬</a:t>
            </a:r>
            <a:r>
              <a:rPr lang="en-US" altLang="zh-CN" sz="1000" spc="-3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75" b="1" dirty="0">
                <a:solidFill>
                  <a:srgbClr val="000000"/>
                </a:solidFill>
                <a:latin typeface="Malgun Gothic"/>
                <a:ea typeface="Malgun Gothic"/>
              </a:rPr>
              <a:t>수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있다.</a:t>
            </a:r>
          </a:p>
          <a:p>
            <a:pPr hangingPunct="0" marL="199642" indent="-133350">
              <a:lnSpc>
                <a:spcPct val="133333"/>
              </a:lnSpc>
            </a:pPr>
            <a:r>
              <a:rPr lang="en-US" altLang="zh-CN" sz="1000" spc="-64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000" spc="-55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59" b="1" dirty="0">
                <a:solidFill>
                  <a:srgbClr val="000000"/>
                </a:solidFill>
                <a:latin typeface="Malgun Gothic"/>
                <a:ea typeface="Malgun Gothic"/>
              </a:rPr>
              <a:t>운영환경에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59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시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정부,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59" b="1" dirty="0">
                <a:solidFill>
                  <a:srgbClr val="000000"/>
                </a:solidFill>
                <a:latin typeface="Malgun Gothic"/>
                <a:ea typeface="Malgun Gothic"/>
              </a:rPr>
              <a:t>회사의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보안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정책으로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인해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다양한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제약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사항이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0" b="1" dirty="0">
                <a:solidFill>
                  <a:srgbClr val="000000"/>
                </a:solidFill>
                <a:latin typeface="Malgun Gothic"/>
                <a:ea typeface="Malgun Gothic"/>
              </a:rPr>
              <a:t>존재한다.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운영</a:t>
            </a:r>
            <a:r>
              <a:rPr lang="en-US" altLang="zh-CN" sz="1000" spc="-4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0" b="1" dirty="0">
                <a:solidFill>
                  <a:srgbClr val="000000"/>
                </a:solidFill>
                <a:latin typeface="Malgun Gothic"/>
                <a:ea typeface="Malgun Gothic"/>
              </a:rPr>
              <a:t>배</a:t>
            </a:r>
            <a:r>
              <a:rPr lang="en-US" altLang="zh-CN" sz="100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포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시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해당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제약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사항을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빠짐없이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파악하도록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85" b="1" dirty="0">
                <a:solidFill>
                  <a:srgbClr val="000000"/>
                </a:solidFill>
                <a:latin typeface="Malgun Gothic"/>
                <a:ea typeface="Malgun Gothic"/>
              </a:rPr>
              <a:t>한다.</a:t>
            </a:r>
          </a:p>
        </p:txBody>
      </p:sp>
      <p:sp>
        <p:nvSpPr>
          <p:cNvPr id="729" name="TextBox 729"/>
          <p:cNvSpPr txBox="1"/>
          <p:nvPr/>
        </p:nvSpPr>
        <p:spPr>
          <a:xfrm>
            <a:off x="899922" y="10069379"/>
            <a:ext cx="292920" cy="167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94" dirty="0">
                <a:solidFill>
                  <a:srgbClr val="000000"/>
                </a:solidFill>
                <a:latin typeface="Times New Roman"/>
                <a:ea typeface="Times New Roman"/>
              </a:rPr>
              <a:t>54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Freeform 730"> 
				</p:cNvPr>
          <p:cNvSpPr/>
          <p:nvPr/>
        </p:nvSpPr>
        <p:spPr>
          <a:xfrm>
            <a:off x="908050" y="1085850"/>
            <a:ext cx="819150" cy="577850"/>
          </a:xfrm>
          <a:custGeom>
            <a:avLst/>
            <a:gdLst>
              <a:gd name="connsiteX0" fmla="*/ 10160 w 819150"/>
              <a:gd name="connsiteY0" fmla="*/ 588263 h 577850"/>
              <a:gd name="connsiteX1" fmla="*/ 824738 w 819150"/>
              <a:gd name="connsiteY1" fmla="*/ 588263 h 577850"/>
              <a:gd name="connsiteX2" fmla="*/ 824738 w 819150"/>
              <a:gd name="connsiteY2" fmla="*/ 12191 h 577850"/>
              <a:gd name="connsiteX3" fmla="*/ 10160 w 819150"/>
              <a:gd name="connsiteY3" fmla="*/ 12191 h 577850"/>
              <a:gd name="connsiteX4" fmla="*/ 10160 w 819150"/>
              <a:gd name="connsiteY4" fmla="*/ 588263 h 57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150" h="577850">
                <a:moveTo>
                  <a:pt x="10160" y="588263"/>
                </a:moveTo>
                <a:lnTo>
                  <a:pt x="824738" y="588263"/>
                </a:lnTo>
                <a:lnTo>
                  <a:pt x="824738" y="12191"/>
                </a:lnTo>
                <a:lnTo>
                  <a:pt x="10160" y="12191"/>
                </a:lnTo>
                <a:lnTo>
                  <a:pt x="10160" y="588263"/>
                </a:lnTo>
                <a:close/>
              </a:path>
            </a:pathLst>
          </a:custGeom>
          <a:solidFill>
            <a:srgbClr val="6490c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1" name="Freeform 731"> 
				</p:cNvPr>
          <p:cNvSpPr/>
          <p:nvPr/>
        </p:nvSpPr>
        <p:spPr>
          <a:xfrm>
            <a:off x="1720850" y="1085850"/>
            <a:ext cx="4895850" cy="577850"/>
          </a:xfrm>
          <a:custGeom>
            <a:avLst/>
            <a:gdLst>
              <a:gd name="connsiteX0" fmla="*/ 11938 w 4895850"/>
              <a:gd name="connsiteY0" fmla="*/ 588263 h 577850"/>
              <a:gd name="connsiteX1" fmla="*/ 4906264 w 4895850"/>
              <a:gd name="connsiteY1" fmla="*/ 588263 h 577850"/>
              <a:gd name="connsiteX2" fmla="*/ 4906264 w 4895850"/>
              <a:gd name="connsiteY2" fmla="*/ 12191 h 577850"/>
              <a:gd name="connsiteX3" fmla="*/ 11938 w 4895850"/>
              <a:gd name="connsiteY3" fmla="*/ 12191 h 577850"/>
              <a:gd name="connsiteX4" fmla="*/ 11938 w 4895850"/>
              <a:gd name="connsiteY4" fmla="*/ 588263 h 57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5850" h="577850">
                <a:moveTo>
                  <a:pt x="11938" y="588263"/>
                </a:moveTo>
                <a:lnTo>
                  <a:pt x="4906264" y="588263"/>
                </a:lnTo>
                <a:lnTo>
                  <a:pt x="4906264" y="12191"/>
                </a:lnTo>
                <a:lnTo>
                  <a:pt x="11938" y="12191"/>
                </a:lnTo>
                <a:lnTo>
                  <a:pt x="11938" y="588263"/>
                </a:lnTo>
                <a:close/>
              </a:path>
            </a:pathLst>
          </a:custGeom>
          <a:solidFill>
            <a:srgbClr val="fcf4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2" name="TextBox 732"/>
          <p:cNvSpPr txBox="1"/>
          <p:nvPr/>
        </p:nvSpPr>
        <p:spPr>
          <a:xfrm>
            <a:off x="1046225" y="1273984"/>
            <a:ext cx="2118817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814578" algn="l"/>
              </a:tabLst>
            </a:pPr>
            <a:r>
              <a:rPr lang="en-US" altLang="zh-CN" sz="1600" spc="-200" b="1" dirty="0">
                <a:solidFill>
                  <a:srgbClr val="fefefe"/>
                </a:solidFill>
                <a:latin typeface="Malgun Gothic"/>
                <a:ea typeface="Malgun Gothic"/>
              </a:rPr>
              <a:t>학습</a:t>
            </a:r>
            <a:r>
              <a:rPr lang="en-US" altLang="zh-CN" sz="1600" spc="-75" b="1" dirty="0">
                <a:solidFill>
                  <a:srgbClr val="fefefe"/>
                </a:solidFill>
                <a:latin typeface="Malgun Gothic"/>
                <a:cs typeface="Malgun Gothic"/>
              </a:rPr>
              <a:t> </a:t>
            </a:r>
            <a:r>
              <a:rPr lang="en-US" altLang="zh-CN" sz="1600" spc="-120" b="1" dirty="0">
                <a:solidFill>
                  <a:srgbClr val="fefefe"/>
                </a:solidFill>
                <a:latin typeface="Malgun Gothic"/>
                <a:ea typeface="Malgun Gothic"/>
              </a:rPr>
              <a:t>4	</a:t>
            </a:r>
            <a:r>
              <a:rPr lang="en-US" altLang="zh-CN" sz="1500" spc="-85" b="1" dirty="0">
                <a:solidFill>
                  <a:srgbClr val="000000"/>
                </a:solidFill>
                <a:latin typeface="Malgun Gothic"/>
                <a:ea typeface="Malgun Gothic"/>
              </a:rPr>
              <a:t>교수·학습</a:t>
            </a:r>
            <a:r>
              <a:rPr lang="en-US" altLang="zh-CN" sz="15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5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방법</a:t>
            </a:r>
          </a:p>
        </p:txBody>
      </p:sp>
      <p:sp>
        <p:nvSpPr>
          <p:cNvPr id="733" name="TextBox 733"/>
          <p:cNvSpPr txBox="1"/>
          <p:nvPr/>
        </p:nvSpPr>
        <p:spPr>
          <a:xfrm>
            <a:off x="1217675" y="2047490"/>
            <a:ext cx="5504750" cy="81895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200" spc="-179" b="1" dirty="0">
                <a:solidFill>
                  <a:srgbClr val="6491cb"/>
                </a:solidFill>
                <a:latin typeface="Malgun Gothic"/>
                <a:ea typeface="Malgun Gothic"/>
              </a:rPr>
              <a:t>교수</a:t>
            </a:r>
            <a:r>
              <a:rPr lang="en-US" altLang="zh-CN" sz="1200" spc="94" b="1" dirty="0">
                <a:solidFill>
                  <a:srgbClr val="6491cb"/>
                </a:solidFill>
                <a:latin typeface="Malgun Gothic"/>
                <a:cs typeface="Malgun Gothic"/>
              </a:rPr>
              <a:t> </a:t>
            </a:r>
            <a:r>
              <a:rPr lang="en-US" altLang="zh-CN" sz="1200" spc="-184" b="1" dirty="0">
                <a:solidFill>
                  <a:srgbClr val="6491cb"/>
                </a:solidFill>
                <a:latin typeface="Malgun Gothic"/>
                <a:ea typeface="Malgun Gothic"/>
              </a:rPr>
              <a:t>방법</a:t>
            </a:r>
          </a:p>
          <a:p>
            <a:pPr>
              <a:lnSpc>
                <a:spcPts val="1714"/>
              </a:lnSpc>
            </a:pPr>
            <a:endParaRPr lang="en-US" dirty="0" smtClean="0"/>
          </a:p>
          <a:p>
            <a:pPr marL="0" indent="240791">
              <a:lnSpc>
                <a:spcPct val="100000"/>
              </a:lnSpc>
            </a:pP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이행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환경에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따른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절차를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설명하고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이행의뢰서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ea typeface="Malgun Gothic"/>
              </a:rPr>
              <a:t>작성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실습을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ea typeface="Malgun Gothic"/>
              </a:rPr>
              <a:t>진행한다.</a:t>
            </a:r>
          </a:p>
          <a:p>
            <a:pPr>
              <a:lnSpc>
                <a:spcPts val="1660"/>
              </a:lnSpc>
            </a:pPr>
            <a:endParaRPr lang="en-US" dirty="0" smtClean="0"/>
          </a:p>
          <a:p>
            <a:pPr marL="0" indent="240791">
              <a:lnSpc>
                <a:spcPct val="100000"/>
              </a:lnSpc>
            </a:pP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후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ea typeface="Malgun Gothic"/>
              </a:rPr>
              <a:t>정상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작동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5" dirty="0">
                <a:solidFill>
                  <a:srgbClr val="000000"/>
                </a:solidFill>
                <a:latin typeface="Malgun Gothic"/>
                <a:ea typeface="Malgun Gothic"/>
              </a:rPr>
              <a:t>여부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ea typeface="Malgun Gothic"/>
              </a:rPr>
              <a:t>확인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방법을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ea typeface="Malgun Gothic"/>
              </a:rPr>
              <a:t>배포작업이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ea typeface="Malgun Gothic"/>
              </a:rPr>
              <a:t>정상적으로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되었을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때와</a:t>
            </a:r>
          </a:p>
          <a:p>
            <a:pPr>
              <a:lnSpc>
                <a:spcPts val="659"/>
              </a:lnSpc>
            </a:pPr>
            <a:endParaRPr lang="en-US" dirty="0" smtClean="0"/>
          </a:p>
          <a:p>
            <a:pPr marL="0" indent="371091">
              <a:lnSpc>
                <a:spcPct val="100000"/>
              </a:lnSpc>
            </a:pP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실패했을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때의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작업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결과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화면을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예시를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들어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비교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ea typeface="Malgun Gothic"/>
              </a:rPr>
              <a:t>설명한다.</a:t>
            </a:r>
          </a:p>
          <a:p>
            <a:pPr>
              <a:lnSpc>
                <a:spcPts val="1319"/>
              </a:lnSpc>
            </a:pPr>
            <a:endParaRPr lang="en-US" dirty="0" smtClean="0"/>
          </a:p>
          <a:p>
            <a:pPr hangingPunct="0" marL="361950" indent="-121158">
              <a:lnSpc>
                <a:spcPct val="150000"/>
              </a:lnSpc>
            </a:pP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75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70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75" dirty="0">
                <a:solidFill>
                  <a:srgbClr val="000000"/>
                </a:solidFill>
                <a:latin typeface="Malgun Gothic"/>
                <a:ea typeface="Malgun Gothic"/>
              </a:rPr>
              <a:t>결과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75" dirty="0">
                <a:solidFill>
                  <a:srgbClr val="000000"/>
                </a:solidFill>
                <a:latin typeface="Malgun Gothic"/>
                <a:ea typeface="Malgun Gothic"/>
              </a:rPr>
              <a:t>문제가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75" dirty="0">
                <a:solidFill>
                  <a:srgbClr val="000000"/>
                </a:solidFill>
                <a:latin typeface="Malgun Gothic"/>
                <a:ea typeface="Malgun Gothic"/>
              </a:rPr>
              <a:t>발생했을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75" dirty="0">
                <a:solidFill>
                  <a:srgbClr val="000000"/>
                </a:solidFill>
                <a:latin typeface="Malgun Gothic"/>
                <a:ea typeface="Malgun Gothic"/>
              </a:rPr>
              <a:t>경우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75" dirty="0">
                <a:solidFill>
                  <a:srgbClr val="000000"/>
                </a:solidFill>
                <a:latin typeface="Malgun Gothic"/>
                <a:ea typeface="Malgun Gothic"/>
              </a:rPr>
              <a:t>이전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75" dirty="0">
                <a:solidFill>
                  <a:srgbClr val="000000"/>
                </a:solidFill>
                <a:latin typeface="Malgun Gothic"/>
                <a:ea typeface="Malgun Gothic"/>
              </a:rPr>
              <a:t>상태로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75" dirty="0">
                <a:solidFill>
                  <a:srgbClr val="000000"/>
                </a:solidFill>
                <a:latin typeface="Malgun Gothic"/>
                <a:ea typeface="Malgun Gothic"/>
              </a:rPr>
              <a:t>복원하는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75" dirty="0">
                <a:solidFill>
                  <a:srgbClr val="000000"/>
                </a:solidFill>
                <a:latin typeface="Malgun Gothic"/>
                <a:ea typeface="Malgun Gothic"/>
              </a:rPr>
              <a:t>절차를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45" dirty="0">
                <a:solidFill>
                  <a:srgbClr val="000000"/>
                </a:solidFill>
                <a:latin typeface="Malgun Gothic"/>
                <a:ea typeface="Malgun Gothic"/>
              </a:rPr>
              <a:t>설명하고,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75" dirty="0">
                <a:solidFill>
                  <a:srgbClr val="000000"/>
                </a:solidFill>
                <a:latin typeface="Malgun Gothic"/>
                <a:ea typeface="Malgun Gothic"/>
              </a:rPr>
              <a:t>원상</a:t>
            </a:r>
            <a:r>
              <a:rPr lang="en-US" altLang="zh-CN" sz="1100" spc="-6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75" dirty="0">
                <a:solidFill>
                  <a:srgbClr val="000000"/>
                </a:solidFill>
                <a:latin typeface="Malgun Gothic"/>
                <a:ea typeface="Malgun Gothic"/>
              </a:rPr>
              <a:t>복구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84" dirty="0">
                <a:solidFill>
                  <a:srgbClr val="000000"/>
                </a:solidFill>
                <a:latin typeface="Malgun Gothic"/>
                <a:ea typeface="Malgun Gothic"/>
              </a:rPr>
              <a:t>를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79" dirty="0">
                <a:solidFill>
                  <a:srgbClr val="000000"/>
                </a:solidFill>
                <a:latin typeface="Malgun Gothic"/>
                <a:ea typeface="Malgun Gothic"/>
              </a:rPr>
              <a:t>완전하게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84" dirty="0">
                <a:solidFill>
                  <a:srgbClr val="000000"/>
                </a:solidFill>
                <a:latin typeface="Malgun Gothic"/>
                <a:ea typeface="Malgun Gothic"/>
              </a:rPr>
              <a:t>수행하지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79" dirty="0">
                <a:solidFill>
                  <a:srgbClr val="000000"/>
                </a:solidFill>
                <a:latin typeface="Malgun Gothic"/>
                <a:ea typeface="Malgun Gothic"/>
              </a:rPr>
              <a:t>못했을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84" dirty="0">
                <a:solidFill>
                  <a:srgbClr val="000000"/>
                </a:solidFill>
                <a:latin typeface="Malgun Gothic"/>
                <a:ea typeface="Malgun Gothic"/>
              </a:rPr>
              <a:t>경우의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79" dirty="0">
                <a:solidFill>
                  <a:srgbClr val="000000"/>
                </a:solidFill>
                <a:latin typeface="Malgun Gothic"/>
                <a:ea typeface="Malgun Gothic"/>
              </a:rPr>
              <a:t>발생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84" dirty="0">
                <a:solidFill>
                  <a:srgbClr val="000000"/>
                </a:solidFill>
                <a:latin typeface="Malgun Gothic"/>
                <a:ea typeface="Malgun Gothic"/>
              </a:rPr>
              <a:t>위험을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79" dirty="0">
                <a:solidFill>
                  <a:srgbClr val="000000"/>
                </a:solidFill>
                <a:latin typeface="Malgun Gothic"/>
                <a:ea typeface="Malgun Gothic"/>
              </a:rPr>
              <a:t>토론을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84" dirty="0">
                <a:solidFill>
                  <a:srgbClr val="000000"/>
                </a:solidFill>
                <a:latin typeface="Malgun Gothic"/>
                <a:ea typeface="Malgun Gothic"/>
              </a:rPr>
              <a:t>통해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79" dirty="0">
                <a:solidFill>
                  <a:srgbClr val="000000"/>
                </a:solidFill>
                <a:latin typeface="Malgun Gothic"/>
                <a:ea typeface="Malgun Gothic"/>
              </a:rPr>
              <a:t>다양하게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85" dirty="0">
                <a:solidFill>
                  <a:srgbClr val="000000"/>
                </a:solidFill>
                <a:latin typeface="Malgun Gothic"/>
                <a:ea typeface="Malgun Gothic"/>
              </a:rPr>
              <a:t>도출해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35" dirty="0">
                <a:solidFill>
                  <a:srgbClr val="000000"/>
                </a:solidFill>
                <a:latin typeface="Malgun Gothic"/>
                <a:ea typeface="Malgun Gothic"/>
              </a:rPr>
              <a:t>본다.</a:t>
            </a:r>
          </a:p>
          <a:p>
            <a:pPr>
              <a:lnSpc>
                <a:spcPts val="1330"/>
              </a:lnSpc>
            </a:pPr>
            <a:endParaRPr lang="en-US" dirty="0" smtClean="0"/>
          </a:p>
          <a:p>
            <a:pPr marL="0" indent="240791">
              <a:lnSpc>
                <a:spcPct val="100000"/>
              </a:lnSpc>
            </a:pP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84" dirty="0">
                <a:solidFill>
                  <a:srgbClr val="000000"/>
                </a:solidFill>
                <a:latin typeface="Malgun Gothic"/>
                <a:ea typeface="Malgun Gothic"/>
              </a:rPr>
              <a:t>운영환경에서의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ea typeface="Malgun Gothic"/>
              </a:rPr>
              <a:t>ITSM,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79" dirty="0">
                <a:solidFill>
                  <a:srgbClr val="000000"/>
                </a:solidFill>
                <a:latin typeface="Malgun Gothic"/>
                <a:ea typeface="Malgun Gothic"/>
              </a:rPr>
              <a:t>형상관리시스템을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89" dirty="0">
                <a:solidFill>
                  <a:srgbClr val="000000"/>
                </a:solidFill>
                <a:latin typeface="Malgun Gothic"/>
                <a:ea typeface="Malgun Gothic"/>
              </a:rPr>
              <a:t>포함한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79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125" dirty="0">
                <a:solidFill>
                  <a:srgbClr val="000000"/>
                </a:solidFill>
                <a:latin typeface="Malgun Gothic"/>
                <a:ea typeface="Malgun Gothic"/>
              </a:rPr>
              <a:t>･</a:t>
            </a:r>
            <a:r>
              <a:rPr lang="en-US" altLang="zh-CN" sz="1100" spc="-184" dirty="0">
                <a:solidFill>
                  <a:srgbClr val="000000"/>
                </a:solidFill>
                <a:latin typeface="Malgun Gothic"/>
                <a:ea typeface="Malgun Gothic"/>
              </a:rPr>
              <a:t>배포환경을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79" dirty="0">
                <a:solidFill>
                  <a:srgbClr val="000000"/>
                </a:solidFill>
                <a:latin typeface="Malgun Gothic"/>
                <a:ea typeface="Malgun Gothic"/>
              </a:rPr>
              <a:t>실사례를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84" dirty="0">
                <a:solidFill>
                  <a:srgbClr val="000000"/>
                </a:solidFill>
                <a:latin typeface="Malgun Gothic"/>
                <a:ea typeface="Malgun Gothic"/>
              </a:rPr>
              <a:t>들어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54" dirty="0">
                <a:solidFill>
                  <a:srgbClr val="000000"/>
                </a:solidFill>
                <a:latin typeface="Malgun Gothic"/>
                <a:ea typeface="Malgun Gothic"/>
              </a:rPr>
              <a:t>설명한다.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6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200" spc="-179" b="1" dirty="0">
                <a:solidFill>
                  <a:srgbClr val="6491cb"/>
                </a:solidFill>
                <a:latin typeface="Malgun Gothic"/>
                <a:ea typeface="Malgun Gothic"/>
              </a:rPr>
              <a:t>학습</a:t>
            </a:r>
            <a:r>
              <a:rPr lang="en-US" altLang="zh-CN" sz="1200" spc="94" b="1" dirty="0">
                <a:solidFill>
                  <a:srgbClr val="6491cb"/>
                </a:solidFill>
                <a:latin typeface="Malgun Gothic"/>
                <a:cs typeface="Malgun Gothic"/>
              </a:rPr>
              <a:t> </a:t>
            </a:r>
            <a:r>
              <a:rPr lang="en-US" altLang="zh-CN" sz="1200" spc="-184" b="1" dirty="0">
                <a:solidFill>
                  <a:srgbClr val="6491cb"/>
                </a:solidFill>
                <a:latin typeface="Malgun Gothic"/>
                <a:ea typeface="Malgun Gothic"/>
              </a:rPr>
              <a:t>방법</a:t>
            </a:r>
          </a:p>
          <a:p>
            <a:pPr>
              <a:lnSpc>
                <a:spcPts val="1720"/>
              </a:lnSpc>
            </a:pPr>
            <a:endParaRPr lang="en-US" dirty="0" smtClean="0"/>
          </a:p>
          <a:p>
            <a:pPr marL="0" indent="240791">
              <a:lnSpc>
                <a:spcPct val="100000"/>
              </a:lnSpc>
            </a:pP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이행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환경에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따른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절차를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숙지하고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이행의뢰서를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ea typeface="Malgun Gothic"/>
              </a:rPr>
              <a:t>작성한다.</a:t>
            </a:r>
          </a:p>
          <a:p>
            <a:pPr>
              <a:lnSpc>
                <a:spcPts val="1654"/>
              </a:lnSpc>
            </a:pPr>
            <a:endParaRPr lang="en-US" dirty="0" smtClean="0"/>
          </a:p>
          <a:p>
            <a:pPr marL="0" indent="240791">
              <a:lnSpc>
                <a:spcPct val="100000"/>
              </a:lnSpc>
            </a:pP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후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ea typeface="Malgun Gothic"/>
              </a:rPr>
              <a:t>정상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ea typeface="Malgun Gothic"/>
              </a:rPr>
              <a:t>작동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ea typeface="Malgun Gothic"/>
              </a:rPr>
              <a:t>여부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ea typeface="Malgun Gothic"/>
              </a:rPr>
              <a:t>확인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ea typeface="Malgun Gothic"/>
              </a:rPr>
              <a:t>방법을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파악한다.</a:t>
            </a:r>
          </a:p>
          <a:p>
            <a:pPr>
              <a:lnSpc>
                <a:spcPts val="1660"/>
              </a:lnSpc>
            </a:pPr>
            <a:endParaRPr lang="en-US" dirty="0" smtClean="0"/>
          </a:p>
          <a:p>
            <a:pPr marL="0" indent="240791">
              <a:lnSpc>
                <a:spcPct val="100000"/>
              </a:lnSpc>
            </a:pPr>
            <a:r>
              <a:rPr lang="en-US" altLang="zh-CN" sz="1100" spc="-25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5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5" dirty="0">
                <a:solidFill>
                  <a:srgbClr val="000000"/>
                </a:solidFill>
                <a:latin typeface="Malgun Gothic"/>
                <a:ea typeface="Malgun Gothic"/>
              </a:rPr>
              <a:t>결과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문제가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5" dirty="0">
                <a:solidFill>
                  <a:srgbClr val="000000"/>
                </a:solidFill>
                <a:latin typeface="Malgun Gothic"/>
                <a:ea typeface="Malgun Gothic"/>
              </a:rPr>
              <a:t>발생했을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5" dirty="0">
                <a:solidFill>
                  <a:srgbClr val="000000"/>
                </a:solidFill>
                <a:latin typeface="Malgun Gothic"/>
                <a:ea typeface="Malgun Gothic"/>
              </a:rPr>
              <a:t>경우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이전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5" dirty="0">
                <a:solidFill>
                  <a:srgbClr val="000000"/>
                </a:solidFill>
                <a:latin typeface="Malgun Gothic"/>
                <a:ea typeface="Malgun Gothic"/>
              </a:rPr>
              <a:t>상태로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5" dirty="0">
                <a:solidFill>
                  <a:srgbClr val="000000"/>
                </a:solidFill>
                <a:latin typeface="Malgun Gothic"/>
                <a:ea typeface="Malgun Gothic"/>
              </a:rPr>
              <a:t>복원하는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절차를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이해하고,</a:t>
            </a:r>
          </a:p>
          <a:p>
            <a:pPr>
              <a:lnSpc>
                <a:spcPts val="659"/>
              </a:lnSpc>
            </a:pPr>
            <a:endParaRPr lang="en-US" dirty="0" smtClean="0"/>
          </a:p>
          <a:p>
            <a:pPr marL="0" indent="375669">
              <a:lnSpc>
                <a:spcPct val="100000"/>
              </a:lnSpc>
            </a:pP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원상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복구를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완전하게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수행하지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못했을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경우의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발생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가능한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위험을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ea typeface="Malgun Gothic"/>
              </a:rPr>
              <a:t>숙지한다.</a:t>
            </a:r>
          </a:p>
          <a:p>
            <a:pPr>
              <a:lnSpc>
                <a:spcPts val="1319"/>
              </a:lnSpc>
            </a:pPr>
            <a:endParaRPr lang="en-US" dirty="0" smtClean="0"/>
          </a:p>
          <a:p>
            <a:pPr hangingPunct="0" marL="359660" indent="-118868">
              <a:lnSpc>
                <a:spcPct val="150000"/>
              </a:lnSpc>
            </a:pPr>
            <a:r>
              <a:rPr lang="en-US" altLang="zh-CN" sz="1100" spc="-34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운영환경에서의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44" dirty="0">
                <a:solidFill>
                  <a:srgbClr val="000000"/>
                </a:solidFill>
                <a:latin typeface="Malgun Gothic"/>
                <a:ea typeface="Malgun Gothic"/>
              </a:rPr>
              <a:t>ITSM,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형상관리시스템을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ea typeface="Malgun Gothic"/>
              </a:rPr>
              <a:t>포함한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ea typeface="Malgun Gothic"/>
              </a:rPr>
              <a:t>빌드</a:t>
            </a:r>
            <a:r>
              <a:rPr lang="en-US" altLang="zh-CN" sz="1100" spc="-60" dirty="0">
                <a:solidFill>
                  <a:srgbClr val="000000"/>
                </a:solidFill>
                <a:latin typeface="Malgun Gothic"/>
                <a:ea typeface="Malgun Gothic"/>
              </a:rPr>
              <a:t>･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배포환경에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ea typeface="Malgun Gothic"/>
              </a:rPr>
              <a:t>대한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이해를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0" dirty="0">
                <a:solidFill>
                  <a:srgbClr val="000000"/>
                </a:solidFill>
                <a:latin typeface="Malgun Gothic"/>
                <a:ea typeface="Malgun Gothic"/>
              </a:rPr>
              <a:t>종합적으</a:t>
            </a:r>
            <a:r>
              <a:rPr lang="en-US" altLang="zh-CN" sz="110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19" dirty="0">
                <a:solidFill>
                  <a:srgbClr val="000000"/>
                </a:solidFill>
                <a:latin typeface="Malgun Gothic"/>
                <a:ea typeface="Malgun Gothic"/>
              </a:rPr>
              <a:t>로</a:t>
            </a:r>
            <a:r>
              <a:rPr lang="en-US" altLang="zh-CN" sz="1100" spc="6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정리한다.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814"/>
              </a:lnSpc>
            </a:pPr>
            <a:endParaRPr lang="en-US" dirty="0" smtClean="0"/>
          </a:p>
          <a:p>
            <a:pPr marL="0" indent="5276848">
              <a:lnSpc>
                <a:spcPct val="100000"/>
              </a:lnSpc>
            </a:pPr>
            <a:r>
              <a:rPr lang="en-US" altLang="zh-CN" sz="1100" spc="94" dirty="0">
                <a:solidFill>
                  <a:srgbClr val="000000"/>
                </a:solidFill>
                <a:latin typeface="Times New Roman"/>
                <a:ea typeface="Times New Roman"/>
              </a:rPr>
              <a:t>55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659" cy="1069848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Freeform 734"> 
				</p:cNvPr>
          <p:cNvSpPr/>
          <p:nvPr/>
        </p:nvSpPr>
        <p:spPr>
          <a:xfrm>
            <a:off x="908050" y="1085850"/>
            <a:ext cx="819150" cy="577850"/>
          </a:xfrm>
          <a:custGeom>
            <a:avLst/>
            <a:gdLst>
              <a:gd name="connsiteX0" fmla="*/ 10160 w 819150"/>
              <a:gd name="connsiteY0" fmla="*/ 588263 h 577850"/>
              <a:gd name="connsiteX1" fmla="*/ 824738 w 819150"/>
              <a:gd name="connsiteY1" fmla="*/ 588263 h 577850"/>
              <a:gd name="connsiteX2" fmla="*/ 824738 w 819150"/>
              <a:gd name="connsiteY2" fmla="*/ 12191 h 577850"/>
              <a:gd name="connsiteX3" fmla="*/ 10160 w 819150"/>
              <a:gd name="connsiteY3" fmla="*/ 12191 h 577850"/>
              <a:gd name="connsiteX4" fmla="*/ 10160 w 819150"/>
              <a:gd name="connsiteY4" fmla="*/ 588263 h 57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150" h="577850">
                <a:moveTo>
                  <a:pt x="10160" y="588263"/>
                </a:moveTo>
                <a:lnTo>
                  <a:pt x="824738" y="588263"/>
                </a:lnTo>
                <a:lnTo>
                  <a:pt x="824738" y="12191"/>
                </a:lnTo>
                <a:lnTo>
                  <a:pt x="10160" y="12191"/>
                </a:lnTo>
                <a:lnTo>
                  <a:pt x="10160" y="588263"/>
                </a:lnTo>
                <a:close/>
              </a:path>
            </a:pathLst>
          </a:custGeom>
          <a:solidFill>
            <a:srgbClr val="6490c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5" name="Freeform 735"> 
				</p:cNvPr>
          <p:cNvSpPr/>
          <p:nvPr/>
        </p:nvSpPr>
        <p:spPr>
          <a:xfrm>
            <a:off x="1720850" y="1085850"/>
            <a:ext cx="4933950" cy="577850"/>
          </a:xfrm>
          <a:custGeom>
            <a:avLst/>
            <a:gdLst>
              <a:gd name="connsiteX0" fmla="*/ 11938 w 4933950"/>
              <a:gd name="connsiteY0" fmla="*/ 588263 h 577850"/>
              <a:gd name="connsiteX1" fmla="*/ 4942078 w 4933950"/>
              <a:gd name="connsiteY1" fmla="*/ 588263 h 577850"/>
              <a:gd name="connsiteX2" fmla="*/ 4942078 w 4933950"/>
              <a:gd name="connsiteY2" fmla="*/ 12191 h 577850"/>
              <a:gd name="connsiteX3" fmla="*/ 11938 w 4933950"/>
              <a:gd name="connsiteY3" fmla="*/ 12191 h 577850"/>
              <a:gd name="connsiteX4" fmla="*/ 11938 w 4933950"/>
              <a:gd name="connsiteY4" fmla="*/ 588263 h 57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950" h="577850">
                <a:moveTo>
                  <a:pt x="11938" y="588263"/>
                </a:moveTo>
                <a:lnTo>
                  <a:pt x="4942078" y="588263"/>
                </a:lnTo>
                <a:lnTo>
                  <a:pt x="4942078" y="12191"/>
                </a:lnTo>
                <a:lnTo>
                  <a:pt x="11938" y="12191"/>
                </a:lnTo>
                <a:lnTo>
                  <a:pt x="11938" y="588263"/>
                </a:lnTo>
                <a:close/>
              </a:path>
            </a:pathLst>
          </a:custGeom>
          <a:solidFill>
            <a:srgbClr val="fcf4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6" name="Freeform 736"> 
				</p:cNvPr>
          <p:cNvSpPr/>
          <p:nvPr/>
        </p:nvSpPr>
        <p:spPr>
          <a:xfrm>
            <a:off x="1454150" y="3143250"/>
            <a:ext cx="1073150" cy="463550"/>
          </a:xfrm>
          <a:custGeom>
            <a:avLst/>
            <a:gdLst>
              <a:gd name="connsiteX0" fmla="*/ 6603 w 1073150"/>
              <a:gd name="connsiteY0" fmla="*/ 476249 h 463550"/>
              <a:gd name="connsiteX1" fmla="*/ 1074165 w 1073150"/>
              <a:gd name="connsiteY1" fmla="*/ 476249 h 463550"/>
              <a:gd name="connsiteX2" fmla="*/ 1074165 w 1073150"/>
              <a:gd name="connsiteY2" fmla="*/ 6857 h 463550"/>
              <a:gd name="connsiteX3" fmla="*/ 6603 w 1073150"/>
              <a:gd name="connsiteY3" fmla="*/ 6857 h 463550"/>
              <a:gd name="connsiteX4" fmla="*/ 6603 w 1073150"/>
              <a:gd name="connsiteY4" fmla="*/ 476249 h 46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3150" h="463550">
                <a:moveTo>
                  <a:pt x="6603" y="476249"/>
                </a:moveTo>
                <a:lnTo>
                  <a:pt x="1074165" y="476249"/>
                </a:lnTo>
                <a:lnTo>
                  <a:pt x="1074165" y="6857"/>
                </a:lnTo>
                <a:lnTo>
                  <a:pt x="6603" y="6857"/>
                </a:lnTo>
                <a:lnTo>
                  <a:pt x="6603" y="476249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7" name="Freeform 737"> 
				</p:cNvPr>
          <p:cNvSpPr/>
          <p:nvPr/>
        </p:nvSpPr>
        <p:spPr>
          <a:xfrm>
            <a:off x="2520950" y="3143250"/>
            <a:ext cx="3117850" cy="463550"/>
          </a:xfrm>
          <a:custGeom>
            <a:avLst/>
            <a:gdLst>
              <a:gd name="connsiteX0" fmla="*/ 7366 w 3117850"/>
              <a:gd name="connsiteY0" fmla="*/ 476249 h 463550"/>
              <a:gd name="connsiteX1" fmla="*/ 3117850 w 3117850"/>
              <a:gd name="connsiteY1" fmla="*/ 476249 h 463550"/>
              <a:gd name="connsiteX2" fmla="*/ 3117850 w 3117850"/>
              <a:gd name="connsiteY2" fmla="*/ 6857 h 463550"/>
              <a:gd name="connsiteX3" fmla="*/ 7366 w 3117850"/>
              <a:gd name="connsiteY3" fmla="*/ 6857 h 463550"/>
              <a:gd name="connsiteX4" fmla="*/ 7366 w 3117850"/>
              <a:gd name="connsiteY4" fmla="*/ 476249 h 46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7850" h="463550">
                <a:moveTo>
                  <a:pt x="7366" y="476249"/>
                </a:moveTo>
                <a:lnTo>
                  <a:pt x="3117850" y="476249"/>
                </a:lnTo>
                <a:lnTo>
                  <a:pt x="3117850" y="6857"/>
                </a:lnTo>
                <a:lnTo>
                  <a:pt x="7366" y="6857"/>
                </a:lnTo>
                <a:lnTo>
                  <a:pt x="7366" y="476249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8" name="Freeform 738"> 
				</p:cNvPr>
          <p:cNvSpPr/>
          <p:nvPr/>
        </p:nvSpPr>
        <p:spPr>
          <a:xfrm>
            <a:off x="5632450" y="3143250"/>
            <a:ext cx="1022350" cy="234950"/>
          </a:xfrm>
          <a:custGeom>
            <a:avLst/>
            <a:gdLst>
              <a:gd name="connsiteX0" fmla="*/ 6350 w 1022350"/>
              <a:gd name="connsiteY0" fmla="*/ 241553 h 234950"/>
              <a:gd name="connsiteX1" fmla="*/ 1027430 w 1022350"/>
              <a:gd name="connsiteY1" fmla="*/ 241553 h 234950"/>
              <a:gd name="connsiteX2" fmla="*/ 1027430 w 1022350"/>
              <a:gd name="connsiteY2" fmla="*/ 6858 h 234950"/>
              <a:gd name="connsiteX3" fmla="*/ 6350 w 1022350"/>
              <a:gd name="connsiteY3" fmla="*/ 6858 h 234950"/>
              <a:gd name="connsiteX4" fmla="*/ 6350 w 1022350"/>
              <a:gd name="connsiteY4" fmla="*/ 241553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2350" h="234950">
                <a:moveTo>
                  <a:pt x="6350" y="241553"/>
                </a:moveTo>
                <a:lnTo>
                  <a:pt x="1027430" y="241553"/>
                </a:lnTo>
                <a:lnTo>
                  <a:pt x="1027430" y="6858"/>
                </a:lnTo>
                <a:lnTo>
                  <a:pt x="6350" y="6858"/>
                </a:lnTo>
                <a:lnTo>
                  <a:pt x="6350" y="241553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9" name="Freeform 739"> 
				</p:cNvPr>
          <p:cNvSpPr/>
          <p:nvPr/>
        </p:nvSpPr>
        <p:spPr>
          <a:xfrm>
            <a:off x="5632450" y="3371850"/>
            <a:ext cx="336550" cy="234950"/>
          </a:xfrm>
          <a:custGeom>
            <a:avLst/>
            <a:gdLst>
              <a:gd name="connsiteX0" fmla="*/ 6350 w 336550"/>
              <a:gd name="connsiteY0" fmla="*/ 247649 h 234950"/>
              <a:gd name="connsiteX1" fmla="*/ 346964 w 336550"/>
              <a:gd name="connsiteY1" fmla="*/ 247649 h 234950"/>
              <a:gd name="connsiteX2" fmla="*/ 346964 w 336550"/>
              <a:gd name="connsiteY2" fmla="*/ 12953 h 234950"/>
              <a:gd name="connsiteX3" fmla="*/ 6350 w 336550"/>
              <a:gd name="connsiteY3" fmla="*/ 12953 h 234950"/>
              <a:gd name="connsiteX4" fmla="*/ 6350 w 336550"/>
              <a:gd name="connsiteY4" fmla="*/ 247649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550" h="234950">
                <a:moveTo>
                  <a:pt x="6350" y="247649"/>
                </a:moveTo>
                <a:lnTo>
                  <a:pt x="346964" y="247649"/>
                </a:lnTo>
                <a:lnTo>
                  <a:pt x="346964" y="12953"/>
                </a:lnTo>
                <a:lnTo>
                  <a:pt x="6350" y="12953"/>
                </a:lnTo>
                <a:lnTo>
                  <a:pt x="6350" y="247649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0" name="Freeform 740"> 
				</p:cNvPr>
          <p:cNvSpPr/>
          <p:nvPr/>
        </p:nvSpPr>
        <p:spPr>
          <a:xfrm>
            <a:off x="5962650" y="3371850"/>
            <a:ext cx="349250" cy="234950"/>
          </a:xfrm>
          <a:custGeom>
            <a:avLst/>
            <a:gdLst>
              <a:gd name="connsiteX0" fmla="*/ 16764 w 349250"/>
              <a:gd name="connsiteY0" fmla="*/ 247649 h 234950"/>
              <a:gd name="connsiteX1" fmla="*/ 356616 w 349250"/>
              <a:gd name="connsiteY1" fmla="*/ 247649 h 234950"/>
              <a:gd name="connsiteX2" fmla="*/ 356616 w 349250"/>
              <a:gd name="connsiteY2" fmla="*/ 12953 h 234950"/>
              <a:gd name="connsiteX3" fmla="*/ 16764 w 349250"/>
              <a:gd name="connsiteY3" fmla="*/ 12953 h 234950"/>
              <a:gd name="connsiteX4" fmla="*/ 16764 w 349250"/>
              <a:gd name="connsiteY4" fmla="*/ 247649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250" h="234950">
                <a:moveTo>
                  <a:pt x="16764" y="247649"/>
                </a:moveTo>
                <a:lnTo>
                  <a:pt x="356616" y="247649"/>
                </a:lnTo>
                <a:lnTo>
                  <a:pt x="356616" y="12953"/>
                </a:lnTo>
                <a:lnTo>
                  <a:pt x="16764" y="12953"/>
                </a:lnTo>
                <a:lnTo>
                  <a:pt x="16764" y="247649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1" name="Freeform 741"> 
				</p:cNvPr>
          <p:cNvSpPr/>
          <p:nvPr/>
        </p:nvSpPr>
        <p:spPr>
          <a:xfrm>
            <a:off x="6305550" y="3371850"/>
            <a:ext cx="349250" cy="234950"/>
          </a:xfrm>
          <a:custGeom>
            <a:avLst/>
            <a:gdLst>
              <a:gd name="connsiteX0" fmla="*/ 13715 w 349250"/>
              <a:gd name="connsiteY0" fmla="*/ 247649 h 234950"/>
              <a:gd name="connsiteX1" fmla="*/ 354329 w 349250"/>
              <a:gd name="connsiteY1" fmla="*/ 247649 h 234950"/>
              <a:gd name="connsiteX2" fmla="*/ 354329 w 349250"/>
              <a:gd name="connsiteY2" fmla="*/ 12953 h 234950"/>
              <a:gd name="connsiteX3" fmla="*/ 13715 w 349250"/>
              <a:gd name="connsiteY3" fmla="*/ 12953 h 234950"/>
              <a:gd name="connsiteX4" fmla="*/ 13715 w 349250"/>
              <a:gd name="connsiteY4" fmla="*/ 247649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250" h="234950">
                <a:moveTo>
                  <a:pt x="13715" y="247649"/>
                </a:moveTo>
                <a:lnTo>
                  <a:pt x="354329" y="247649"/>
                </a:lnTo>
                <a:lnTo>
                  <a:pt x="354329" y="12953"/>
                </a:lnTo>
                <a:lnTo>
                  <a:pt x="13715" y="12953"/>
                </a:lnTo>
                <a:lnTo>
                  <a:pt x="13715" y="247649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2" name="Freeform 742"> 
				</p:cNvPr>
          <p:cNvSpPr/>
          <p:nvPr/>
        </p:nvSpPr>
        <p:spPr>
          <a:xfrm>
            <a:off x="1440561" y="3142360"/>
            <a:ext cx="5226939" cy="19938"/>
          </a:xfrm>
          <a:custGeom>
            <a:avLst/>
            <a:gdLst>
              <a:gd name="connsiteX0" fmla="*/ 13335 w 5226939"/>
              <a:gd name="connsiteY0" fmla="*/ 7747 h 19938"/>
              <a:gd name="connsiteX1" fmla="*/ 5226939 w 5226939"/>
              <a:gd name="connsiteY1" fmla="*/ 7747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6939" h="19938">
                <a:moveTo>
                  <a:pt x="13335" y="7747"/>
                </a:moveTo>
                <a:lnTo>
                  <a:pt x="5226939" y="7747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3" name="Freeform 743"> 
				</p:cNvPr>
          <p:cNvSpPr/>
          <p:nvPr/>
        </p:nvSpPr>
        <p:spPr>
          <a:xfrm>
            <a:off x="1440561" y="3142360"/>
            <a:ext cx="5226939" cy="19938"/>
          </a:xfrm>
          <a:custGeom>
            <a:avLst/>
            <a:gdLst>
              <a:gd name="connsiteX0" fmla="*/ 13335 w 5226939"/>
              <a:gd name="connsiteY0" fmla="*/ 7747 h 19938"/>
              <a:gd name="connsiteX1" fmla="*/ 5226939 w 5226939"/>
              <a:gd name="connsiteY1" fmla="*/ 7747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6939" h="19938">
                <a:moveTo>
                  <a:pt x="13335" y="7747"/>
                </a:moveTo>
                <a:lnTo>
                  <a:pt x="5226939" y="7747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4" name="Freeform 744"> 
				</p:cNvPr>
          <p:cNvSpPr/>
          <p:nvPr/>
        </p:nvSpPr>
        <p:spPr>
          <a:xfrm>
            <a:off x="1453261" y="6596760"/>
            <a:ext cx="1074038" cy="477138"/>
          </a:xfrm>
          <a:custGeom>
            <a:avLst/>
            <a:gdLst>
              <a:gd name="connsiteX0" fmla="*/ 7492 w 1074038"/>
              <a:gd name="connsiteY0" fmla="*/ 480694 h 477138"/>
              <a:gd name="connsiteX1" fmla="*/ 1075054 w 1074038"/>
              <a:gd name="connsiteY1" fmla="*/ 480694 h 477138"/>
              <a:gd name="connsiteX2" fmla="*/ 1075054 w 1074038"/>
              <a:gd name="connsiteY2" fmla="*/ 10541 h 477138"/>
              <a:gd name="connsiteX3" fmla="*/ 7492 w 1074038"/>
              <a:gd name="connsiteY3" fmla="*/ 10541 h 477138"/>
              <a:gd name="connsiteX4" fmla="*/ 7492 w 1074038"/>
              <a:gd name="connsiteY4" fmla="*/ 480694 h 47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038" h="477138">
                <a:moveTo>
                  <a:pt x="7492" y="480694"/>
                </a:moveTo>
                <a:lnTo>
                  <a:pt x="1075054" y="480694"/>
                </a:lnTo>
                <a:lnTo>
                  <a:pt x="1075054" y="10541"/>
                </a:lnTo>
                <a:lnTo>
                  <a:pt x="7492" y="10541"/>
                </a:lnTo>
                <a:lnTo>
                  <a:pt x="7492" y="480694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5" name="Freeform 745"> 
				</p:cNvPr>
          <p:cNvSpPr/>
          <p:nvPr/>
        </p:nvSpPr>
        <p:spPr>
          <a:xfrm>
            <a:off x="2520060" y="6596760"/>
            <a:ext cx="3118739" cy="477138"/>
          </a:xfrm>
          <a:custGeom>
            <a:avLst/>
            <a:gdLst>
              <a:gd name="connsiteX0" fmla="*/ 8255 w 3118739"/>
              <a:gd name="connsiteY0" fmla="*/ 480694 h 477138"/>
              <a:gd name="connsiteX1" fmla="*/ 3118739 w 3118739"/>
              <a:gd name="connsiteY1" fmla="*/ 480694 h 477138"/>
              <a:gd name="connsiteX2" fmla="*/ 3118739 w 3118739"/>
              <a:gd name="connsiteY2" fmla="*/ 10541 h 477138"/>
              <a:gd name="connsiteX3" fmla="*/ 8255 w 3118739"/>
              <a:gd name="connsiteY3" fmla="*/ 10541 h 477138"/>
              <a:gd name="connsiteX4" fmla="*/ 8255 w 3118739"/>
              <a:gd name="connsiteY4" fmla="*/ 480694 h 47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8739" h="477138">
                <a:moveTo>
                  <a:pt x="8255" y="480694"/>
                </a:moveTo>
                <a:lnTo>
                  <a:pt x="3118739" y="480694"/>
                </a:lnTo>
                <a:lnTo>
                  <a:pt x="3118739" y="10541"/>
                </a:lnTo>
                <a:lnTo>
                  <a:pt x="8255" y="10541"/>
                </a:lnTo>
                <a:lnTo>
                  <a:pt x="8255" y="480694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6" name="Freeform 746"> 
				</p:cNvPr>
          <p:cNvSpPr/>
          <p:nvPr/>
        </p:nvSpPr>
        <p:spPr>
          <a:xfrm>
            <a:off x="5631560" y="6596760"/>
            <a:ext cx="1023238" cy="235838"/>
          </a:xfrm>
          <a:custGeom>
            <a:avLst/>
            <a:gdLst>
              <a:gd name="connsiteX0" fmla="*/ 7239 w 1023238"/>
              <a:gd name="connsiteY0" fmla="*/ 245236 h 235838"/>
              <a:gd name="connsiteX1" fmla="*/ 1028319 w 1023238"/>
              <a:gd name="connsiteY1" fmla="*/ 245236 h 235838"/>
              <a:gd name="connsiteX2" fmla="*/ 1028319 w 1023238"/>
              <a:gd name="connsiteY2" fmla="*/ 10540 h 235838"/>
              <a:gd name="connsiteX3" fmla="*/ 7239 w 1023238"/>
              <a:gd name="connsiteY3" fmla="*/ 10540 h 235838"/>
              <a:gd name="connsiteX4" fmla="*/ 7239 w 1023238"/>
              <a:gd name="connsiteY4" fmla="*/ 245236 h 235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3238" h="235838">
                <a:moveTo>
                  <a:pt x="7239" y="245236"/>
                </a:moveTo>
                <a:lnTo>
                  <a:pt x="1028319" y="245236"/>
                </a:lnTo>
                <a:lnTo>
                  <a:pt x="1028319" y="10540"/>
                </a:lnTo>
                <a:lnTo>
                  <a:pt x="7239" y="10540"/>
                </a:lnTo>
                <a:lnTo>
                  <a:pt x="7239" y="245236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" name="Freeform 747"> 
				</p:cNvPr>
          <p:cNvSpPr/>
          <p:nvPr/>
        </p:nvSpPr>
        <p:spPr>
          <a:xfrm>
            <a:off x="5631560" y="6825360"/>
            <a:ext cx="337438" cy="248538"/>
          </a:xfrm>
          <a:custGeom>
            <a:avLst/>
            <a:gdLst>
              <a:gd name="connsiteX0" fmla="*/ 7239 w 337438"/>
              <a:gd name="connsiteY0" fmla="*/ 252094 h 248538"/>
              <a:gd name="connsiteX1" fmla="*/ 347853 w 337438"/>
              <a:gd name="connsiteY1" fmla="*/ 252094 h 248538"/>
              <a:gd name="connsiteX2" fmla="*/ 347853 w 337438"/>
              <a:gd name="connsiteY2" fmla="*/ 16636 h 248538"/>
              <a:gd name="connsiteX3" fmla="*/ 7239 w 337438"/>
              <a:gd name="connsiteY3" fmla="*/ 16636 h 248538"/>
              <a:gd name="connsiteX4" fmla="*/ 7239 w 337438"/>
              <a:gd name="connsiteY4" fmla="*/ 252094 h 248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438" h="248538">
                <a:moveTo>
                  <a:pt x="7239" y="252094"/>
                </a:moveTo>
                <a:lnTo>
                  <a:pt x="347853" y="252094"/>
                </a:lnTo>
                <a:lnTo>
                  <a:pt x="347853" y="16636"/>
                </a:lnTo>
                <a:lnTo>
                  <a:pt x="7239" y="16636"/>
                </a:lnTo>
                <a:lnTo>
                  <a:pt x="7239" y="252094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8" name="Freeform 748"> 
				</p:cNvPr>
          <p:cNvSpPr/>
          <p:nvPr/>
        </p:nvSpPr>
        <p:spPr>
          <a:xfrm>
            <a:off x="5961760" y="6825360"/>
            <a:ext cx="350138" cy="248538"/>
          </a:xfrm>
          <a:custGeom>
            <a:avLst/>
            <a:gdLst>
              <a:gd name="connsiteX0" fmla="*/ 17653 w 350138"/>
              <a:gd name="connsiteY0" fmla="*/ 252094 h 248538"/>
              <a:gd name="connsiteX1" fmla="*/ 357505 w 350138"/>
              <a:gd name="connsiteY1" fmla="*/ 252094 h 248538"/>
              <a:gd name="connsiteX2" fmla="*/ 357505 w 350138"/>
              <a:gd name="connsiteY2" fmla="*/ 16636 h 248538"/>
              <a:gd name="connsiteX3" fmla="*/ 17653 w 350138"/>
              <a:gd name="connsiteY3" fmla="*/ 16636 h 248538"/>
              <a:gd name="connsiteX4" fmla="*/ 17653 w 350138"/>
              <a:gd name="connsiteY4" fmla="*/ 252094 h 248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138" h="248538">
                <a:moveTo>
                  <a:pt x="17653" y="252094"/>
                </a:moveTo>
                <a:lnTo>
                  <a:pt x="357505" y="252094"/>
                </a:lnTo>
                <a:lnTo>
                  <a:pt x="357505" y="16636"/>
                </a:lnTo>
                <a:lnTo>
                  <a:pt x="17653" y="16636"/>
                </a:lnTo>
                <a:lnTo>
                  <a:pt x="17653" y="252094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9" name="Freeform 749"> 
				</p:cNvPr>
          <p:cNvSpPr/>
          <p:nvPr/>
        </p:nvSpPr>
        <p:spPr>
          <a:xfrm>
            <a:off x="6304660" y="6825360"/>
            <a:ext cx="350138" cy="248538"/>
          </a:xfrm>
          <a:custGeom>
            <a:avLst/>
            <a:gdLst>
              <a:gd name="connsiteX0" fmla="*/ 14604 w 350138"/>
              <a:gd name="connsiteY0" fmla="*/ 252094 h 248538"/>
              <a:gd name="connsiteX1" fmla="*/ 355218 w 350138"/>
              <a:gd name="connsiteY1" fmla="*/ 252094 h 248538"/>
              <a:gd name="connsiteX2" fmla="*/ 355218 w 350138"/>
              <a:gd name="connsiteY2" fmla="*/ 16636 h 248538"/>
              <a:gd name="connsiteX3" fmla="*/ 14604 w 350138"/>
              <a:gd name="connsiteY3" fmla="*/ 16636 h 248538"/>
              <a:gd name="connsiteX4" fmla="*/ 14604 w 350138"/>
              <a:gd name="connsiteY4" fmla="*/ 252094 h 248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138" h="248538">
                <a:moveTo>
                  <a:pt x="14604" y="252094"/>
                </a:moveTo>
                <a:lnTo>
                  <a:pt x="355218" y="252094"/>
                </a:lnTo>
                <a:lnTo>
                  <a:pt x="355218" y="16636"/>
                </a:lnTo>
                <a:lnTo>
                  <a:pt x="14604" y="16636"/>
                </a:lnTo>
                <a:lnTo>
                  <a:pt x="14604" y="252094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0" name="Freeform 750"> 
				</p:cNvPr>
          <p:cNvSpPr/>
          <p:nvPr/>
        </p:nvSpPr>
        <p:spPr>
          <a:xfrm>
            <a:off x="1440561" y="6596760"/>
            <a:ext cx="5226939" cy="19938"/>
          </a:xfrm>
          <a:custGeom>
            <a:avLst/>
            <a:gdLst>
              <a:gd name="connsiteX0" fmla="*/ 13335 w 5226939"/>
              <a:gd name="connsiteY0" fmla="*/ 10541 h 19938"/>
              <a:gd name="connsiteX1" fmla="*/ 5226939 w 5226939"/>
              <a:gd name="connsiteY1" fmla="*/ 10541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6939" h="19938">
                <a:moveTo>
                  <a:pt x="13335" y="10541"/>
                </a:moveTo>
                <a:lnTo>
                  <a:pt x="5226939" y="10541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1" name="Freeform 751"> 
				</p:cNvPr>
          <p:cNvSpPr/>
          <p:nvPr/>
        </p:nvSpPr>
        <p:spPr>
          <a:xfrm>
            <a:off x="1440561" y="6596760"/>
            <a:ext cx="5226939" cy="19938"/>
          </a:xfrm>
          <a:custGeom>
            <a:avLst/>
            <a:gdLst>
              <a:gd name="connsiteX0" fmla="*/ 13335 w 5226939"/>
              <a:gd name="connsiteY0" fmla="*/ 10541 h 19938"/>
              <a:gd name="connsiteX1" fmla="*/ 5226939 w 5226939"/>
              <a:gd name="connsiteY1" fmla="*/ 10541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6939" h="19938">
                <a:moveTo>
                  <a:pt x="13335" y="10541"/>
                </a:moveTo>
                <a:lnTo>
                  <a:pt x="5226939" y="10541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2" name="TextBox 752"/>
          <p:cNvSpPr txBox="1"/>
          <p:nvPr/>
        </p:nvSpPr>
        <p:spPr>
          <a:xfrm>
            <a:off x="1046225" y="1273984"/>
            <a:ext cx="1463535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814578" algn="l"/>
              </a:tabLst>
            </a:pPr>
            <a:r>
              <a:rPr lang="en-US" altLang="zh-CN" sz="1600" spc="-200" b="1" dirty="0">
                <a:solidFill>
                  <a:srgbClr val="fefefe"/>
                </a:solidFill>
                <a:latin typeface="Malgun Gothic"/>
                <a:ea typeface="Malgun Gothic"/>
              </a:rPr>
              <a:t>학습</a:t>
            </a:r>
            <a:r>
              <a:rPr lang="en-US" altLang="zh-CN" sz="1600" spc="-75" b="1" dirty="0">
                <a:solidFill>
                  <a:srgbClr val="fefefe"/>
                </a:solidFill>
                <a:latin typeface="Malgun Gothic"/>
                <a:cs typeface="Malgun Gothic"/>
              </a:rPr>
              <a:t> </a:t>
            </a:r>
            <a:r>
              <a:rPr lang="en-US" altLang="zh-CN" sz="1600" spc="-120" b="1" dirty="0">
                <a:solidFill>
                  <a:srgbClr val="fefefe"/>
                </a:solidFill>
                <a:latin typeface="Malgun Gothic"/>
                <a:ea typeface="Malgun Gothic"/>
              </a:rPr>
              <a:t>4	</a:t>
            </a:r>
            <a:r>
              <a:rPr lang="en-US" altLang="zh-CN" sz="1500" spc="-164" b="1" dirty="0">
                <a:solidFill>
                  <a:srgbClr val="000000"/>
                </a:solidFill>
                <a:latin typeface="Malgun Gothic"/>
                <a:ea typeface="Malgun Gothic"/>
              </a:rPr>
              <a:t>평</a:t>
            </a:r>
            <a:r>
              <a:rPr lang="en-US" altLang="zh-CN" sz="15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  </a:t>
            </a:r>
            <a:r>
              <a:rPr lang="en-US" altLang="zh-CN" sz="1500" spc="-170" b="1" dirty="0">
                <a:solidFill>
                  <a:srgbClr val="000000"/>
                </a:solidFill>
                <a:latin typeface="Malgun Gothic"/>
                <a:ea typeface="Malgun Gothic"/>
              </a:rPr>
              <a:t>가</a:t>
            </a:r>
          </a:p>
        </p:txBody>
      </p:sp>
      <p:sp>
        <p:nvSpPr>
          <p:cNvPr id="753" name="TextBox 753"/>
          <p:cNvSpPr txBox="1"/>
          <p:nvPr/>
        </p:nvSpPr>
        <p:spPr>
          <a:xfrm>
            <a:off x="1217675" y="2047490"/>
            <a:ext cx="4599815" cy="9474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200" spc="-179" b="1" dirty="0">
                <a:solidFill>
                  <a:srgbClr val="6491cb"/>
                </a:solidFill>
                <a:latin typeface="Malgun Gothic"/>
                <a:ea typeface="Malgun Gothic"/>
              </a:rPr>
              <a:t>평가</a:t>
            </a:r>
            <a:r>
              <a:rPr lang="en-US" altLang="zh-CN" sz="1200" spc="94" b="1" dirty="0">
                <a:solidFill>
                  <a:srgbClr val="6491cb"/>
                </a:solidFill>
                <a:latin typeface="Malgun Gothic"/>
                <a:cs typeface="Malgun Gothic"/>
              </a:rPr>
              <a:t> </a:t>
            </a:r>
            <a:r>
              <a:rPr lang="en-US" altLang="zh-CN" sz="1200" spc="-184" b="1" dirty="0">
                <a:solidFill>
                  <a:srgbClr val="6491cb"/>
                </a:solidFill>
                <a:latin typeface="Malgun Gothic"/>
                <a:ea typeface="Malgun Gothic"/>
              </a:rPr>
              <a:t>준거</a:t>
            </a:r>
          </a:p>
          <a:p>
            <a:pPr>
              <a:lnSpc>
                <a:spcPts val="1714"/>
              </a:lnSpc>
            </a:pPr>
            <a:endParaRPr lang="en-US" dirty="0" smtClean="0"/>
          </a:p>
          <a:p>
            <a:pPr marL="0" indent="240791">
              <a:lnSpc>
                <a:spcPct val="100000"/>
              </a:lnSpc>
            </a:pP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평가자는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9" dirty="0">
                <a:solidFill>
                  <a:srgbClr val="000000"/>
                </a:solidFill>
                <a:latin typeface="Malgun Gothic"/>
                <a:ea typeface="Malgun Gothic"/>
              </a:rPr>
              <a:t>학습자가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학습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목표를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9" dirty="0">
                <a:solidFill>
                  <a:srgbClr val="000000"/>
                </a:solidFill>
                <a:latin typeface="Malgun Gothic"/>
                <a:ea typeface="Malgun Gothic"/>
              </a:rPr>
              <a:t>성공적으로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달성하였는지를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평가해야</a:t>
            </a:r>
            <a:r>
              <a:rPr lang="en-US" altLang="zh-CN" sz="1100" spc="-4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ea typeface="Malgun Gothic"/>
              </a:rPr>
              <a:t>한다.</a:t>
            </a:r>
          </a:p>
          <a:p>
            <a:pPr>
              <a:lnSpc>
                <a:spcPts val="1660"/>
              </a:lnSpc>
            </a:pPr>
            <a:endParaRPr lang="en-US" dirty="0" smtClean="0"/>
          </a:p>
          <a:p>
            <a:pPr marL="0" indent="240791">
              <a:lnSpc>
                <a:spcPct val="100000"/>
              </a:lnSpc>
            </a:pPr>
            <a:r>
              <a:rPr lang="en-US" altLang="zh-CN" sz="1100" spc="-40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ea typeface="Malgun Gothic"/>
              </a:rPr>
              <a:t>평가자는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다음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9" dirty="0">
                <a:solidFill>
                  <a:srgbClr val="000000"/>
                </a:solidFill>
                <a:latin typeface="Malgun Gothic"/>
                <a:ea typeface="Malgun Gothic"/>
              </a:rPr>
              <a:t>사항을</a:t>
            </a:r>
            <a:r>
              <a:rPr lang="en-US" altLang="zh-CN" sz="1100" spc="-34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94" dirty="0">
                <a:solidFill>
                  <a:srgbClr val="000000"/>
                </a:solidFill>
                <a:latin typeface="Malgun Gothic"/>
                <a:ea typeface="Malgun Gothic"/>
              </a:rPr>
              <a:t>평가해야</a:t>
            </a:r>
            <a:r>
              <a:rPr lang="en-US" altLang="zh-CN" sz="1100" spc="-4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ea typeface="Malgun Gothic"/>
              </a:rPr>
              <a:t>한다.</a:t>
            </a:r>
          </a:p>
        </p:txBody>
      </p:sp>
      <p:sp>
        <p:nvSpPr>
          <p:cNvPr id="754" name="TextBox 754"/>
          <p:cNvSpPr txBox="1"/>
          <p:nvPr/>
        </p:nvSpPr>
        <p:spPr>
          <a:xfrm>
            <a:off x="1759457" y="3314618"/>
            <a:ext cx="482882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학습</a:t>
            </a:r>
            <a:r>
              <a:rPr lang="en-US" altLang="zh-CN" sz="1000" spc="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내용</a:t>
            </a:r>
          </a:p>
        </p:txBody>
      </p:sp>
      <p:sp>
        <p:nvSpPr>
          <p:cNvPr id="755" name="TextBox 755"/>
          <p:cNvSpPr txBox="1"/>
          <p:nvPr/>
        </p:nvSpPr>
        <p:spPr>
          <a:xfrm>
            <a:off x="3848100" y="3314618"/>
            <a:ext cx="483634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학습</a:t>
            </a:r>
            <a:r>
              <a:rPr lang="en-US" altLang="zh-CN" sz="1000" spc="6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목표</a:t>
            </a:r>
          </a:p>
        </p:txBody>
      </p:sp>
      <p:sp>
        <p:nvSpPr>
          <p:cNvPr id="756" name="TextBox 756"/>
          <p:cNvSpPr txBox="1"/>
          <p:nvPr/>
        </p:nvSpPr>
        <p:spPr>
          <a:xfrm>
            <a:off x="5755385" y="3197270"/>
            <a:ext cx="800620" cy="3870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88214">
              <a:lnSpc>
                <a:spcPct val="100000"/>
              </a:lnSpc>
            </a:pPr>
            <a:r>
              <a:rPr lang="en-US" altLang="zh-CN" sz="1000" spc="-194" b="1" dirty="0">
                <a:solidFill>
                  <a:srgbClr val="000000"/>
                </a:solidFill>
                <a:latin typeface="Malgun Gothic"/>
                <a:ea typeface="Malgun Gothic"/>
              </a:rPr>
              <a:t>성</a:t>
            </a:r>
            <a:r>
              <a:rPr lang="en-US" altLang="zh-CN" sz="1000" spc="-189" b="1" dirty="0">
                <a:solidFill>
                  <a:srgbClr val="000000"/>
                </a:solidFill>
                <a:latin typeface="Malgun Gothic"/>
                <a:ea typeface="Malgun Gothic"/>
              </a:rPr>
              <a:t>취수준</a:t>
            </a:r>
          </a:p>
          <a:p>
            <a:pPr>
              <a:lnSpc>
                <a:spcPts val="644"/>
              </a:lnSpc>
            </a:pPr>
            <a:endParaRPr lang="en-US" dirty="0" smtClean="0"/>
          </a:p>
          <a:p>
            <a:pPr marL="0">
              <a:lnSpc>
                <a:spcPct val="100000"/>
              </a:lnSpc>
              <a:tabLst>
                <a:tab pos="340614" algn="l"/>
                <a:tab pos="680464" algn="l"/>
              </a:tabLst>
            </a:pP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상	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중	</a:t>
            </a:r>
            <a:r>
              <a:rPr lang="en-US" altLang="zh-CN" sz="1000" spc="-194" b="1" dirty="0">
                <a:solidFill>
                  <a:srgbClr val="000000"/>
                </a:solidFill>
                <a:latin typeface="Malgun Gothic"/>
                <a:ea typeface="Malgun Gothic"/>
              </a:rPr>
              <a:t>하</a:t>
            </a:r>
          </a:p>
        </p:txBody>
      </p:sp>
      <p:sp>
        <p:nvSpPr>
          <p:cNvPr id="757" name="TextBox 757"/>
          <p:cNvSpPr txBox="1"/>
          <p:nvPr/>
        </p:nvSpPr>
        <p:spPr>
          <a:xfrm>
            <a:off x="1217675" y="5947405"/>
            <a:ext cx="1049679" cy="9775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200" spc="-179" b="1" dirty="0">
                <a:solidFill>
                  <a:srgbClr val="6491cb"/>
                </a:solidFill>
                <a:latin typeface="Malgun Gothic"/>
                <a:ea typeface="Malgun Gothic"/>
              </a:rPr>
              <a:t>평가</a:t>
            </a:r>
            <a:r>
              <a:rPr lang="en-US" altLang="zh-CN" sz="1200" spc="94" b="1" dirty="0">
                <a:solidFill>
                  <a:srgbClr val="6491cb"/>
                </a:solidFill>
                <a:latin typeface="Malgun Gothic"/>
                <a:cs typeface="Malgun Gothic"/>
              </a:rPr>
              <a:t> </a:t>
            </a:r>
            <a:r>
              <a:rPr lang="en-US" altLang="zh-CN" sz="1200" spc="-184" b="1" dirty="0">
                <a:solidFill>
                  <a:srgbClr val="6491cb"/>
                </a:solidFill>
                <a:latin typeface="Malgun Gothic"/>
                <a:ea typeface="Malgun Gothic"/>
              </a:rPr>
              <a:t>방법</a:t>
            </a:r>
          </a:p>
          <a:p>
            <a:pPr>
              <a:lnSpc>
                <a:spcPts val="1714"/>
              </a:lnSpc>
            </a:pPr>
            <a:endParaRPr lang="en-US" dirty="0" smtClean="0"/>
          </a:p>
          <a:p>
            <a:pPr marL="0" indent="240791">
              <a:lnSpc>
                <a:spcPct val="100000"/>
              </a:lnSpc>
            </a:pP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ea typeface="Malgun Gothic"/>
              </a:rPr>
              <a:t>서술형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시험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14"/>
              </a:lnSpc>
            </a:pPr>
            <a:endParaRPr lang="en-US" dirty="0" smtClean="0"/>
          </a:p>
          <a:p>
            <a:pPr marL="0" indent="541781">
              <a:lnSpc>
                <a:spcPct val="100000"/>
              </a:lnSpc>
            </a:pP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학습</a:t>
            </a:r>
            <a:r>
              <a:rPr lang="en-US" altLang="zh-CN" sz="1000" spc="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내용</a:t>
            </a:r>
          </a:p>
        </p:txBody>
      </p:sp>
      <p:sp>
        <p:nvSpPr>
          <p:cNvPr id="758" name="TextBox 758"/>
          <p:cNvSpPr txBox="1"/>
          <p:nvPr/>
        </p:nvSpPr>
        <p:spPr>
          <a:xfrm>
            <a:off x="3848100" y="6772575"/>
            <a:ext cx="483634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평가</a:t>
            </a:r>
            <a:r>
              <a:rPr lang="en-US" altLang="zh-CN" sz="1000" spc="6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항목</a:t>
            </a:r>
          </a:p>
        </p:txBody>
      </p:sp>
      <p:sp>
        <p:nvSpPr>
          <p:cNvPr id="759" name="TextBox 759"/>
          <p:cNvSpPr txBox="1"/>
          <p:nvPr/>
        </p:nvSpPr>
        <p:spPr>
          <a:xfrm>
            <a:off x="5755385" y="6655226"/>
            <a:ext cx="800620" cy="3870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88214">
              <a:lnSpc>
                <a:spcPct val="100000"/>
              </a:lnSpc>
            </a:pPr>
            <a:r>
              <a:rPr lang="en-US" altLang="zh-CN" sz="1000" spc="-194" b="1" dirty="0">
                <a:solidFill>
                  <a:srgbClr val="000000"/>
                </a:solidFill>
                <a:latin typeface="Malgun Gothic"/>
                <a:ea typeface="Malgun Gothic"/>
              </a:rPr>
              <a:t>성</a:t>
            </a:r>
            <a:r>
              <a:rPr lang="en-US" altLang="zh-CN" sz="1000" spc="-189" b="1" dirty="0">
                <a:solidFill>
                  <a:srgbClr val="000000"/>
                </a:solidFill>
                <a:latin typeface="Malgun Gothic"/>
                <a:ea typeface="Malgun Gothic"/>
              </a:rPr>
              <a:t>취수준</a:t>
            </a:r>
          </a:p>
          <a:p>
            <a:pPr>
              <a:lnSpc>
                <a:spcPts val="644"/>
              </a:lnSpc>
            </a:pPr>
            <a:endParaRPr lang="en-US" dirty="0" smtClean="0"/>
          </a:p>
          <a:p>
            <a:pPr marL="0">
              <a:lnSpc>
                <a:spcPct val="100000"/>
              </a:lnSpc>
              <a:tabLst>
                <a:tab pos="340614" algn="l"/>
                <a:tab pos="680464" algn="l"/>
              </a:tabLst>
            </a:pP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상	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중	</a:t>
            </a:r>
            <a:r>
              <a:rPr lang="en-US" altLang="zh-CN" sz="1000" spc="-194" b="1" dirty="0">
                <a:solidFill>
                  <a:srgbClr val="000000"/>
                </a:solidFill>
                <a:latin typeface="Malgun Gothic"/>
                <a:ea typeface="Malgun Gothic"/>
              </a:rPr>
              <a:t>하</a:t>
            </a:r>
          </a:p>
        </p:txBody>
      </p:sp>
      <p:sp>
        <p:nvSpPr>
          <p:cNvPr id="760" name="TextBox 760"/>
          <p:cNvSpPr txBox="1"/>
          <p:nvPr/>
        </p:nvSpPr>
        <p:spPr>
          <a:xfrm>
            <a:off x="899922" y="10069379"/>
            <a:ext cx="292920" cy="167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94" dirty="0">
                <a:solidFill>
                  <a:srgbClr val="000000"/>
                </a:solidFill>
                <a:latin typeface="Times New Roman"/>
                <a:ea typeface="Times New Roman"/>
              </a:rPr>
              <a:t>56</a:t>
            </a: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453896" y="3619499"/>
          <a:ext cx="5228082" cy="185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4419"/>
                <a:gridCol w="3110484"/>
                <a:gridCol w="340614"/>
                <a:gridCol w="339854"/>
                <a:gridCol w="362709"/>
              </a:tblGrid>
              <a:tr h="461010">
                <a:tc rowSpan="4"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594"/>
                        </a:lnSpc>
                      </a:pPr>
                      <a:endParaRPr lang="en-US" dirty="0" smtClean="0"/>
                    </a:p>
                    <a:p>
                      <a:pPr marL="0" indent="70108">
                        <a:lnSpc>
                          <a:spcPct val="100000"/>
                        </a:lnSpc>
                      </a:pPr>
                      <a:r>
                        <a:rPr lang="en-US" altLang="zh-CN" sz="1000" spc="-2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애플리케이션</a:t>
                      </a:r>
                      <a:r>
                        <a:rPr lang="en-US" altLang="zh-CN" sz="1000" spc="-3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23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배포</a:t>
                      </a:r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50"/>
                        </a:lnSpc>
                      </a:pPr>
                      <a:endParaRPr lang="en-US" dirty="0" smtClean="0"/>
                    </a:p>
                    <a:p>
                      <a:pPr marL="0" indent="59444">
                        <a:lnSpc>
                          <a:spcPct val="100000"/>
                        </a:lnSpc>
                      </a:pPr>
                      <a:r>
                        <a:rPr lang="en-US" altLang="zh-CN" sz="1000" spc="-6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애플리케이션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실행환경에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대한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정보를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확인할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수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0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있다.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14477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61771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225"/>
                        </a:lnSpc>
                      </a:pPr>
                      <a:endParaRPr lang="en-US" dirty="0" smtClean="0"/>
                    </a:p>
                    <a:p>
                      <a:pPr marL="0" indent="59444">
                        <a:lnSpc>
                          <a:spcPct val="100000"/>
                        </a:lnSpc>
                      </a:pPr>
                      <a:r>
                        <a:rPr lang="en-US" altLang="zh-CN" sz="1000" spc="-6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4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애플리케이션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배포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4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절차에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따라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4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운영환경에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적용할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수</a:t>
                      </a:r>
                      <a:r>
                        <a:rPr lang="en-US" altLang="zh-CN" sz="1000" spc="-6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1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있다.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6101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hangingPunct="0" marL="185936" indent="-126491">
                        <a:lnSpc>
                          <a:spcPct val="124583"/>
                        </a:lnSpc>
                        <a:spcBef>
                          <a:spcPts val="325"/>
                        </a:spcBef>
                      </a:pP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애플리케이션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배포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후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정상적으로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작동하는지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여부를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확인</a:t>
                      </a:r>
                      <a:r>
                        <a:rPr lang="en-US" altLang="zh-CN" sz="100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할</a:t>
                      </a:r>
                      <a:r>
                        <a:rPr lang="en-US" altLang="zh-CN" sz="1000" spc="-4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수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8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있다.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75478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75"/>
                        </a:lnSpc>
                      </a:pPr>
                      <a:endParaRPr lang="en-US" dirty="0" smtClean="0"/>
                    </a:p>
                    <a:p>
                      <a:pPr marL="0" indent="59444">
                        <a:lnSpc>
                          <a:spcPct val="100000"/>
                        </a:lnSpc>
                      </a:pPr>
                      <a:r>
                        <a:rPr lang="en-US" altLang="zh-CN" sz="1000" spc="-6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애플리케이션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배포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결과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문제가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발생했을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경우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적용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내용을</a:t>
                      </a:r>
                    </a:p>
                    <a:p>
                      <a:pPr marL="0" indent="185936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이전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상태로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복원할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4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수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0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있다.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4572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453896" y="7077456"/>
          <a:ext cx="5228082" cy="2472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4419"/>
                <a:gridCol w="3110484"/>
                <a:gridCol w="340614"/>
                <a:gridCol w="339876"/>
                <a:gridCol w="362687"/>
              </a:tblGrid>
              <a:tr h="342137">
                <a:tc rowSpan="6"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10"/>
                        </a:lnSpc>
                      </a:pPr>
                      <a:endParaRPr lang="en-US" dirty="0" smtClean="0"/>
                    </a:p>
                    <a:p>
                      <a:pPr marL="0" indent="70108">
                        <a:lnSpc>
                          <a:spcPct val="100000"/>
                        </a:lnSpc>
                      </a:pPr>
                      <a:r>
                        <a:rPr lang="en-US" altLang="zh-CN" sz="1000" spc="-2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애플리케이션</a:t>
                      </a:r>
                      <a:r>
                        <a:rPr lang="en-US" altLang="zh-CN" sz="1000" spc="-3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23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배포</a:t>
                      </a:r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680"/>
                        </a:lnSpc>
                      </a:pPr>
                      <a:endParaRPr lang="en-US" dirty="0" smtClean="0"/>
                    </a:p>
                    <a:p>
                      <a:pPr marL="0" indent="59444">
                        <a:lnSpc>
                          <a:spcPct val="100000"/>
                        </a:lnSpc>
                      </a:pP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이행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환경에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따른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애플리케이션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배포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절차에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대한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이해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14477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29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759"/>
                        </a:lnSpc>
                      </a:pPr>
                      <a:endParaRPr lang="en-US" dirty="0" smtClean="0"/>
                    </a:p>
                    <a:p>
                      <a:pPr marL="0" indent="59444">
                        <a:lnSpc>
                          <a:spcPct val="100000"/>
                        </a:lnSpc>
                      </a:pP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4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1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이행</a:t>
                      </a:r>
                      <a:r>
                        <a:rPr lang="en-US" altLang="zh-CN" sz="1000" spc="-4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1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의뢰서</a:t>
                      </a:r>
                      <a:r>
                        <a:rPr lang="en-US" altLang="zh-CN" sz="1000" spc="-4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1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작성</a:t>
                      </a:r>
                      <a:r>
                        <a:rPr lang="en-US" altLang="zh-CN" sz="1000" spc="-4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1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능력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29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759"/>
                        </a:lnSpc>
                      </a:pPr>
                      <a:endParaRPr lang="en-US" dirty="0" smtClean="0"/>
                    </a:p>
                    <a:p>
                      <a:pPr marL="0" indent="59444">
                        <a:lnSpc>
                          <a:spcPct val="100000"/>
                        </a:lnSpc>
                      </a:pP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애플리케이션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배포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후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정상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작동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여부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확인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방법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숙지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정도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6101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75"/>
                        </a:lnSpc>
                      </a:pPr>
                      <a:endParaRPr lang="en-US" dirty="0" smtClean="0"/>
                    </a:p>
                    <a:p>
                      <a:pPr marL="0" indent="59444">
                        <a:lnSpc>
                          <a:spcPct val="100000"/>
                        </a:lnSpc>
                      </a:pPr>
                      <a:r>
                        <a:rPr lang="en-US" altLang="zh-CN" sz="1000" spc="-6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애플리케이션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배포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결과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문제가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발생했을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경우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이전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상태로</a:t>
                      </a:r>
                    </a:p>
                    <a:p>
                      <a:pPr marL="0" indent="185936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lang="en-US" altLang="zh-CN" sz="1000" spc="-1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복원하는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절차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이해</a:t>
                      </a:r>
                      <a:r>
                        <a:rPr lang="en-US" altLang="zh-CN" sz="1000" spc="-6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정도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08266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665"/>
                        </a:lnSpc>
                      </a:pPr>
                      <a:endParaRPr lang="en-US" dirty="0" smtClean="0"/>
                    </a:p>
                    <a:p>
                      <a:pPr marL="0" indent="59444">
                        <a:lnSpc>
                          <a:spcPct val="100000"/>
                        </a:lnSpc>
                      </a:pPr>
                      <a:r>
                        <a:rPr lang="en-US" altLang="zh-CN" sz="1000" spc="-6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애플리케이션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배포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결과</a:t>
                      </a:r>
                      <a:r>
                        <a:rPr lang="en-US" altLang="zh-CN" sz="1000" spc="-6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문제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발생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0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시,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원상</a:t>
                      </a:r>
                      <a:r>
                        <a:rPr lang="en-US" altLang="zh-CN" sz="1000" spc="-6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복구를</a:t>
                      </a:r>
                      <a:r>
                        <a:rPr lang="en-US" altLang="zh-CN" sz="1000" spc="-6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완전하게</a:t>
                      </a:r>
                    </a:p>
                    <a:p>
                      <a:pPr marL="0" indent="185936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lang="en-US" altLang="zh-CN" sz="1000" spc="-17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수행하지</a:t>
                      </a:r>
                      <a:r>
                        <a:rPr lang="en-US" altLang="zh-CN" sz="1000" spc="-6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7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못했을</a:t>
                      </a:r>
                      <a:r>
                        <a:rPr lang="en-US" altLang="zh-CN" sz="1000" spc="-6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7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경우에</a:t>
                      </a:r>
                      <a:r>
                        <a:rPr lang="en-US" altLang="zh-CN" sz="1000" spc="-6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7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발생</a:t>
                      </a:r>
                      <a:r>
                        <a:rPr lang="en-US" altLang="zh-CN" sz="1000" spc="-6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7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가능한</a:t>
                      </a:r>
                      <a:r>
                        <a:rPr lang="en-US" altLang="zh-CN" sz="1000" spc="-6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7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위험에</a:t>
                      </a:r>
                      <a:r>
                        <a:rPr lang="en-US" altLang="zh-CN" sz="1000" spc="-6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7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대한</a:t>
                      </a:r>
                      <a:r>
                        <a:rPr lang="en-US" altLang="zh-CN" sz="1000" spc="-6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7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이해</a:t>
                      </a:r>
                      <a:r>
                        <a:rPr lang="en-US" altLang="zh-CN" sz="1000" spc="-69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7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정도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7547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75"/>
                        </a:lnSpc>
                      </a:pPr>
                      <a:endParaRPr lang="en-US" dirty="0" smtClean="0"/>
                    </a:p>
                    <a:p>
                      <a:pPr marL="0" indent="59444">
                        <a:lnSpc>
                          <a:spcPct val="100000"/>
                        </a:lnSpc>
                      </a:pP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운영환경에서의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 </a:t>
                      </a:r>
                      <a:r>
                        <a:rPr lang="en-US" altLang="zh-CN" sz="1000" spc="-6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ITSM,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형상관리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시스템을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 </a:t>
                      </a:r>
                      <a:r>
                        <a:rPr lang="en-US" altLang="zh-CN" sz="1000" spc="-12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포함한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 </a:t>
                      </a:r>
                      <a:r>
                        <a:rPr lang="en-US" altLang="zh-CN" sz="1000" spc="-9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빌드·</a:t>
                      </a:r>
                    </a:p>
                    <a:p>
                      <a:pPr marL="0" indent="185936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lang="en-US" altLang="zh-CN" sz="1000" spc="-12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배포환경에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대한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종합적인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이해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4572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Freeform 763"> 
				</p:cNvPr>
          <p:cNvSpPr/>
          <p:nvPr/>
        </p:nvSpPr>
        <p:spPr>
          <a:xfrm>
            <a:off x="1454150" y="1441450"/>
            <a:ext cx="1073150" cy="476250"/>
          </a:xfrm>
          <a:custGeom>
            <a:avLst/>
            <a:gdLst>
              <a:gd name="connsiteX0" fmla="*/ 6603 w 1073150"/>
              <a:gd name="connsiteY0" fmla="*/ 486409 h 476250"/>
              <a:gd name="connsiteX1" fmla="*/ 1074165 w 1073150"/>
              <a:gd name="connsiteY1" fmla="*/ 486409 h 476250"/>
              <a:gd name="connsiteX2" fmla="*/ 1074165 w 1073150"/>
              <a:gd name="connsiteY2" fmla="*/ 17017 h 476250"/>
              <a:gd name="connsiteX3" fmla="*/ 6603 w 1073150"/>
              <a:gd name="connsiteY3" fmla="*/ 17017 h 476250"/>
              <a:gd name="connsiteX4" fmla="*/ 6603 w 1073150"/>
              <a:gd name="connsiteY4" fmla="*/ 486409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3150" h="476250">
                <a:moveTo>
                  <a:pt x="6603" y="486409"/>
                </a:moveTo>
                <a:lnTo>
                  <a:pt x="1074165" y="486409"/>
                </a:lnTo>
                <a:lnTo>
                  <a:pt x="1074165" y="17017"/>
                </a:lnTo>
                <a:lnTo>
                  <a:pt x="6603" y="17017"/>
                </a:lnTo>
                <a:lnTo>
                  <a:pt x="6603" y="486409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4" name="Freeform 764"> 
				</p:cNvPr>
          <p:cNvSpPr/>
          <p:nvPr/>
        </p:nvSpPr>
        <p:spPr>
          <a:xfrm>
            <a:off x="2520950" y="1441450"/>
            <a:ext cx="3117850" cy="476250"/>
          </a:xfrm>
          <a:custGeom>
            <a:avLst/>
            <a:gdLst>
              <a:gd name="connsiteX0" fmla="*/ 7366 w 3117850"/>
              <a:gd name="connsiteY0" fmla="*/ 486409 h 476250"/>
              <a:gd name="connsiteX1" fmla="*/ 3117850 w 3117850"/>
              <a:gd name="connsiteY1" fmla="*/ 486409 h 476250"/>
              <a:gd name="connsiteX2" fmla="*/ 3117850 w 3117850"/>
              <a:gd name="connsiteY2" fmla="*/ 17017 h 476250"/>
              <a:gd name="connsiteX3" fmla="*/ 7366 w 3117850"/>
              <a:gd name="connsiteY3" fmla="*/ 17017 h 476250"/>
              <a:gd name="connsiteX4" fmla="*/ 7366 w 3117850"/>
              <a:gd name="connsiteY4" fmla="*/ 486409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7850" h="476250">
                <a:moveTo>
                  <a:pt x="7366" y="486409"/>
                </a:moveTo>
                <a:lnTo>
                  <a:pt x="3117850" y="486409"/>
                </a:lnTo>
                <a:lnTo>
                  <a:pt x="3117850" y="17017"/>
                </a:lnTo>
                <a:lnTo>
                  <a:pt x="7366" y="17017"/>
                </a:lnTo>
                <a:lnTo>
                  <a:pt x="7366" y="486409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5" name="Freeform 765"> 
				</p:cNvPr>
          <p:cNvSpPr/>
          <p:nvPr/>
        </p:nvSpPr>
        <p:spPr>
          <a:xfrm>
            <a:off x="5632450" y="1441450"/>
            <a:ext cx="1022350" cy="247650"/>
          </a:xfrm>
          <a:custGeom>
            <a:avLst/>
            <a:gdLst>
              <a:gd name="connsiteX0" fmla="*/ 6350 w 1022350"/>
              <a:gd name="connsiteY0" fmla="*/ 251713 h 247650"/>
              <a:gd name="connsiteX1" fmla="*/ 1027430 w 1022350"/>
              <a:gd name="connsiteY1" fmla="*/ 251713 h 247650"/>
              <a:gd name="connsiteX2" fmla="*/ 1027430 w 1022350"/>
              <a:gd name="connsiteY2" fmla="*/ 17017 h 247650"/>
              <a:gd name="connsiteX3" fmla="*/ 6350 w 1022350"/>
              <a:gd name="connsiteY3" fmla="*/ 17017 h 247650"/>
              <a:gd name="connsiteX4" fmla="*/ 6350 w 1022350"/>
              <a:gd name="connsiteY4" fmla="*/ 251713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2350" h="247650">
                <a:moveTo>
                  <a:pt x="6350" y="251713"/>
                </a:moveTo>
                <a:lnTo>
                  <a:pt x="1027430" y="251713"/>
                </a:lnTo>
                <a:lnTo>
                  <a:pt x="1027430" y="17017"/>
                </a:lnTo>
                <a:lnTo>
                  <a:pt x="6350" y="17017"/>
                </a:lnTo>
                <a:lnTo>
                  <a:pt x="6350" y="251713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6" name="Freeform 766"> 
				</p:cNvPr>
          <p:cNvSpPr/>
          <p:nvPr/>
        </p:nvSpPr>
        <p:spPr>
          <a:xfrm>
            <a:off x="5632450" y="1682750"/>
            <a:ext cx="336550" cy="234950"/>
          </a:xfrm>
          <a:custGeom>
            <a:avLst/>
            <a:gdLst>
              <a:gd name="connsiteX0" fmla="*/ 6350 w 336550"/>
              <a:gd name="connsiteY0" fmla="*/ 245109 h 234950"/>
              <a:gd name="connsiteX1" fmla="*/ 346964 w 336550"/>
              <a:gd name="connsiteY1" fmla="*/ 245109 h 234950"/>
              <a:gd name="connsiteX2" fmla="*/ 346964 w 336550"/>
              <a:gd name="connsiteY2" fmla="*/ 10413 h 234950"/>
              <a:gd name="connsiteX3" fmla="*/ 6350 w 336550"/>
              <a:gd name="connsiteY3" fmla="*/ 10413 h 234950"/>
              <a:gd name="connsiteX4" fmla="*/ 6350 w 336550"/>
              <a:gd name="connsiteY4" fmla="*/ 245109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550" h="234950">
                <a:moveTo>
                  <a:pt x="6350" y="245109"/>
                </a:moveTo>
                <a:lnTo>
                  <a:pt x="346964" y="245109"/>
                </a:lnTo>
                <a:lnTo>
                  <a:pt x="346964" y="10413"/>
                </a:lnTo>
                <a:lnTo>
                  <a:pt x="6350" y="10413"/>
                </a:lnTo>
                <a:lnTo>
                  <a:pt x="6350" y="245109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7" name="Freeform 767"> 
				</p:cNvPr>
          <p:cNvSpPr/>
          <p:nvPr/>
        </p:nvSpPr>
        <p:spPr>
          <a:xfrm>
            <a:off x="5962650" y="1682750"/>
            <a:ext cx="349250" cy="234950"/>
          </a:xfrm>
          <a:custGeom>
            <a:avLst/>
            <a:gdLst>
              <a:gd name="connsiteX0" fmla="*/ 16764 w 349250"/>
              <a:gd name="connsiteY0" fmla="*/ 245109 h 234950"/>
              <a:gd name="connsiteX1" fmla="*/ 356616 w 349250"/>
              <a:gd name="connsiteY1" fmla="*/ 245109 h 234950"/>
              <a:gd name="connsiteX2" fmla="*/ 356616 w 349250"/>
              <a:gd name="connsiteY2" fmla="*/ 10413 h 234950"/>
              <a:gd name="connsiteX3" fmla="*/ 16764 w 349250"/>
              <a:gd name="connsiteY3" fmla="*/ 10413 h 234950"/>
              <a:gd name="connsiteX4" fmla="*/ 16764 w 349250"/>
              <a:gd name="connsiteY4" fmla="*/ 245109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250" h="234950">
                <a:moveTo>
                  <a:pt x="16764" y="245109"/>
                </a:moveTo>
                <a:lnTo>
                  <a:pt x="356616" y="245109"/>
                </a:lnTo>
                <a:lnTo>
                  <a:pt x="356616" y="10413"/>
                </a:lnTo>
                <a:lnTo>
                  <a:pt x="16764" y="10413"/>
                </a:lnTo>
                <a:lnTo>
                  <a:pt x="16764" y="245109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8" name="Freeform 768"> 
				</p:cNvPr>
          <p:cNvSpPr/>
          <p:nvPr/>
        </p:nvSpPr>
        <p:spPr>
          <a:xfrm>
            <a:off x="6305550" y="1682750"/>
            <a:ext cx="349250" cy="234950"/>
          </a:xfrm>
          <a:custGeom>
            <a:avLst/>
            <a:gdLst>
              <a:gd name="connsiteX0" fmla="*/ 13715 w 349250"/>
              <a:gd name="connsiteY0" fmla="*/ 245109 h 234950"/>
              <a:gd name="connsiteX1" fmla="*/ 354329 w 349250"/>
              <a:gd name="connsiteY1" fmla="*/ 245109 h 234950"/>
              <a:gd name="connsiteX2" fmla="*/ 354329 w 349250"/>
              <a:gd name="connsiteY2" fmla="*/ 10413 h 234950"/>
              <a:gd name="connsiteX3" fmla="*/ 13715 w 349250"/>
              <a:gd name="connsiteY3" fmla="*/ 10413 h 234950"/>
              <a:gd name="connsiteX4" fmla="*/ 13715 w 349250"/>
              <a:gd name="connsiteY4" fmla="*/ 245109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250" h="234950">
                <a:moveTo>
                  <a:pt x="13715" y="245109"/>
                </a:moveTo>
                <a:lnTo>
                  <a:pt x="354329" y="245109"/>
                </a:lnTo>
                <a:lnTo>
                  <a:pt x="354329" y="10413"/>
                </a:lnTo>
                <a:lnTo>
                  <a:pt x="13715" y="10413"/>
                </a:lnTo>
                <a:lnTo>
                  <a:pt x="13715" y="245109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9" name="Freeform 769"> 
				</p:cNvPr>
          <p:cNvSpPr/>
          <p:nvPr/>
        </p:nvSpPr>
        <p:spPr>
          <a:xfrm>
            <a:off x="1440561" y="1440561"/>
            <a:ext cx="5226939" cy="19938"/>
          </a:xfrm>
          <a:custGeom>
            <a:avLst/>
            <a:gdLst>
              <a:gd name="connsiteX0" fmla="*/ 13335 w 5226939"/>
              <a:gd name="connsiteY0" fmla="*/ 17907 h 19938"/>
              <a:gd name="connsiteX1" fmla="*/ 5226939 w 5226939"/>
              <a:gd name="connsiteY1" fmla="*/ 17907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6939" h="19938">
                <a:moveTo>
                  <a:pt x="13335" y="17907"/>
                </a:moveTo>
                <a:lnTo>
                  <a:pt x="5226939" y="17907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0" name="Freeform 770"> 
				</p:cNvPr>
          <p:cNvSpPr/>
          <p:nvPr/>
        </p:nvSpPr>
        <p:spPr>
          <a:xfrm>
            <a:off x="1440561" y="1440561"/>
            <a:ext cx="5226939" cy="19938"/>
          </a:xfrm>
          <a:custGeom>
            <a:avLst/>
            <a:gdLst>
              <a:gd name="connsiteX0" fmla="*/ 13335 w 5226939"/>
              <a:gd name="connsiteY0" fmla="*/ 17907 h 19938"/>
              <a:gd name="connsiteX1" fmla="*/ 5226939 w 5226939"/>
              <a:gd name="connsiteY1" fmla="*/ 17907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6939" h="19938">
                <a:moveTo>
                  <a:pt x="13335" y="17907"/>
                </a:moveTo>
                <a:lnTo>
                  <a:pt x="5226939" y="17907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1" name="Freeform 771"> 
				</p:cNvPr>
          <p:cNvSpPr/>
          <p:nvPr/>
        </p:nvSpPr>
        <p:spPr>
          <a:xfrm>
            <a:off x="1453261" y="4158360"/>
            <a:ext cx="1074038" cy="477138"/>
          </a:xfrm>
          <a:custGeom>
            <a:avLst/>
            <a:gdLst>
              <a:gd name="connsiteX0" fmla="*/ 7492 w 1074038"/>
              <a:gd name="connsiteY0" fmla="*/ 477646 h 477138"/>
              <a:gd name="connsiteX1" fmla="*/ 1075054 w 1074038"/>
              <a:gd name="connsiteY1" fmla="*/ 477646 h 477138"/>
              <a:gd name="connsiteX2" fmla="*/ 1075054 w 1074038"/>
              <a:gd name="connsiteY2" fmla="*/ 7492 h 477138"/>
              <a:gd name="connsiteX3" fmla="*/ 7492 w 1074038"/>
              <a:gd name="connsiteY3" fmla="*/ 7492 h 477138"/>
              <a:gd name="connsiteX4" fmla="*/ 7492 w 1074038"/>
              <a:gd name="connsiteY4" fmla="*/ 477646 h 47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038" h="477138">
                <a:moveTo>
                  <a:pt x="7492" y="477646"/>
                </a:moveTo>
                <a:lnTo>
                  <a:pt x="1075054" y="477646"/>
                </a:lnTo>
                <a:lnTo>
                  <a:pt x="1075054" y="7492"/>
                </a:lnTo>
                <a:lnTo>
                  <a:pt x="7492" y="7492"/>
                </a:lnTo>
                <a:lnTo>
                  <a:pt x="7492" y="477646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2" name="Freeform 772"> 
				</p:cNvPr>
          <p:cNvSpPr/>
          <p:nvPr/>
        </p:nvSpPr>
        <p:spPr>
          <a:xfrm>
            <a:off x="2520060" y="4158360"/>
            <a:ext cx="3118739" cy="477138"/>
          </a:xfrm>
          <a:custGeom>
            <a:avLst/>
            <a:gdLst>
              <a:gd name="connsiteX0" fmla="*/ 8255 w 3118739"/>
              <a:gd name="connsiteY0" fmla="*/ 477646 h 477138"/>
              <a:gd name="connsiteX1" fmla="*/ 3118739 w 3118739"/>
              <a:gd name="connsiteY1" fmla="*/ 477646 h 477138"/>
              <a:gd name="connsiteX2" fmla="*/ 3118739 w 3118739"/>
              <a:gd name="connsiteY2" fmla="*/ 7492 h 477138"/>
              <a:gd name="connsiteX3" fmla="*/ 8255 w 3118739"/>
              <a:gd name="connsiteY3" fmla="*/ 7492 h 477138"/>
              <a:gd name="connsiteX4" fmla="*/ 8255 w 3118739"/>
              <a:gd name="connsiteY4" fmla="*/ 477646 h 47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8739" h="477138">
                <a:moveTo>
                  <a:pt x="8255" y="477646"/>
                </a:moveTo>
                <a:lnTo>
                  <a:pt x="3118739" y="477646"/>
                </a:lnTo>
                <a:lnTo>
                  <a:pt x="3118739" y="7492"/>
                </a:lnTo>
                <a:lnTo>
                  <a:pt x="8255" y="7492"/>
                </a:lnTo>
                <a:lnTo>
                  <a:pt x="8255" y="477646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3" name="Freeform 773"> 
				</p:cNvPr>
          <p:cNvSpPr/>
          <p:nvPr/>
        </p:nvSpPr>
        <p:spPr>
          <a:xfrm>
            <a:off x="5631560" y="4158360"/>
            <a:ext cx="1023238" cy="235838"/>
          </a:xfrm>
          <a:custGeom>
            <a:avLst/>
            <a:gdLst>
              <a:gd name="connsiteX0" fmla="*/ 7239 w 1023238"/>
              <a:gd name="connsiteY0" fmla="*/ 242950 h 235838"/>
              <a:gd name="connsiteX1" fmla="*/ 1028319 w 1023238"/>
              <a:gd name="connsiteY1" fmla="*/ 242950 h 235838"/>
              <a:gd name="connsiteX2" fmla="*/ 1028319 w 1023238"/>
              <a:gd name="connsiteY2" fmla="*/ 7492 h 235838"/>
              <a:gd name="connsiteX3" fmla="*/ 7239 w 1023238"/>
              <a:gd name="connsiteY3" fmla="*/ 7492 h 235838"/>
              <a:gd name="connsiteX4" fmla="*/ 7239 w 1023238"/>
              <a:gd name="connsiteY4" fmla="*/ 242950 h 235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3238" h="235838">
                <a:moveTo>
                  <a:pt x="7239" y="242950"/>
                </a:moveTo>
                <a:lnTo>
                  <a:pt x="1028319" y="242950"/>
                </a:lnTo>
                <a:lnTo>
                  <a:pt x="1028319" y="7492"/>
                </a:lnTo>
                <a:lnTo>
                  <a:pt x="7239" y="7492"/>
                </a:lnTo>
                <a:lnTo>
                  <a:pt x="7239" y="242950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4" name="Freeform 774"> 
				</p:cNvPr>
          <p:cNvSpPr/>
          <p:nvPr/>
        </p:nvSpPr>
        <p:spPr>
          <a:xfrm>
            <a:off x="5631560" y="4386960"/>
            <a:ext cx="337438" cy="248538"/>
          </a:xfrm>
          <a:custGeom>
            <a:avLst/>
            <a:gdLst>
              <a:gd name="connsiteX0" fmla="*/ 7239 w 337438"/>
              <a:gd name="connsiteY0" fmla="*/ 249046 h 248538"/>
              <a:gd name="connsiteX1" fmla="*/ 347853 w 337438"/>
              <a:gd name="connsiteY1" fmla="*/ 249046 h 248538"/>
              <a:gd name="connsiteX2" fmla="*/ 347853 w 337438"/>
              <a:gd name="connsiteY2" fmla="*/ 14350 h 248538"/>
              <a:gd name="connsiteX3" fmla="*/ 7239 w 337438"/>
              <a:gd name="connsiteY3" fmla="*/ 14350 h 248538"/>
              <a:gd name="connsiteX4" fmla="*/ 7239 w 337438"/>
              <a:gd name="connsiteY4" fmla="*/ 249046 h 248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438" h="248538">
                <a:moveTo>
                  <a:pt x="7239" y="249046"/>
                </a:moveTo>
                <a:lnTo>
                  <a:pt x="347853" y="249046"/>
                </a:lnTo>
                <a:lnTo>
                  <a:pt x="347853" y="14350"/>
                </a:lnTo>
                <a:lnTo>
                  <a:pt x="7239" y="14350"/>
                </a:lnTo>
                <a:lnTo>
                  <a:pt x="7239" y="249046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5" name="Freeform 775"> 
				</p:cNvPr>
          <p:cNvSpPr/>
          <p:nvPr/>
        </p:nvSpPr>
        <p:spPr>
          <a:xfrm>
            <a:off x="5961760" y="4386960"/>
            <a:ext cx="350138" cy="248538"/>
          </a:xfrm>
          <a:custGeom>
            <a:avLst/>
            <a:gdLst>
              <a:gd name="connsiteX0" fmla="*/ 17653 w 350138"/>
              <a:gd name="connsiteY0" fmla="*/ 249046 h 248538"/>
              <a:gd name="connsiteX1" fmla="*/ 357505 w 350138"/>
              <a:gd name="connsiteY1" fmla="*/ 249046 h 248538"/>
              <a:gd name="connsiteX2" fmla="*/ 357505 w 350138"/>
              <a:gd name="connsiteY2" fmla="*/ 14350 h 248538"/>
              <a:gd name="connsiteX3" fmla="*/ 17653 w 350138"/>
              <a:gd name="connsiteY3" fmla="*/ 14350 h 248538"/>
              <a:gd name="connsiteX4" fmla="*/ 17653 w 350138"/>
              <a:gd name="connsiteY4" fmla="*/ 249046 h 248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138" h="248538">
                <a:moveTo>
                  <a:pt x="17653" y="249046"/>
                </a:moveTo>
                <a:lnTo>
                  <a:pt x="357505" y="249046"/>
                </a:lnTo>
                <a:lnTo>
                  <a:pt x="357505" y="14350"/>
                </a:lnTo>
                <a:lnTo>
                  <a:pt x="17653" y="14350"/>
                </a:lnTo>
                <a:lnTo>
                  <a:pt x="17653" y="249046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6" name="Freeform 776"> 
				</p:cNvPr>
          <p:cNvSpPr/>
          <p:nvPr/>
        </p:nvSpPr>
        <p:spPr>
          <a:xfrm>
            <a:off x="6304660" y="4386960"/>
            <a:ext cx="350138" cy="248538"/>
          </a:xfrm>
          <a:custGeom>
            <a:avLst/>
            <a:gdLst>
              <a:gd name="connsiteX0" fmla="*/ 14604 w 350138"/>
              <a:gd name="connsiteY0" fmla="*/ 249046 h 248538"/>
              <a:gd name="connsiteX1" fmla="*/ 355218 w 350138"/>
              <a:gd name="connsiteY1" fmla="*/ 249046 h 248538"/>
              <a:gd name="connsiteX2" fmla="*/ 355218 w 350138"/>
              <a:gd name="connsiteY2" fmla="*/ 14350 h 248538"/>
              <a:gd name="connsiteX3" fmla="*/ 14604 w 350138"/>
              <a:gd name="connsiteY3" fmla="*/ 14350 h 248538"/>
              <a:gd name="connsiteX4" fmla="*/ 14604 w 350138"/>
              <a:gd name="connsiteY4" fmla="*/ 249046 h 248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138" h="248538">
                <a:moveTo>
                  <a:pt x="14604" y="249046"/>
                </a:moveTo>
                <a:lnTo>
                  <a:pt x="355218" y="249046"/>
                </a:lnTo>
                <a:lnTo>
                  <a:pt x="355218" y="14350"/>
                </a:lnTo>
                <a:lnTo>
                  <a:pt x="14604" y="14350"/>
                </a:lnTo>
                <a:lnTo>
                  <a:pt x="14604" y="249046"/>
                </a:lnTo>
                <a:close/>
              </a:path>
            </a:pathLst>
          </a:custGeom>
          <a:solidFill>
            <a:srgbClr val="efefe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7" name="Freeform 777"> 
				</p:cNvPr>
          <p:cNvSpPr/>
          <p:nvPr/>
        </p:nvSpPr>
        <p:spPr>
          <a:xfrm>
            <a:off x="1440561" y="4158360"/>
            <a:ext cx="5226939" cy="19938"/>
          </a:xfrm>
          <a:custGeom>
            <a:avLst/>
            <a:gdLst>
              <a:gd name="connsiteX0" fmla="*/ 13335 w 5226939"/>
              <a:gd name="connsiteY0" fmla="*/ 7493 h 19938"/>
              <a:gd name="connsiteX1" fmla="*/ 5226939 w 5226939"/>
              <a:gd name="connsiteY1" fmla="*/ 7493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6939" h="19938">
                <a:moveTo>
                  <a:pt x="13335" y="7493"/>
                </a:moveTo>
                <a:lnTo>
                  <a:pt x="5226939" y="7493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8" name="Freeform 778"> 
				</p:cNvPr>
          <p:cNvSpPr/>
          <p:nvPr/>
        </p:nvSpPr>
        <p:spPr>
          <a:xfrm>
            <a:off x="1440561" y="4158360"/>
            <a:ext cx="5226939" cy="19938"/>
          </a:xfrm>
          <a:custGeom>
            <a:avLst/>
            <a:gdLst>
              <a:gd name="connsiteX0" fmla="*/ 13335 w 5226939"/>
              <a:gd name="connsiteY0" fmla="*/ 7493 h 19938"/>
              <a:gd name="connsiteX1" fmla="*/ 5226939 w 5226939"/>
              <a:gd name="connsiteY1" fmla="*/ 7493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6939" h="19938">
                <a:moveTo>
                  <a:pt x="13335" y="7493"/>
                </a:moveTo>
                <a:lnTo>
                  <a:pt x="5226939" y="7493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9" name="Freeform 779"> 
				</p:cNvPr>
          <p:cNvSpPr/>
          <p:nvPr/>
        </p:nvSpPr>
        <p:spPr>
          <a:xfrm>
            <a:off x="1453261" y="7282560"/>
            <a:ext cx="19938" cy="2064639"/>
          </a:xfrm>
          <a:custGeom>
            <a:avLst/>
            <a:gdLst>
              <a:gd name="connsiteX0" fmla="*/ 7493 w 19938"/>
              <a:gd name="connsiteY0" fmla="*/ 9779 h 2064639"/>
              <a:gd name="connsiteX1" fmla="*/ 7493 w 19938"/>
              <a:gd name="connsiteY1" fmla="*/ 2067179 h 2064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938" h="2064639">
                <a:moveTo>
                  <a:pt x="7493" y="9779"/>
                </a:moveTo>
                <a:lnTo>
                  <a:pt x="7493" y="2067179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0" name="Freeform 780"> 
				</p:cNvPr>
          <p:cNvSpPr/>
          <p:nvPr/>
        </p:nvSpPr>
        <p:spPr>
          <a:xfrm>
            <a:off x="6647560" y="7282560"/>
            <a:ext cx="19938" cy="2064639"/>
          </a:xfrm>
          <a:custGeom>
            <a:avLst/>
            <a:gdLst>
              <a:gd name="connsiteX0" fmla="*/ 12319 w 19938"/>
              <a:gd name="connsiteY0" fmla="*/ 9779 h 2064639"/>
              <a:gd name="connsiteX1" fmla="*/ 12319 w 19938"/>
              <a:gd name="connsiteY1" fmla="*/ 2067179 h 2064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938" h="2064639">
                <a:moveTo>
                  <a:pt x="12319" y="9779"/>
                </a:moveTo>
                <a:lnTo>
                  <a:pt x="12319" y="2067179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1" name="Freeform 781"> 
				</p:cNvPr>
          <p:cNvSpPr/>
          <p:nvPr/>
        </p:nvSpPr>
        <p:spPr>
          <a:xfrm>
            <a:off x="1440561" y="7282560"/>
            <a:ext cx="5226939" cy="19938"/>
          </a:xfrm>
          <a:custGeom>
            <a:avLst/>
            <a:gdLst>
              <a:gd name="connsiteX0" fmla="*/ 13335 w 5226939"/>
              <a:gd name="connsiteY0" fmla="*/ 9779 h 19938"/>
              <a:gd name="connsiteX1" fmla="*/ 5226939 w 5226939"/>
              <a:gd name="connsiteY1" fmla="*/ 9779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6939" h="19938">
                <a:moveTo>
                  <a:pt x="13335" y="9779"/>
                </a:moveTo>
                <a:lnTo>
                  <a:pt x="5226939" y="9779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2" name="Freeform 782"> 
				</p:cNvPr>
          <p:cNvSpPr/>
          <p:nvPr/>
        </p:nvSpPr>
        <p:spPr>
          <a:xfrm>
            <a:off x="1440561" y="9339960"/>
            <a:ext cx="5226939" cy="19938"/>
          </a:xfrm>
          <a:custGeom>
            <a:avLst/>
            <a:gdLst>
              <a:gd name="connsiteX0" fmla="*/ 13335 w 5226939"/>
              <a:gd name="connsiteY0" fmla="*/ 9779 h 19938"/>
              <a:gd name="connsiteX1" fmla="*/ 5226939 w 5226939"/>
              <a:gd name="connsiteY1" fmla="*/ 9779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6939" h="19938">
                <a:moveTo>
                  <a:pt x="13335" y="9779"/>
                </a:moveTo>
                <a:lnTo>
                  <a:pt x="5226939" y="9779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3" name="Freeform 783"> 
				</p:cNvPr>
          <p:cNvSpPr/>
          <p:nvPr/>
        </p:nvSpPr>
        <p:spPr>
          <a:xfrm>
            <a:off x="6647560" y="7282560"/>
            <a:ext cx="19938" cy="2064639"/>
          </a:xfrm>
          <a:custGeom>
            <a:avLst/>
            <a:gdLst>
              <a:gd name="connsiteX0" fmla="*/ 12319 w 19938"/>
              <a:gd name="connsiteY0" fmla="*/ 9779 h 2064639"/>
              <a:gd name="connsiteX1" fmla="*/ 12319 w 19938"/>
              <a:gd name="connsiteY1" fmla="*/ 2067179 h 2064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938" h="2064639">
                <a:moveTo>
                  <a:pt x="12319" y="9779"/>
                </a:moveTo>
                <a:lnTo>
                  <a:pt x="12319" y="2067179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4" name="Freeform 784"> 
				</p:cNvPr>
          <p:cNvSpPr/>
          <p:nvPr/>
        </p:nvSpPr>
        <p:spPr>
          <a:xfrm>
            <a:off x="1453261" y="7282560"/>
            <a:ext cx="19938" cy="2064639"/>
          </a:xfrm>
          <a:custGeom>
            <a:avLst/>
            <a:gdLst>
              <a:gd name="connsiteX0" fmla="*/ 7493 w 19938"/>
              <a:gd name="connsiteY0" fmla="*/ 9779 h 2064639"/>
              <a:gd name="connsiteX1" fmla="*/ 7493 w 19938"/>
              <a:gd name="connsiteY1" fmla="*/ 2067179 h 2064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938" h="2064639">
                <a:moveTo>
                  <a:pt x="7493" y="9779"/>
                </a:moveTo>
                <a:lnTo>
                  <a:pt x="7493" y="2067179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5" name="Freeform 785"> 
				</p:cNvPr>
          <p:cNvSpPr/>
          <p:nvPr/>
        </p:nvSpPr>
        <p:spPr>
          <a:xfrm>
            <a:off x="1440561" y="9339960"/>
            <a:ext cx="5226939" cy="19938"/>
          </a:xfrm>
          <a:custGeom>
            <a:avLst/>
            <a:gdLst>
              <a:gd name="connsiteX0" fmla="*/ 13335 w 5226939"/>
              <a:gd name="connsiteY0" fmla="*/ 9779 h 19938"/>
              <a:gd name="connsiteX1" fmla="*/ 5226939 w 5226939"/>
              <a:gd name="connsiteY1" fmla="*/ 9779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6939" h="19938">
                <a:moveTo>
                  <a:pt x="13335" y="9779"/>
                </a:moveTo>
                <a:lnTo>
                  <a:pt x="5226939" y="9779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6" name="Freeform 786"> 
				</p:cNvPr>
          <p:cNvSpPr/>
          <p:nvPr/>
        </p:nvSpPr>
        <p:spPr>
          <a:xfrm>
            <a:off x="1440561" y="7282560"/>
            <a:ext cx="5226939" cy="19938"/>
          </a:xfrm>
          <a:custGeom>
            <a:avLst/>
            <a:gdLst>
              <a:gd name="connsiteX0" fmla="*/ 13335 w 5226939"/>
              <a:gd name="connsiteY0" fmla="*/ 9779 h 19938"/>
              <a:gd name="connsiteX1" fmla="*/ 5226939 w 5226939"/>
              <a:gd name="connsiteY1" fmla="*/ 9779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6939" h="19938">
                <a:moveTo>
                  <a:pt x="13335" y="9779"/>
                </a:moveTo>
                <a:lnTo>
                  <a:pt x="5226939" y="9779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7" name="TextBox 787"/>
          <p:cNvSpPr txBox="1"/>
          <p:nvPr/>
        </p:nvSpPr>
        <p:spPr>
          <a:xfrm>
            <a:off x="1458467" y="1199637"/>
            <a:ext cx="808887" cy="5757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ea typeface="Malgun Gothic"/>
              </a:rPr>
              <a:t>평가자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75" dirty="0">
                <a:solidFill>
                  <a:srgbClr val="000000"/>
                </a:solidFill>
                <a:latin typeface="Malgun Gothic"/>
                <a:ea typeface="Malgun Gothic"/>
              </a:rPr>
              <a:t>질문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10"/>
              </a:lnSpc>
            </a:pPr>
            <a:endParaRPr lang="en-US" dirty="0" smtClean="0"/>
          </a:p>
          <a:p>
            <a:pPr marL="0" indent="300989">
              <a:lnSpc>
                <a:spcPct val="100000"/>
              </a:lnSpc>
            </a:pP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학습</a:t>
            </a:r>
            <a:r>
              <a:rPr lang="en-US" altLang="zh-CN" sz="1000" spc="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내용</a:t>
            </a:r>
          </a:p>
        </p:txBody>
      </p:sp>
      <p:sp>
        <p:nvSpPr>
          <p:cNvPr id="788" name="TextBox 788"/>
          <p:cNvSpPr txBox="1"/>
          <p:nvPr/>
        </p:nvSpPr>
        <p:spPr>
          <a:xfrm>
            <a:off x="3848100" y="1622979"/>
            <a:ext cx="483634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평가</a:t>
            </a:r>
            <a:r>
              <a:rPr lang="en-US" altLang="zh-CN" sz="1000" spc="6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항목</a:t>
            </a:r>
          </a:p>
        </p:txBody>
      </p:sp>
      <p:sp>
        <p:nvSpPr>
          <p:cNvPr id="789" name="TextBox 789"/>
          <p:cNvSpPr txBox="1"/>
          <p:nvPr/>
        </p:nvSpPr>
        <p:spPr>
          <a:xfrm>
            <a:off x="5755385" y="1505631"/>
            <a:ext cx="800620" cy="387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88214">
              <a:lnSpc>
                <a:spcPct val="100000"/>
              </a:lnSpc>
            </a:pPr>
            <a:r>
              <a:rPr lang="en-US" altLang="zh-CN" sz="1000" spc="-194" b="1" dirty="0">
                <a:solidFill>
                  <a:srgbClr val="000000"/>
                </a:solidFill>
                <a:latin typeface="Malgun Gothic"/>
                <a:ea typeface="Malgun Gothic"/>
              </a:rPr>
              <a:t>성</a:t>
            </a:r>
            <a:r>
              <a:rPr lang="en-US" altLang="zh-CN" sz="1000" spc="-189" b="1" dirty="0">
                <a:solidFill>
                  <a:srgbClr val="000000"/>
                </a:solidFill>
                <a:latin typeface="Malgun Gothic"/>
                <a:ea typeface="Malgun Gothic"/>
              </a:rPr>
              <a:t>취수준</a:t>
            </a:r>
          </a:p>
          <a:p>
            <a:pPr>
              <a:lnSpc>
                <a:spcPts val="644"/>
              </a:lnSpc>
            </a:pPr>
            <a:endParaRPr lang="en-US" dirty="0" smtClean="0"/>
          </a:p>
          <a:p>
            <a:pPr marL="0">
              <a:lnSpc>
                <a:spcPct val="100000"/>
              </a:lnSpc>
              <a:tabLst>
                <a:tab pos="340614" algn="l"/>
                <a:tab pos="680464" algn="l"/>
              </a:tabLst>
            </a:pP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상	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중	</a:t>
            </a:r>
            <a:r>
              <a:rPr lang="en-US" altLang="zh-CN" sz="1000" spc="-194" b="1" dirty="0">
                <a:solidFill>
                  <a:srgbClr val="000000"/>
                </a:solidFill>
                <a:latin typeface="Malgun Gothic"/>
                <a:ea typeface="Malgun Gothic"/>
              </a:rPr>
              <a:t>하</a:t>
            </a:r>
          </a:p>
        </p:txBody>
      </p:sp>
      <p:sp>
        <p:nvSpPr>
          <p:cNvPr id="790" name="TextBox 790"/>
          <p:cNvSpPr txBox="1"/>
          <p:nvPr/>
        </p:nvSpPr>
        <p:spPr>
          <a:xfrm>
            <a:off x="1458467" y="3907023"/>
            <a:ext cx="1170094" cy="5765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-45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0" dirty="0">
                <a:solidFill>
                  <a:srgbClr val="000000"/>
                </a:solidFill>
                <a:latin typeface="Malgun Gothic"/>
                <a:ea typeface="Malgun Gothic"/>
              </a:rPr>
              <a:t>평가자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104" dirty="0">
                <a:solidFill>
                  <a:srgbClr val="000000"/>
                </a:solidFill>
                <a:latin typeface="Malgun Gothic"/>
                <a:ea typeface="Malgun Gothic"/>
              </a:rPr>
              <a:t>체크리스트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14"/>
              </a:lnSpc>
            </a:pPr>
            <a:endParaRPr lang="en-US" dirty="0" smtClean="0"/>
          </a:p>
          <a:p>
            <a:pPr marL="0" indent="300989">
              <a:lnSpc>
                <a:spcPct val="100000"/>
              </a:lnSpc>
            </a:pP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학습</a:t>
            </a:r>
            <a:r>
              <a:rPr lang="en-US" altLang="zh-CN" sz="1000" spc="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내용</a:t>
            </a:r>
          </a:p>
        </p:txBody>
      </p:sp>
      <p:sp>
        <p:nvSpPr>
          <p:cNvPr id="791" name="TextBox 791"/>
          <p:cNvSpPr txBox="1"/>
          <p:nvPr/>
        </p:nvSpPr>
        <p:spPr>
          <a:xfrm>
            <a:off x="3848100" y="4331127"/>
            <a:ext cx="483634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평가</a:t>
            </a:r>
            <a:r>
              <a:rPr lang="en-US" altLang="zh-CN" sz="1000" spc="6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79" b="1" dirty="0">
                <a:solidFill>
                  <a:srgbClr val="000000"/>
                </a:solidFill>
                <a:latin typeface="Malgun Gothic"/>
                <a:ea typeface="Malgun Gothic"/>
              </a:rPr>
              <a:t>항목</a:t>
            </a:r>
          </a:p>
        </p:txBody>
      </p:sp>
      <p:sp>
        <p:nvSpPr>
          <p:cNvPr id="792" name="TextBox 792"/>
          <p:cNvSpPr txBox="1"/>
          <p:nvPr/>
        </p:nvSpPr>
        <p:spPr>
          <a:xfrm>
            <a:off x="5755385" y="4213780"/>
            <a:ext cx="800620" cy="387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88214">
              <a:lnSpc>
                <a:spcPct val="100000"/>
              </a:lnSpc>
            </a:pPr>
            <a:r>
              <a:rPr lang="en-US" altLang="zh-CN" sz="1000" spc="-194" b="1" dirty="0">
                <a:solidFill>
                  <a:srgbClr val="000000"/>
                </a:solidFill>
                <a:latin typeface="Malgun Gothic"/>
                <a:ea typeface="Malgun Gothic"/>
              </a:rPr>
              <a:t>성</a:t>
            </a:r>
            <a:r>
              <a:rPr lang="en-US" altLang="zh-CN" sz="1000" spc="-189" b="1" dirty="0">
                <a:solidFill>
                  <a:srgbClr val="000000"/>
                </a:solidFill>
                <a:latin typeface="Malgun Gothic"/>
                <a:ea typeface="Malgun Gothic"/>
              </a:rPr>
              <a:t>취수준</a:t>
            </a:r>
          </a:p>
          <a:p>
            <a:pPr>
              <a:lnSpc>
                <a:spcPts val="644"/>
              </a:lnSpc>
            </a:pPr>
            <a:endParaRPr lang="en-US" dirty="0" smtClean="0"/>
          </a:p>
          <a:p>
            <a:pPr marL="0">
              <a:lnSpc>
                <a:spcPct val="100000"/>
              </a:lnSpc>
              <a:tabLst>
                <a:tab pos="340614" algn="l"/>
                <a:tab pos="680464" algn="l"/>
              </a:tabLst>
            </a:pP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상	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중	</a:t>
            </a:r>
            <a:r>
              <a:rPr lang="en-US" altLang="zh-CN" sz="1000" spc="-194" b="1" dirty="0">
                <a:solidFill>
                  <a:srgbClr val="000000"/>
                </a:solidFill>
                <a:latin typeface="Malgun Gothic"/>
                <a:ea typeface="Malgun Gothic"/>
              </a:rPr>
              <a:t>하</a:t>
            </a:r>
          </a:p>
        </p:txBody>
      </p:sp>
      <p:sp>
        <p:nvSpPr>
          <p:cNvPr id="793" name="TextBox 793"/>
          <p:cNvSpPr txBox="1"/>
          <p:nvPr/>
        </p:nvSpPr>
        <p:spPr>
          <a:xfrm>
            <a:off x="1217675" y="7010396"/>
            <a:ext cx="512866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200" spc="-194" b="1" dirty="0">
                <a:solidFill>
                  <a:srgbClr val="6491cb"/>
                </a:solidFill>
                <a:latin typeface="Malgun Gothic"/>
                <a:ea typeface="Malgun Gothic"/>
              </a:rPr>
              <a:t>피드백</a:t>
            </a:r>
          </a:p>
        </p:txBody>
      </p:sp>
      <p:sp>
        <p:nvSpPr>
          <p:cNvPr id="794" name="TextBox 794"/>
          <p:cNvSpPr txBox="1"/>
          <p:nvPr/>
        </p:nvSpPr>
        <p:spPr>
          <a:xfrm>
            <a:off x="1632204" y="7393606"/>
            <a:ext cx="4868270" cy="18668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ea typeface="Malgun Gothic"/>
              </a:rPr>
              <a:t>1.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서술형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시험</a:t>
            </a:r>
          </a:p>
          <a:p>
            <a:pPr marL="0" indent="116583">
              <a:lnSpc>
                <a:spcPct val="100000"/>
              </a:lnSpc>
              <a:spcBef>
                <a:spcPts val="295"/>
              </a:spcBef>
            </a:pP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ea typeface="Malgun Gothic"/>
              </a:rPr>
              <a:t>-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시험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답안을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평가한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후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전체적으로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미흡한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부분에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대해서는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주요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사항을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표시하여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설명해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4" b="1" dirty="0">
                <a:solidFill>
                  <a:srgbClr val="000000"/>
                </a:solidFill>
                <a:latin typeface="Malgun Gothic"/>
                <a:ea typeface="Malgun Gothic"/>
              </a:rPr>
              <a:t>준다.</a:t>
            </a:r>
          </a:p>
          <a:p>
            <a:pPr marL="0">
              <a:lnSpc>
                <a:spcPct val="100000"/>
              </a:lnSpc>
              <a:spcBef>
                <a:spcPts val="300"/>
              </a:spcBef>
            </a:pP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ea typeface="Malgun Gothic"/>
              </a:rPr>
              <a:t>2.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5" b="1" dirty="0">
                <a:solidFill>
                  <a:srgbClr val="000000"/>
                </a:solidFill>
                <a:latin typeface="Malgun Gothic"/>
                <a:ea typeface="Malgun Gothic"/>
              </a:rPr>
              <a:t>평가자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9" b="1" dirty="0">
                <a:solidFill>
                  <a:srgbClr val="000000"/>
                </a:solidFill>
                <a:latin typeface="Malgun Gothic"/>
                <a:ea typeface="Malgun Gothic"/>
              </a:rPr>
              <a:t>질문</a:t>
            </a:r>
          </a:p>
          <a:p>
            <a:pPr marL="0" indent="116583">
              <a:lnSpc>
                <a:spcPct val="100000"/>
              </a:lnSpc>
              <a:spcBef>
                <a:spcPts val="295"/>
              </a:spcBef>
            </a:pP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ea typeface="Malgun Gothic"/>
              </a:rPr>
              <a:t>-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질문에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대한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답변이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충분하지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못할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경우에는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다른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학습자에게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답변을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4" b="1" dirty="0">
                <a:solidFill>
                  <a:srgbClr val="000000"/>
                </a:solidFill>
                <a:latin typeface="Malgun Gothic"/>
                <a:ea typeface="Malgun Gothic"/>
              </a:rPr>
              <a:t>유도해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94" b="1" dirty="0">
                <a:solidFill>
                  <a:srgbClr val="000000"/>
                </a:solidFill>
                <a:latin typeface="Malgun Gothic"/>
                <a:ea typeface="Malgun Gothic"/>
              </a:rPr>
              <a:t>보고,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전반적으로</a:t>
            </a:r>
          </a:p>
          <a:p>
            <a:pPr marL="0" indent="247647">
              <a:lnSpc>
                <a:spcPct val="100000"/>
              </a:lnSpc>
              <a:spcBef>
                <a:spcPts val="300"/>
              </a:spcBef>
            </a:pP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이해가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부족한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4" b="1" dirty="0">
                <a:solidFill>
                  <a:srgbClr val="000000"/>
                </a:solidFill>
                <a:latin typeface="Malgun Gothic"/>
                <a:ea typeface="Malgun Gothic"/>
              </a:rPr>
              <a:t>경우에는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예시를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들어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보충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설명한다.</a:t>
            </a:r>
          </a:p>
          <a:p>
            <a:pPr marL="0" indent="116583">
              <a:lnSpc>
                <a:spcPct val="100000"/>
              </a:lnSpc>
              <a:spcBef>
                <a:spcPts val="295"/>
              </a:spcBef>
            </a:pP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ea typeface="Malgun Gothic"/>
              </a:rPr>
              <a:t>-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배포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결과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문제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발생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69" b="1" dirty="0">
                <a:solidFill>
                  <a:srgbClr val="000000"/>
                </a:solidFill>
                <a:latin typeface="Malgun Gothic"/>
                <a:ea typeface="Malgun Gothic"/>
              </a:rPr>
              <a:t>시,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원상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복구를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완전하게</a:t>
            </a:r>
            <a:r>
              <a:rPr lang="en-US" altLang="zh-CN" sz="1000" spc="-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수행하지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14" b="1" dirty="0">
                <a:solidFill>
                  <a:srgbClr val="000000"/>
                </a:solidFill>
                <a:latin typeface="Malgun Gothic"/>
                <a:ea typeface="Malgun Gothic"/>
              </a:rPr>
              <a:t>못했을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경우에</a:t>
            </a:r>
            <a:r>
              <a:rPr lang="en-US" altLang="zh-CN" sz="1000" spc="-40" b="1" dirty="0">
                <a:solidFill>
                  <a:srgbClr val="000000"/>
                </a:solidFill>
                <a:latin typeface="Malgun Gothic"/>
                <a:cs typeface="Malgun Gothic"/>
              </a:rPr>
              <a:t>   </a:t>
            </a:r>
            <a:r>
              <a:rPr lang="en-US" altLang="zh-CN" sz="1000" spc="-110" b="1" dirty="0">
                <a:solidFill>
                  <a:srgbClr val="000000"/>
                </a:solidFill>
                <a:latin typeface="Malgun Gothic"/>
                <a:ea typeface="Malgun Gothic"/>
              </a:rPr>
              <a:t>발생</a:t>
            </a:r>
          </a:p>
          <a:p>
            <a:pPr marL="0" indent="252983">
              <a:lnSpc>
                <a:spcPct val="100000"/>
              </a:lnSpc>
              <a:spcBef>
                <a:spcPts val="300"/>
              </a:spcBef>
            </a:pPr>
            <a:r>
              <a:rPr lang="en-US" altLang="zh-CN" sz="1000" spc="-145" b="1" dirty="0">
                <a:solidFill>
                  <a:srgbClr val="000000"/>
                </a:solidFill>
                <a:latin typeface="Malgun Gothic"/>
                <a:ea typeface="Malgun Gothic"/>
              </a:rPr>
              <a:t>가능한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위험에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44" b="1" dirty="0">
                <a:solidFill>
                  <a:srgbClr val="000000"/>
                </a:solidFill>
                <a:latin typeface="Malgun Gothic"/>
                <a:ea typeface="Malgun Gothic"/>
              </a:rPr>
              <a:t>대한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45" b="1" dirty="0">
                <a:solidFill>
                  <a:srgbClr val="000000"/>
                </a:solidFill>
                <a:latin typeface="Malgun Gothic"/>
                <a:ea typeface="Malgun Gothic"/>
              </a:rPr>
              <a:t>이해가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45" b="1" dirty="0">
                <a:solidFill>
                  <a:srgbClr val="000000"/>
                </a:solidFill>
                <a:latin typeface="Malgun Gothic"/>
                <a:ea typeface="Malgun Gothic"/>
              </a:rPr>
              <a:t>부족한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경우에는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44" b="1" dirty="0">
                <a:solidFill>
                  <a:srgbClr val="000000"/>
                </a:solidFill>
                <a:latin typeface="Malgun Gothic"/>
                <a:ea typeface="Malgun Gothic"/>
              </a:rPr>
              <a:t>토론과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45" b="1" dirty="0">
                <a:solidFill>
                  <a:srgbClr val="000000"/>
                </a:solidFill>
                <a:latin typeface="Malgun Gothic"/>
                <a:ea typeface="Malgun Gothic"/>
              </a:rPr>
              <a:t>예시를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통해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45" b="1" dirty="0">
                <a:solidFill>
                  <a:srgbClr val="000000"/>
                </a:solidFill>
                <a:latin typeface="Malgun Gothic"/>
                <a:ea typeface="Malgun Gothic"/>
              </a:rPr>
              <a:t>다양한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45" b="1" dirty="0">
                <a:solidFill>
                  <a:srgbClr val="000000"/>
                </a:solidFill>
                <a:latin typeface="Malgun Gothic"/>
                <a:ea typeface="Malgun Gothic"/>
              </a:rPr>
              <a:t>위험을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설명해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준다.</a:t>
            </a:r>
          </a:p>
          <a:p>
            <a:pPr marL="0">
              <a:lnSpc>
                <a:spcPct val="100000"/>
              </a:lnSpc>
              <a:spcBef>
                <a:spcPts val="295"/>
              </a:spcBef>
            </a:pP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ea typeface="Malgun Gothic"/>
              </a:rPr>
              <a:t>3.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평가자</a:t>
            </a:r>
            <a:r>
              <a:rPr lang="en-US" altLang="zh-CN" sz="1000" spc="-6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45" b="1" dirty="0">
                <a:solidFill>
                  <a:srgbClr val="000000"/>
                </a:solidFill>
                <a:latin typeface="Malgun Gothic"/>
                <a:ea typeface="Malgun Gothic"/>
              </a:rPr>
              <a:t>체크리스트</a:t>
            </a:r>
          </a:p>
          <a:p>
            <a:pPr marL="0" indent="116583">
              <a:lnSpc>
                <a:spcPct val="100000"/>
              </a:lnSpc>
              <a:spcBef>
                <a:spcPts val="300"/>
              </a:spcBef>
            </a:pP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ea typeface="Malgun Gothic"/>
              </a:rPr>
              <a:t>-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수업과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5" b="1" dirty="0">
                <a:solidFill>
                  <a:srgbClr val="000000"/>
                </a:solidFill>
                <a:latin typeface="Malgun Gothic"/>
                <a:ea typeface="Malgun Gothic"/>
              </a:rPr>
              <a:t>실습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과정에서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5" b="1" dirty="0">
                <a:solidFill>
                  <a:srgbClr val="000000"/>
                </a:solidFill>
                <a:latin typeface="Malgun Gothic"/>
                <a:ea typeface="Malgun Gothic"/>
              </a:rPr>
              <a:t>작성한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체크리스트를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5" b="1" dirty="0">
                <a:solidFill>
                  <a:srgbClr val="000000"/>
                </a:solidFill>
                <a:latin typeface="Malgun Gothic"/>
                <a:ea typeface="Malgun Gothic"/>
              </a:rPr>
              <a:t>기반으로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학습자별로</a:t>
            </a:r>
            <a:r>
              <a:rPr lang="en-US" altLang="zh-CN" sz="1000" spc="-4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5" b="1" dirty="0">
                <a:solidFill>
                  <a:srgbClr val="000000"/>
                </a:solidFill>
                <a:latin typeface="Malgun Gothic"/>
                <a:ea typeface="Malgun Gothic"/>
              </a:rPr>
              <a:t>종합적인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평가를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000000"/>
                </a:solidFill>
                <a:latin typeface="Malgun Gothic"/>
                <a:ea typeface="Malgun Gothic"/>
              </a:rPr>
              <a:t>진행하여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미</a:t>
            </a:r>
          </a:p>
          <a:p>
            <a:pPr marL="0" indent="247647">
              <a:lnSpc>
                <a:spcPct val="100000"/>
              </a:lnSpc>
              <a:spcBef>
                <a:spcPts val="295"/>
              </a:spcBef>
            </a:pPr>
            <a:r>
              <a:rPr lang="en-US" altLang="zh-CN" sz="1000" spc="-145" b="1" dirty="0">
                <a:solidFill>
                  <a:srgbClr val="000000"/>
                </a:solidFill>
                <a:latin typeface="Malgun Gothic"/>
                <a:ea typeface="Malgun Gothic"/>
              </a:rPr>
              <a:t>흡한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45" b="1" dirty="0">
                <a:solidFill>
                  <a:srgbClr val="000000"/>
                </a:solidFill>
                <a:latin typeface="Malgun Gothic"/>
                <a:ea typeface="Malgun Gothic"/>
              </a:rPr>
              <a:t>부분을</a:t>
            </a:r>
            <a:r>
              <a:rPr lang="en-US" altLang="zh-CN" sz="1000" spc="-50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000000"/>
                </a:solidFill>
                <a:latin typeface="Malgun Gothic"/>
                <a:ea typeface="Malgun Gothic"/>
              </a:rPr>
              <a:t>분석해</a:t>
            </a:r>
            <a:r>
              <a:rPr lang="en-US" altLang="zh-CN" sz="1000" spc="-55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9" b="1" dirty="0">
                <a:solidFill>
                  <a:srgbClr val="000000"/>
                </a:solidFill>
                <a:latin typeface="Malgun Gothic"/>
                <a:ea typeface="Malgun Gothic"/>
              </a:rPr>
              <a:t>준다.</a:t>
            </a:r>
          </a:p>
        </p:txBody>
      </p:sp>
      <p:sp>
        <p:nvSpPr>
          <p:cNvPr id="795" name="TextBox 795"/>
          <p:cNvSpPr txBox="1"/>
          <p:nvPr/>
        </p:nvSpPr>
        <p:spPr>
          <a:xfrm>
            <a:off x="6494524" y="10069379"/>
            <a:ext cx="292921" cy="167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94" dirty="0">
                <a:solidFill>
                  <a:srgbClr val="000000"/>
                </a:solidFill>
                <a:latin typeface="Times New Roman"/>
                <a:ea typeface="Times New Roman"/>
              </a:rPr>
              <a:t>57</a:t>
            </a: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453896" y="1927859"/>
          <a:ext cx="5228082" cy="17625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4419"/>
                <a:gridCol w="3110484"/>
                <a:gridCol w="340614"/>
                <a:gridCol w="339854"/>
                <a:gridCol w="362709"/>
              </a:tblGrid>
              <a:tr h="389382">
                <a:tc rowSpan="4"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214"/>
                        </a:lnSpc>
                      </a:pPr>
                      <a:endParaRPr lang="en-US" dirty="0" smtClean="0"/>
                    </a:p>
                    <a:p>
                      <a:pPr marL="0" indent="70108">
                        <a:lnSpc>
                          <a:spcPct val="100000"/>
                        </a:lnSpc>
                      </a:pPr>
                      <a:r>
                        <a:rPr lang="en-US" altLang="zh-CN" sz="1000" spc="-2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애플리케이션</a:t>
                      </a:r>
                      <a:r>
                        <a:rPr lang="en-US" altLang="zh-CN" sz="1000" spc="-3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23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배포</a:t>
                      </a:r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64"/>
                        </a:lnSpc>
                      </a:pPr>
                      <a:endParaRPr lang="en-US" dirty="0" smtClean="0"/>
                    </a:p>
                    <a:p>
                      <a:pPr marL="0" indent="59444">
                        <a:lnSpc>
                          <a:spcPct val="100000"/>
                        </a:lnSpc>
                      </a:pP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이행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환경에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따른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애플리케이션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배포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절차에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대한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이해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14477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9382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4"/>
                        </a:lnSpc>
                      </a:pPr>
                      <a:endParaRPr lang="en-US" dirty="0" smtClean="0"/>
                    </a:p>
                    <a:p>
                      <a:pPr marL="0" indent="59444">
                        <a:lnSpc>
                          <a:spcPct val="100000"/>
                        </a:lnSpc>
                      </a:pP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애플리케이션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배포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후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정상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작동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여부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확인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방법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숙지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정도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938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indent="59444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lang="en-US" altLang="zh-CN" sz="1000" spc="-6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애플리케이션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배포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결과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문제가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발생했을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경우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이전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상태로</a:t>
                      </a:r>
                    </a:p>
                    <a:p>
                      <a:pPr marL="0" indent="185936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lang="en-US" altLang="zh-CN" sz="1000" spc="-1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복원하는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절차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이해</a:t>
                      </a:r>
                      <a:r>
                        <a:rPr lang="en-US" altLang="zh-CN" sz="1000" spc="-6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정도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4357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hangingPunct="0" marL="185936" indent="-126491">
                        <a:lnSpc>
                          <a:spcPct val="124583"/>
                        </a:lnSpc>
                      </a:pP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애플리케이션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배포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결과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문제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발생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8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시,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원상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복구를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완전하</a:t>
                      </a:r>
                      <a:r>
                        <a:rPr lang="en-US" altLang="zh-CN" sz="100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게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수행하지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못했을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경우에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발생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가능한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위험에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대한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이해</a:t>
                      </a:r>
                      <a:r>
                        <a:rPr lang="en-US" altLang="zh-CN" sz="100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20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정도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4572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453896" y="4636008"/>
          <a:ext cx="5228082" cy="20330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4419"/>
                <a:gridCol w="3110484"/>
                <a:gridCol w="340614"/>
                <a:gridCol w="339851"/>
                <a:gridCol w="362711"/>
              </a:tblGrid>
              <a:tr h="349757">
                <a:tc rowSpan="5"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280"/>
                        </a:lnSpc>
                      </a:pPr>
                      <a:endParaRPr lang="en-US" dirty="0" smtClean="0"/>
                    </a:p>
                    <a:p>
                      <a:pPr marL="0" indent="70108">
                        <a:lnSpc>
                          <a:spcPct val="100000"/>
                        </a:lnSpc>
                      </a:pPr>
                      <a:r>
                        <a:rPr lang="en-US" altLang="zh-CN" sz="1000" spc="-2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애플리케이션</a:t>
                      </a:r>
                      <a:r>
                        <a:rPr lang="en-US" altLang="zh-CN" sz="1000" spc="-3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23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배포</a:t>
                      </a:r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709"/>
                        </a:lnSpc>
                      </a:pPr>
                      <a:endParaRPr lang="en-US" dirty="0" smtClean="0"/>
                    </a:p>
                    <a:p>
                      <a:pPr marL="0" indent="59444">
                        <a:lnSpc>
                          <a:spcPct val="100000"/>
                        </a:lnSpc>
                      </a:pP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이행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환경에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따른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애플리케이션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배포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절차에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대한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이해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14477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9757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790"/>
                        </a:lnSpc>
                      </a:pPr>
                      <a:endParaRPr lang="en-US" dirty="0" smtClean="0"/>
                    </a:p>
                    <a:p>
                      <a:pPr marL="0" indent="59444">
                        <a:lnSpc>
                          <a:spcPct val="100000"/>
                        </a:lnSpc>
                      </a:pPr>
                      <a:r>
                        <a:rPr lang="en-US" altLang="zh-CN" sz="1000" spc="-4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3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0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이행의뢰서</a:t>
                      </a:r>
                      <a:r>
                        <a:rPr lang="en-US" altLang="zh-CN" sz="1000" spc="-4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1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작성</a:t>
                      </a:r>
                      <a:r>
                        <a:rPr lang="en-US" altLang="zh-CN" sz="1000" spc="-4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0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능력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9758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790"/>
                        </a:lnSpc>
                      </a:pPr>
                      <a:endParaRPr lang="en-US" dirty="0" smtClean="0"/>
                    </a:p>
                    <a:p>
                      <a:pPr marL="0" indent="59444">
                        <a:lnSpc>
                          <a:spcPct val="100000"/>
                        </a:lnSpc>
                      </a:pP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애플리케이션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배포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후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정상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작동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여부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확인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방법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숙지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정도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94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indent="59444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lang="en-US" altLang="zh-CN" sz="1000" spc="-6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애플리케이션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배포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결과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문제가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발생했을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경우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이전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상태로</a:t>
                      </a:r>
                    </a:p>
                    <a:p>
                      <a:pPr marL="0" indent="185936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lang="en-US" altLang="zh-CN" sz="1000" spc="-1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복원하는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절차</a:t>
                      </a: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이해</a:t>
                      </a:r>
                      <a:r>
                        <a:rPr lang="en-US" altLang="zh-CN" sz="1000" spc="-6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5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정도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4572">
                      <a:solidFill>
                        <a:srgbClr val="000000"/>
                      </a:solidFill>
                      <a:prstDash val="solid"/>
                    </a:lnT>
                    <a:lnB w="457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4336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4477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hangingPunct="0" marL="185936" indent="-126491">
                        <a:lnSpc>
                          <a:spcPct val="124583"/>
                        </a:lnSpc>
                      </a:pPr>
                      <a:r>
                        <a:rPr lang="en-US" altLang="zh-CN" sz="1000" spc="-5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애플리케이션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배포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결과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문제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발생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8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시,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원상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복구를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5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완전하</a:t>
                      </a:r>
                      <a:r>
                        <a:rPr lang="en-US" altLang="zh-CN" sz="100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게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수행하지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못했을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경우에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발생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가능한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34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위험에</a:t>
                      </a:r>
                      <a:r>
                        <a:rPr lang="en-US" altLang="zh-CN" sz="1000" spc="-44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대한</a:t>
                      </a:r>
                      <a:r>
                        <a:rPr lang="en-US" altLang="zh-CN" sz="1000" spc="-5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129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이해</a:t>
                      </a:r>
                      <a:r>
                        <a:rPr lang="en-US" altLang="zh-CN" sz="1000" b="1" dirty="0">
                          <a:solidFill>
                            <a:srgbClr val="00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zh-CN" sz="1000" spc="-20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정도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R w="4572">
                      <a:solidFill>
                        <a:srgbClr val="000000"/>
                      </a:solidFill>
                      <a:prstDash val="solid"/>
                    </a:lnR>
                    <a:lnT w="4572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4572">
                      <a:solidFill>
                        <a:srgbClr val="000000"/>
                      </a:solidFill>
                      <a:prstDash val="solid"/>
                    </a:lnT>
                    <a:lnB w="14477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9" name="Picture 799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19" y="1059180"/>
            <a:ext cx="5798820" cy="518159"/>
          </a:xfrm>
          <a:prstGeom prst="rect">
            <a:avLst/>
          </a:prstGeom>
        </p:spPr>
      </p:pic>
      <p:sp>
        <p:nvSpPr>
          <p:cNvPr id="799" name="TextBox 799"/>
          <p:cNvSpPr txBox="1"/>
          <p:nvPr/>
        </p:nvSpPr>
        <p:spPr>
          <a:xfrm>
            <a:off x="1090422" y="1976876"/>
            <a:ext cx="4293358" cy="4823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-30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0" dirty="0">
                <a:solidFill>
                  <a:srgbClr val="000000"/>
                </a:solidFill>
                <a:latin typeface="Malgun Gothic"/>
                <a:ea typeface="Malgun Gothic"/>
              </a:rPr>
              <a:t>금융IT사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배포관리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4" dirty="0">
                <a:solidFill>
                  <a:srgbClr val="000000"/>
                </a:solidFill>
                <a:latin typeface="Malgun Gothic"/>
                <a:ea typeface="Malgun Gothic"/>
              </a:rPr>
              <a:t>프로세스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9" dirty="0">
                <a:solidFill>
                  <a:srgbClr val="000000"/>
                </a:solidFill>
                <a:latin typeface="Malgun Gothic"/>
                <a:ea typeface="Malgun Gothic"/>
              </a:rPr>
              <a:t>및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55" dirty="0">
                <a:solidFill>
                  <a:srgbClr val="000000"/>
                </a:solidFill>
                <a:latin typeface="Malgun Gothic"/>
                <a:ea typeface="Malgun Gothic"/>
              </a:rPr>
              <a:t>매뉴얼.</a:t>
            </a:r>
          </a:p>
          <a:p>
            <a:pPr>
              <a:lnSpc>
                <a:spcPts val="115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•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65" dirty="0">
                <a:solidFill>
                  <a:srgbClr val="000000"/>
                </a:solidFill>
                <a:latin typeface="Malgun Gothic"/>
                <a:ea typeface="Malgun Gothic"/>
              </a:rPr>
              <a:t>행정안전부·한국정보화진흥원(2011).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20" dirty="0">
                <a:solidFill>
                  <a:srgbClr val="000000"/>
                </a:solidFill>
                <a:latin typeface="Malgun Gothic"/>
                <a:ea typeface="Malgun Gothic"/>
              </a:rPr>
              <a:t>IT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ea typeface="Malgun Gothic"/>
              </a:rPr>
              <a:t>아웃소싱</a:t>
            </a:r>
            <a:r>
              <a:rPr lang="en-US" altLang="zh-CN" sz="1100" spc="-2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운영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0" dirty="0">
                <a:solidFill>
                  <a:srgbClr val="000000"/>
                </a:solidFill>
                <a:latin typeface="Malgun Gothic"/>
                <a:ea typeface="Malgun Gothic"/>
              </a:rPr>
              <a:t>관리</a:t>
            </a:r>
            <a:r>
              <a:rPr lang="en-US" altLang="zh-CN" sz="1100" spc="-30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85" dirty="0">
                <a:solidFill>
                  <a:srgbClr val="000000"/>
                </a:solidFill>
                <a:latin typeface="Malgun Gothic"/>
                <a:ea typeface="Malgun Gothic"/>
              </a:rPr>
              <a:t>매뉴얼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100" spc="-35" dirty="0">
                <a:solidFill>
                  <a:srgbClr val="000000"/>
                </a:solidFill>
                <a:latin typeface="Malgun Gothic"/>
                <a:ea typeface="Malgun Gothic"/>
              </a:rPr>
              <a:t>V2.0.</a:t>
            </a:r>
          </a:p>
        </p:txBody>
      </p:sp>
      <p:sp>
        <p:nvSpPr>
          <p:cNvPr id="800" name="TextBox 800"/>
          <p:cNvSpPr txBox="1"/>
          <p:nvPr/>
        </p:nvSpPr>
        <p:spPr>
          <a:xfrm>
            <a:off x="899922" y="10069379"/>
            <a:ext cx="292920" cy="167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94" dirty="0">
                <a:solidFill>
                  <a:srgbClr val="000000"/>
                </a:solidFill>
                <a:latin typeface="Times New Roman"/>
                <a:ea typeface="Times New Roman"/>
              </a:rPr>
              <a:t>58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" name="Picture 802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19" y="1059180"/>
            <a:ext cx="5798820" cy="518159"/>
          </a:xfrm>
          <a:prstGeom prst="rect">
            <a:avLst/>
          </a:prstGeom>
        </p:spPr>
      </p:pic>
      <p:sp>
        <p:nvSpPr>
          <p:cNvPr id="802" name="Freeform 802"> 
				</p:cNvPr>
          <p:cNvSpPr/>
          <p:nvPr/>
        </p:nvSpPr>
        <p:spPr>
          <a:xfrm>
            <a:off x="882650" y="1911350"/>
            <a:ext cx="5772150" cy="400050"/>
          </a:xfrm>
          <a:custGeom>
            <a:avLst/>
            <a:gdLst>
              <a:gd name="connsiteX0" fmla="*/ 17272 w 5772150"/>
              <a:gd name="connsiteY0" fmla="*/ 405891 h 400050"/>
              <a:gd name="connsiteX1" fmla="*/ 5777230 w 5772150"/>
              <a:gd name="connsiteY1" fmla="*/ 405891 h 400050"/>
              <a:gd name="connsiteX2" fmla="*/ 5777230 w 5772150"/>
              <a:gd name="connsiteY2" fmla="*/ 9651 h 400050"/>
              <a:gd name="connsiteX3" fmla="*/ 17272 w 5772150"/>
              <a:gd name="connsiteY3" fmla="*/ 9651 h 400050"/>
              <a:gd name="connsiteX4" fmla="*/ 17272 w 5772150"/>
              <a:gd name="connsiteY4" fmla="*/ 405891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72150" h="400050">
                <a:moveTo>
                  <a:pt x="17272" y="405891"/>
                </a:moveTo>
                <a:lnTo>
                  <a:pt x="5777230" y="405891"/>
                </a:lnTo>
                <a:lnTo>
                  <a:pt x="5777230" y="9651"/>
                </a:lnTo>
                <a:lnTo>
                  <a:pt x="17272" y="9651"/>
                </a:lnTo>
                <a:lnTo>
                  <a:pt x="17272" y="405891"/>
                </a:lnTo>
                <a:close/>
              </a:path>
            </a:pathLst>
          </a:custGeom>
          <a:solidFill>
            <a:srgbClr val="6490c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3" name="Freeform 803"> 
				</p:cNvPr>
          <p:cNvSpPr/>
          <p:nvPr/>
        </p:nvSpPr>
        <p:spPr>
          <a:xfrm>
            <a:off x="881761" y="1910460"/>
            <a:ext cx="19938" cy="400938"/>
          </a:xfrm>
          <a:custGeom>
            <a:avLst/>
            <a:gdLst>
              <a:gd name="connsiteX0" fmla="*/ 18161 w 19938"/>
              <a:gd name="connsiteY0" fmla="*/ 10541 h 400938"/>
              <a:gd name="connsiteX1" fmla="*/ 18161 w 19938"/>
              <a:gd name="connsiteY1" fmla="*/ 406781 h 40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938" h="400938">
                <a:moveTo>
                  <a:pt x="18161" y="10541"/>
                </a:moveTo>
                <a:lnTo>
                  <a:pt x="18161" y="406781"/>
                </a:lnTo>
              </a:path>
            </a:pathLst>
          </a:custGeom>
          <a:ln w="14477">
            <a:solidFill>
              <a:srgbClr val="1a61a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4" name="Freeform 804"> 
				</p:cNvPr>
          <p:cNvSpPr/>
          <p:nvPr/>
        </p:nvSpPr>
        <p:spPr>
          <a:xfrm>
            <a:off x="6647560" y="1910460"/>
            <a:ext cx="19938" cy="400938"/>
          </a:xfrm>
          <a:custGeom>
            <a:avLst/>
            <a:gdLst>
              <a:gd name="connsiteX0" fmla="*/ 12319 w 19938"/>
              <a:gd name="connsiteY0" fmla="*/ 10541 h 400938"/>
              <a:gd name="connsiteX1" fmla="*/ 12319 w 19938"/>
              <a:gd name="connsiteY1" fmla="*/ 406781 h 40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938" h="400938">
                <a:moveTo>
                  <a:pt x="12319" y="10541"/>
                </a:moveTo>
                <a:lnTo>
                  <a:pt x="12319" y="406781"/>
                </a:lnTo>
              </a:path>
            </a:pathLst>
          </a:custGeom>
          <a:ln w="14477">
            <a:solidFill>
              <a:srgbClr val="1a61a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5" name="Freeform 805"> 
				</p:cNvPr>
          <p:cNvSpPr/>
          <p:nvPr/>
        </p:nvSpPr>
        <p:spPr>
          <a:xfrm>
            <a:off x="881761" y="1910460"/>
            <a:ext cx="5785739" cy="19938"/>
          </a:xfrm>
          <a:custGeom>
            <a:avLst/>
            <a:gdLst>
              <a:gd name="connsiteX0" fmla="*/ 11303 w 5785739"/>
              <a:gd name="connsiteY0" fmla="*/ 10541 h 19938"/>
              <a:gd name="connsiteX1" fmla="*/ 5785739 w 5785739"/>
              <a:gd name="connsiteY1" fmla="*/ 10541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85739" h="19938">
                <a:moveTo>
                  <a:pt x="11303" y="10541"/>
                </a:moveTo>
                <a:lnTo>
                  <a:pt x="5785739" y="10541"/>
                </a:lnTo>
              </a:path>
            </a:pathLst>
          </a:custGeom>
          <a:ln w="14477">
            <a:solidFill>
              <a:srgbClr val="1a61a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6" name="Freeform 806"> 
				</p:cNvPr>
          <p:cNvSpPr/>
          <p:nvPr/>
        </p:nvSpPr>
        <p:spPr>
          <a:xfrm>
            <a:off x="881761" y="2304160"/>
            <a:ext cx="5785739" cy="19938"/>
          </a:xfrm>
          <a:custGeom>
            <a:avLst/>
            <a:gdLst>
              <a:gd name="connsiteX0" fmla="*/ 11303 w 5785739"/>
              <a:gd name="connsiteY0" fmla="*/ 13081 h 19938"/>
              <a:gd name="connsiteX1" fmla="*/ 5785739 w 5785739"/>
              <a:gd name="connsiteY1" fmla="*/ 13081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85739" h="19938">
                <a:moveTo>
                  <a:pt x="11303" y="13081"/>
                </a:moveTo>
                <a:lnTo>
                  <a:pt x="5785739" y="13081"/>
                </a:lnTo>
              </a:path>
            </a:pathLst>
          </a:custGeom>
          <a:ln w="14477">
            <a:solidFill>
              <a:srgbClr val="1a61a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7" name="Freeform 807"> 
				</p:cNvPr>
          <p:cNvSpPr/>
          <p:nvPr/>
        </p:nvSpPr>
        <p:spPr>
          <a:xfrm>
            <a:off x="6647560" y="1910460"/>
            <a:ext cx="19938" cy="400938"/>
          </a:xfrm>
          <a:custGeom>
            <a:avLst/>
            <a:gdLst>
              <a:gd name="connsiteX0" fmla="*/ 12319 w 19938"/>
              <a:gd name="connsiteY0" fmla="*/ 10541 h 400938"/>
              <a:gd name="connsiteX1" fmla="*/ 12319 w 19938"/>
              <a:gd name="connsiteY1" fmla="*/ 406781 h 40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938" h="400938">
                <a:moveTo>
                  <a:pt x="12319" y="10541"/>
                </a:moveTo>
                <a:lnTo>
                  <a:pt x="12319" y="406781"/>
                </a:lnTo>
              </a:path>
            </a:pathLst>
          </a:custGeom>
          <a:ln w="14477">
            <a:solidFill>
              <a:srgbClr val="1a61a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8" name="Freeform 808"> 
				</p:cNvPr>
          <p:cNvSpPr/>
          <p:nvPr/>
        </p:nvSpPr>
        <p:spPr>
          <a:xfrm>
            <a:off x="881761" y="1910460"/>
            <a:ext cx="19938" cy="400938"/>
          </a:xfrm>
          <a:custGeom>
            <a:avLst/>
            <a:gdLst>
              <a:gd name="connsiteX0" fmla="*/ 18161 w 19938"/>
              <a:gd name="connsiteY0" fmla="*/ 10541 h 400938"/>
              <a:gd name="connsiteX1" fmla="*/ 18161 w 19938"/>
              <a:gd name="connsiteY1" fmla="*/ 406781 h 40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938" h="400938">
                <a:moveTo>
                  <a:pt x="18161" y="10541"/>
                </a:moveTo>
                <a:lnTo>
                  <a:pt x="18161" y="406781"/>
                </a:lnTo>
              </a:path>
            </a:pathLst>
          </a:custGeom>
          <a:ln w="14477">
            <a:solidFill>
              <a:srgbClr val="1a61a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9" name="Freeform 809"> 
				</p:cNvPr>
          <p:cNvSpPr/>
          <p:nvPr/>
        </p:nvSpPr>
        <p:spPr>
          <a:xfrm>
            <a:off x="881761" y="2304160"/>
            <a:ext cx="5785739" cy="19938"/>
          </a:xfrm>
          <a:custGeom>
            <a:avLst/>
            <a:gdLst>
              <a:gd name="connsiteX0" fmla="*/ 11303 w 5785739"/>
              <a:gd name="connsiteY0" fmla="*/ 13081 h 19938"/>
              <a:gd name="connsiteX1" fmla="*/ 5785739 w 5785739"/>
              <a:gd name="connsiteY1" fmla="*/ 13081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85739" h="19938">
                <a:moveTo>
                  <a:pt x="11303" y="13081"/>
                </a:moveTo>
                <a:lnTo>
                  <a:pt x="5785739" y="13081"/>
                </a:lnTo>
              </a:path>
            </a:pathLst>
          </a:custGeom>
          <a:ln w="14477">
            <a:solidFill>
              <a:srgbClr val="1a61a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0" name="Freeform 810"> 
				</p:cNvPr>
          <p:cNvSpPr/>
          <p:nvPr/>
        </p:nvSpPr>
        <p:spPr>
          <a:xfrm>
            <a:off x="881761" y="1910460"/>
            <a:ext cx="5785739" cy="19938"/>
          </a:xfrm>
          <a:custGeom>
            <a:avLst/>
            <a:gdLst>
              <a:gd name="connsiteX0" fmla="*/ 11303 w 5785739"/>
              <a:gd name="connsiteY0" fmla="*/ 10541 h 19938"/>
              <a:gd name="connsiteX1" fmla="*/ 5785739 w 5785739"/>
              <a:gd name="connsiteY1" fmla="*/ 10541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85739" h="19938">
                <a:moveTo>
                  <a:pt x="11303" y="10541"/>
                </a:moveTo>
                <a:lnTo>
                  <a:pt x="5785739" y="10541"/>
                </a:lnTo>
              </a:path>
            </a:pathLst>
          </a:custGeom>
          <a:ln w="14477">
            <a:solidFill>
              <a:srgbClr val="1a61a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2" name="Picture 812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520" y="2659380"/>
            <a:ext cx="3817620" cy="6576059"/>
          </a:xfrm>
          <a:prstGeom prst="rect">
            <a:avLst/>
          </a:prstGeom>
        </p:spPr>
      </p:pic>
      <p:sp>
        <p:nvSpPr>
          <p:cNvPr id="812" name="TextBox 812"/>
          <p:cNvSpPr txBox="1"/>
          <p:nvPr/>
        </p:nvSpPr>
        <p:spPr>
          <a:xfrm>
            <a:off x="3316985" y="2013962"/>
            <a:ext cx="1052816" cy="228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00" spc="-194" b="1" dirty="0">
                <a:solidFill>
                  <a:srgbClr val="fefefe"/>
                </a:solidFill>
                <a:latin typeface="Malgun Gothic"/>
                <a:ea typeface="Malgun Gothic"/>
              </a:rPr>
              <a:t>개편</a:t>
            </a:r>
            <a:r>
              <a:rPr lang="en-US" altLang="zh-CN" sz="1500" spc="225" b="1" dirty="0">
                <a:solidFill>
                  <a:srgbClr val="fefefe"/>
                </a:solidFill>
                <a:latin typeface="Malgun Gothic"/>
                <a:cs typeface="Malgun Gothic"/>
              </a:rPr>
              <a:t> </a:t>
            </a:r>
            <a:r>
              <a:rPr lang="en-US" altLang="zh-CN" sz="1500" spc="-194" b="1" dirty="0">
                <a:solidFill>
                  <a:srgbClr val="fefefe"/>
                </a:solidFill>
                <a:latin typeface="Malgun Gothic"/>
                <a:ea typeface="Malgun Gothic"/>
              </a:rPr>
              <a:t>계획서</a:t>
            </a:r>
          </a:p>
        </p:txBody>
      </p:sp>
      <p:sp>
        <p:nvSpPr>
          <p:cNvPr id="813" name="TextBox 813"/>
          <p:cNvSpPr txBox="1"/>
          <p:nvPr/>
        </p:nvSpPr>
        <p:spPr>
          <a:xfrm>
            <a:off x="6494524" y="10069379"/>
            <a:ext cx="292921" cy="167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94" dirty="0">
                <a:solidFill>
                  <a:srgbClr val="000000"/>
                </a:solidFill>
                <a:latin typeface="Times New Roman"/>
                <a:ea typeface="Times New Roman"/>
              </a:rPr>
              <a:t>59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Freeform 814"> 
				</p:cNvPr>
          <p:cNvSpPr/>
          <p:nvPr/>
        </p:nvSpPr>
        <p:spPr>
          <a:xfrm>
            <a:off x="882650" y="1073150"/>
            <a:ext cx="5772150" cy="400050"/>
          </a:xfrm>
          <a:custGeom>
            <a:avLst/>
            <a:gdLst>
              <a:gd name="connsiteX0" fmla="*/ 17272 w 5772150"/>
              <a:gd name="connsiteY0" fmla="*/ 402843 h 400050"/>
              <a:gd name="connsiteX1" fmla="*/ 5777230 w 5772150"/>
              <a:gd name="connsiteY1" fmla="*/ 402843 h 400050"/>
              <a:gd name="connsiteX2" fmla="*/ 5777230 w 5772150"/>
              <a:gd name="connsiteY2" fmla="*/ 6603 h 400050"/>
              <a:gd name="connsiteX3" fmla="*/ 17272 w 5772150"/>
              <a:gd name="connsiteY3" fmla="*/ 6603 h 400050"/>
              <a:gd name="connsiteX4" fmla="*/ 17272 w 5772150"/>
              <a:gd name="connsiteY4" fmla="*/ 40284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72150" h="400050">
                <a:moveTo>
                  <a:pt x="17272" y="402843"/>
                </a:moveTo>
                <a:lnTo>
                  <a:pt x="5777230" y="402843"/>
                </a:lnTo>
                <a:lnTo>
                  <a:pt x="5777230" y="6603"/>
                </a:lnTo>
                <a:lnTo>
                  <a:pt x="17272" y="6603"/>
                </a:lnTo>
                <a:lnTo>
                  <a:pt x="17272" y="402843"/>
                </a:lnTo>
                <a:close/>
              </a:path>
            </a:pathLst>
          </a:custGeom>
          <a:solidFill>
            <a:srgbClr val="6490c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Freeform 815"> 
				</p:cNvPr>
          <p:cNvSpPr/>
          <p:nvPr/>
        </p:nvSpPr>
        <p:spPr>
          <a:xfrm>
            <a:off x="881761" y="1072261"/>
            <a:ext cx="19938" cy="400938"/>
          </a:xfrm>
          <a:custGeom>
            <a:avLst/>
            <a:gdLst>
              <a:gd name="connsiteX0" fmla="*/ 18161 w 19938"/>
              <a:gd name="connsiteY0" fmla="*/ 7493 h 400938"/>
              <a:gd name="connsiteX1" fmla="*/ 18161 w 19938"/>
              <a:gd name="connsiteY1" fmla="*/ 403733 h 40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938" h="400938">
                <a:moveTo>
                  <a:pt x="18161" y="7493"/>
                </a:moveTo>
                <a:lnTo>
                  <a:pt x="18161" y="403733"/>
                </a:lnTo>
              </a:path>
            </a:pathLst>
          </a:custGeom>
          <a:ln w="14477">
            <a:solidFill>
              <a:srgbClr val="1a61a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Freeform 816"> 
				</p:cNvPr>
          <p:cNvSpPr/>
          <p:nvPr/>
        </p:nvSpPr>
        <p:spPr>
          <a:xfrm>
            <a:off x="6647560" y="1072261"/>
            <a:ext cx="19938" cy="400938"/>
          </a:xfrm>
          <a:custGeom>
            <a:avLst/>
            <a:gdLst>
              <a:gd name="connsiteX0" fmla="*/ 12319 w 19938"/>
              <a:gd name="connsiteY0" fmla="*/ 7493 h 400938"/>
              <a:gd name="connsiteX1" fmla="*/ 12319 w 19938"/>
              <a:gd name="connsiteY1" fmla="*/ 403733 h 40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938" h="400938">
                <a:moveTo>
                  <a:pt x="12319" y="7493"/>
                </a:moveTo>
                <a:lnTo>
                  <a:pt x="12319" y="403733"/>
                </a:lnTo>
              </a:path>
            </a:pathLst>
          </a:custGeom>
          <a:ln w="14477">
            <a:solidFill>
              <a:srgbClr val="1a61a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Freeform 817"> 
				</p:cNvPr>
          <p:cNvSpPr/>
          <p:nvPr/>
        </p:nvSpPr>
        <p:spPr>
          <a:xfrm>
            <a:off x="881761" y="1072261"/>
            <a:ext cx="5785739" cy="19938"/>
          </a:xfrm>
          <a:custGeom>
            <a:avLst/>
            <a:gdLst>
              <a:gd name="connsiteX0" fmla="*/ 11303 w 5785739"/>
              <a:gd name="connsiteY0" fmla="*/ 7493 h 19938"/>
              <a:gd name="connsiteX1" fmla="*/ 5785739 w 5785739"/>
              <a:gd name="connsiteY1" fmla="*/ 7493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85739" h="19938">
                <a:moveTo>
                  <a:pt x="11303" y="7493"/>
                </a:moveTo>
                <a:lnTo>
                  <a:pt x="5785739" y="7493"/>
                </a:lnTo>
              </a:path>
            </a:pathLst>
          </a:custGeom>
          <a:ln w="14477">
            <a:solidFill>
              <a:srgbClr val="1a61a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Freeform 818"> 
				</p:cNvPr>
          <p:cNvSpPr/>
          <p:nvPr/>
        </p:nvSpPr>
        <p:spPr>
          <a:xfrm>
            <a:off x="881761" y="1465961"/>
            <a:ext cx="5785739" cy="19938"/>
          </a:xfrm>
          <a:custGeom>
            <a:avLst/>
            <a:gdLst>
              <a:gd name="connsiteX0" fmla="*/ 11303 w 5785739"/>
              <a:gd name="connsiteY0" fmla="*/ 10033 h 19938"/>
              <a:gd name="connsiteX1" fmla="*/ 5785739 w 5785739"/>
              <a:gd name="connsiteY1" fmla="*/ 10033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85739" h="19938">
                <a:moveTo>
                  <a:pt x="11303" y="10033"/>
                </a:moveTo>
                <a:lnTo>
                  <a:pt x="5785739" y="10033"/>
                </a:lnTo>
              </a:path>
            </a:pathLst>
          </a:custGeom>
          <a:ln w="14477">
            <a:solidFill>
              <a:srgbClr val="1a61a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Freeform 819"> 
				</p:cNvPr>
          <p:cNvSpPr/>
          <p:nvPr/>
        </p:nvSpPr>
        <p:spPr>
          <a:xfrm>
            <a:off x="6647560" y="1072261"/>
            <a:ext cx="19938" cy="400938"/>
          </a:xfrm>
          <a:custGeom>
            <a:avLst/>
            <a:gdLst>
              <a:gd name="connsiteX0" fmla="*/ 12319 w 19938"/>
              <a:gd name="connsiteY0" fmla="*/ 7493 h 400938"/>
              <a:gd name="connsiteX1" fmla="*/ 12319 w 19938"/>
              <a:gd name="connsiteY1" fmla="*/ 403733 h 40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938" h="400938">
                <a:moveTo>
                  <a:pt x="12319" y="7493"/>
                </a:moveTo>
                <a:lnTo>
                  <a:pt x="12319" y="403733"/>
                </a:lnTo>
              </a:path>
            </a:pathLst>
          </a:custGeom>
          <a:ln w="14477">
            <a:solidFill>
              <a:srgbClr val="1a61a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Freeform 820"> 
				</p:cNvPr>
          <p:cNvSpPr/>
          <p:nvPr/>
        </p:nvSpPr>
        <p:spPr>
          <a:xfrm>
            <a:off x="881761" y="1072261"/>
            <a:ext cx="19938" cy="400938"/>
          </a:xfrm>
          <a:custGeom>
            <a:avLst/>
            <a:gdLst>
              <a:gd name="connsiteX0" fmla="*/ 18161 w 19938"/>
              <a:gd name="connsiteY0" fmla="*/ 7493 h 400938"/>
              <a:gd name="connsiteX1" fmla="*/ 18161 w 19938"/>
              <a:gd name="connsiteY1" fmla="*/ 403733 h 40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938" h="400938">
                <a:moveTo>
                  <a:pt x="18161" y="7493"/>
                </a:moveTo>
                <a:lnTo>
                  <a:pt x="18161" y="403733"/>
                </a:lnTo>
              </a:path>
            </a:pathLst>
          </a:custGeom>
          <a:ln w="14477">
            <a:solidFill>
              <a:srgbClr val="1a61a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Freeform 821"> 
				</p:cNvPr>
          <p:cNvSpPr/>
          <p:nvPr/>
        </p:nvSpPr>
        <p:spPr>
          <a:xfrm>
            <a:off x="881761" y="1465961"/>
            <a:ext cx="5785739" cy="19938"/>
          </a:xfrm>
          <a:custGeom>
            <a:avLst/>
            <a:gdLst>
              <a:gd name="connsiteX0" fmla="*/ 11303 w 5785739"/>
              <a:gd name="connsiteY0" fmla="*/ 10033 h 19938"/>
              <a:gd name="connsiteX1" fmla="*/ 5785739 w 5785739"/>
              <a:gd name="connsiteY1" fmla="*/ 10033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85739" h="19938">
                <a:moveTo>
                  <a:pt x="11303" y="10033"/>
                </a:moveTo>
                <a:lnTo>
                  <a:pt x="5785739" y="10033"/>
                </a:lnTo>
              </a:path>
            </a:pathLst>
          </a:custGeom>
          <a:ln w="14477">
            <a:solidFill>
              <a:srgbClr val="1a61a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Freeform 822"> 
				</p:cNvPr>
          <p:cNvSpPr/>
          <p:nvPr/>
        </p:nvSpPr>
        <p:spPr>
          <a:xfrm>
            <a:off x="881761" y="1072261"/>
            <a:ext cx="5785739" cy="19938"/>
          </a:xfrm>
          <a:custGeom>
            <a:avLst/>
            <a:gdLst>
              <a:gd name="connsiteX0" fmla="*/ 11303 w 5785739"/>
              <a:gd name="connsiteY0" fmla="*/ 7493 h 19938"/>
              <a:gd name="connsiteX1" fmla="*/ 5785739 w 5785739"/>
              <a:gd name="connsiteY1" fmla="*/ 7493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85739" h="19938">
                <a:moveTo>
                  <a:pt x="11303" y="7493"/>
                </a:moveTo>
                <a:lnTo>
                  <a:pt x="5785739" y="7493"/>
                </a:lnTo>
              </a:path>
            </a:pathLst>
          </a:custGeom>
          <a:ln w="14477">
            <a:solidFill>
              <a:srgbClr val="1a61a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4" name="Picture 824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020" y="1821180"/>
            <a:ext cx="4183379" cy="5890260"/>
          </a:xfrm>
          <a:prstGeom prst="rect">
            <a:avLst/>
          </a:prstGeom>
        </p:spPr>
      </p:pic>
      <p:sp>
        <p:nvSpPr>
          <p:cNvPr id="824" name="TextBox 824"/>
          <p:cNvSpPr txBox="1"/>
          <p:nvPr/>
        </p:nvSpPr>
        <p:spPr>
          <a:xfrm>
            <a:off x="3316985" y="1172714"/>
            <a:ext cx="1052816" cy="228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00" spc="-194" b="1" dirty="0">
                <a:solidFill>
                  <a:srgbClr val="fefefe"/>
                </a:solidFill>
                <a:latin typeface="Malgun Gothic"/>
                <a:ea typeface="Malgun Gothic"/>
              </a:rPr>
              <a:t>설계</a:t>
            </a:r>
            <a:r>
              <a:rPr lang="en-US" altLang="zh-CN" sz="1500" spc="225" b="1" dirty="0">
                <a:solidFill>
                  <a:srgbClr val="fefefe"/>
                </a:solidFill>
                <a:latin typeface="Malgun Gothic"/>
                <a:cs typeface="Malgun Gothic"/>
              </a:rPr>
              <a:t> </a:t>
            </a:r>
            <a:r>
              <a:rPr lang="en-US" altLang="zh-CN" sz="1500" spc="-194" b="1" dirty="0">
                <a:solidFill>
                  <a:srgbClr val="fefefe"/>
                </a:solidFill>
                <a:latin typeface="Malgun Gothic"/>
                <a:ea typeface="Malgun Gothic"/>
              </a:rPr>
              <a:t>계획서</a:t>
            </a:r>
          </a:p>
        </p:txBody>
      </p:sp>
      <p:sp>
        <p:nvSpPr>
          <p:cNvPr id="825" name="TextBox 825"/>
          <p:cNvSpPr txBox="1"/>
          <p:nvPr/>
        </p:nvSpPr>
        <p:spPr>
          <a:xfrm>
            <a:off x="899922" y="10069379"/>
            <a:ext cx="292920" cy="167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94" dirty="0">
                <a:solidFill>
                  <a:srgbClr val="000000"/>
                </a:solidFill>
                <a:latin typeface="Times New Roman"/>
                <a:ea typeface="Times New Roman"/>
              </a:rPr>
              <a:t>60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Freeform 826"> 
				</p:cNvPr>
          <p:cNvSpPr/>
          <p:nvPr/>
        </p:nvSpPr>
        <p:spPr>
          <a:xfrm>
            <a:off x="882650" y="1073150"/>
            <a:ext cx="5772150" cy="400050"/>
          </a:xfrm>
          <a:custGeom>
            <a:avLst/>
            <a:gdLst>
              <a:gd name="connsiteX0" fmla="*/ 17272 w 5772150"/>
              <a:gd name="connsiteY0" fmla="*/ 402843 h 400050"/>
              <a:gd name="connsiteX1" fmla="*/ 5777230 w 5772150"/>
              <a:gd name="connsiteY1" fmla="*/ 402843 h 400050"/>
              <a:gd name="connsiteX2" fmla="*/ 5777230 w 5772150"/>
              <a:gd name="connsiteY2" fmla="*/ 6603 h 400050"/>
              <a:gd name="connsiteX3" fmla="*/ 17272 w 5772150"/>
              <a:gd name="connsiteY3" fmla="*/ 6603 h 400050"/>
              <a:gd name="connsiteX4" fmla="*/ 17272 w 5772150"/>
              <a:gd name="connsiteY4" fmla="*/ 40284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72150" h="400050">
                <a:moveTo>
                  <a:pt x="17272" y="402843"/>
                </a:moveTo>
                <a:lnTo>
                  <a:pt x="5777230" y="402843"/>
                </a:lnTo>
                <a:lnTo>
                  <a:pt x="5777230" y="6603"/>
                </a:lnTo>
                <a:lnTo>
                  <a:pt x="17272" y="6603"/>
                </a:lnTo>
                <a:lnTo>
                  <a:pt x="17272" y="402843"/>
                </a:lnTo>
                <a:close/>
              </a:path>
            </a:pathLst>
          </a:custGeom>
          <a:solidFill>
            <a:srgbClr val="6490c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Freeform 827"> 
				</p:cNvPr>
          <p:cNvSpPr/>
          <p:nvPr/>
        </p:nvSpPr>
        <p:spPr>
          <a:xfrm>
            <a:off x="881761" y="1072261"/>
            <a:ext cx="19938" cy="400938"/>
          </a:xfrm>
          <a:custGeom>
            <a:avLst/>
            <a:gdLst>
              <a:gd name="connsiteX0" fmla="*/ 18161 w 19938"/>
              <a:gd name="connsiteY0" fmla="*/ 7493 h 400938"/>
              <a:gd name="connsiteX1" fmla="*/ 18161 w 19938"/>
              <a:gd name="connsiteY1" fmla="*/ 403733 h 40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938" h="400938">
                <a:moveTo>
                  <a:pt x="18161" y="7493"/>
                </a:moveTo>
                <a:lnTo>
                  <a:pt x="18161" y="403733"/>
                </a:lnTo>
              </a:path>
            </a:pathLst>
          </a:custGeom>
          <a:ln w="14477">
            <a:solidFill>
              <a:srgbClr val="1a61a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Freeform 828"> 
				</p:cNvPr>
          <p:cNvSpPr/>
          <p:nvPr/>
        </p:nvSpPr>
        <p:spPr>
          <a:xfrm>
            <a:off x="6647560" y="1072261"/>
            <a:ext cx="19938" cy="400938"/>
          </a:xfrm>
          <a:custGeom>
            <a:avLst/>
            <a:gdLst>
              <a:gd name="connsiteX0" fmla="*/ 12319 w 19938"/>
              <a:gd name="connsiteY0" fmla="*/ 7493 h 400938"/>
              <a:gd name="connsiteX1" fmla="*/ 12319 w 19938"/>
              <a:gd name="connsiteY1" fmla="*/ 403733 h 40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938" h="400938">
                <a:moveTo>
                  <a:pt x="12319" y="7493"/>
                </a:moveTo>
                <a:lnTo>
                  <a:pt x="12319" y="403733"/>
                </a:lnTo>
              </a:path>
            </a:pathLst>
          </a:custGeom>
          <a:ln w="14477">
            <a:solidFill>
              <a:srgbClr val="1a61a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Freeform 829"> 
				</p:cNvPr>
          <p:cNvSpPr/>
          <p:nvPr/>
        </p:nvSpPr>
        <p:spPr>
          <a:xfrm>
            <a:off x="881761" y="1072261"/>
            <a:ext cx="5785739" cy="19938"/>
          </a:xfrm>
          <a:custGeom>
            <a:avLst/>
            <a:gdLst>
              <a:gd name="connsiteX0" fmla="*/ 11303 w 5785739"/>
              <a:gd name="connsiteY0" fmla="*/ 7493 h 19938"/>
              <a:gd name="connsiteX1" fmla="*/ 5785739 w 5785739"/>
              <a:gd name="connsiteY1" fmla="*/ 7493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85739" h="19938">
                <a:moveTo>
                  <a:pt x="11303" y="7493"/>
                </a:moveTo>
                <a:lnTo>
                  <a:pt x="5785739" y="7493"/>
                </a:lnTo>
              </a:path>
            </a:pathLst>
          </a:custGeom>
          <a:ln w="14477">
            <a:solidFill>
              <a:srgbClr val="1a61a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Freeform 830"> 
				</p:cNvPr>
          <p:cNvSpPr/>
          <p:nvPr/>
        </p:nvSpPr>
        <p:spPr>
          <a:xfrm>
            <a:off x="881761" y="1465961"/>
            <a:ext cx="5785739" cy="19938"/>
          </a:xfrm>
          <a:custGeom>
            <a:avLst/>
            <a:gdLst>
              <a:gd name="connsiteX0" fmla="*/ 11303 w 5785739"/>
              <a:gd name="connsiteY0" fmla="*/ 10033 h 19938"/>
              <a:gd name="connsiteX1" fmla="*/ 5785739 w 5785739"/>
              <a:gd name="connsiteY1" fmla="*/ 10033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85739" h="19938">
                <a:moveTo>
                  <a:pt x="11303" y="10033"/>
                </a:moveTo>
                <a:lnTo>
                  <a:pt x="5785739" y="10033"/>
                </a:lnTo>
              </a:path>
            </a:pathLst>
          </a:custGeom>
          <a:ln w="14477">
            <a:solidFill>
              <a:srgbClr val="1a61a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Freeform 831"> 
				</p:cNvPr>
          <p:cNvSpPr/>
          <p:nvPr/>
        </p:nvSpPr>
        <p:spPr>
          <a:xfrm>
            <a:off x="6647560" y="1072261"/>
            <a:ext cx="19938" cy="400938"/>
          </a:xfrm>
          <a:custGeom>
            <a:avLst/>
            <a:gdLst>
              <a:gd name="connsiteX0" fmla="*/ 12319 w 19938"/>
              <a:gd name="connsiteY0" fmla="*/ 7493 h 400938"/>
              <a:gd name="connsiteX1" fmla="*/ 12319 w 19938"/>
              <a:gd name="connsiteY1" fmla="*/ 403733 h 40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938" h="400938">
                <a:moveTo>
                  <a:pt x="12319" y="7493"/>
                </a:moveTo>
                <a:lnTo>
                  <a:pt x="12319" y="403733"/>
                </a:lnTo>
              </a:path>
            </a:pathLst>
          </a:custGeom>
          <a:ln w="14477">
            <a:solidFill>
              <a:srgbClr val="1a61a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Freeform 832"> 
				</p:cNvPr>
          <p:cNvSpPr/>
          <p:nvPr/>
        </p:nvSpPr>
        <p:spPr>
          <a:xfrm>
            <a:off x="881761" y="1072261"/>
            <a:ext cx="19938" cy="400938"/>
          </a:xfrm>
          <a:custGeom>
            <a:avLst/>
            <a:gdLst>
              <a:gd name="connsiteX0" fmla="*/ 18161 w 19938"/>
              <a:gd name="connsiteY0" fmla="*/ 7493 h 400938"/>
              <a:gd name="connsiteX1" fmla="*/ 18161 w 19938"/>
              <a:gd name="connsiteY1" fmla="*/ 403733 h 40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938" h="400938">
                <a:moveTo>
                  <a:pt x="18161" y="7493"/>
                </a:moveTo>
                <a:lnTo>
                  <a:pt x="18161" y="403733"/>
                </a:lnTo>
              </a:path>
            </a:pathLst>
          </a:custGeom>
          <a:ln w="14477">
            <a:solidFill>
              <a:srgbClr val="1a61a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3" name="Freeform 833"> 
				</p:cNvPr>
          <p:cNvSpPr/>
          <p:nvPr/>
        </p:nvSpPr>
        <p:spPr>
          <a:xfrm>
            <a:off x="881761" y="1465961"/>
            <a:ext cx="5785739" cy="19938"/>
          </a:xfrm>
          <a:custGeom>
            <a:avLst/>
            <a:gdLst>
              <a:gd name="connsiteX0" fmla="*/ 11303 w 5785739"/>
              <a:gd name="connsiteY0" fmla="*/ 10033 h 19938"/>
              <a:gd name="connsiteX1" fmla="*/ 5785739 w 5785739"/>
              <a:gd name="connsiteY1" fmla="*/ 10033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85739" h="19938">
                <a:moveTo>
                  <a:pt x="11303" y="10033"/>
                </a:moveTo>
                <a:lnTo>
                  <a:pt x="5785739" y="10033"/>
                </a:lnTo>
              </a:path>
            </a:pathLst>
          </a:custGeom>
          <a:ln w="14477">
            <a:solidFill>
              <a:srgbClr val="1a61a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4" name="Freeform 834"> 
				</p:cNvPr>
          <p:cNvSpPr/>
          <p:nvPr/>
        </p:nvSpPr>
        <p:spPr>
          <a:xfrm>
            <a:off x="881761" y="1072261"/>
            <a:ext cx="5785739" cy="19938"/>
          </a:xfrm>
          <a:custGeom>
            <a:avLst/>
            <a:gdLst>
              <a:gd name="connsiteX0" fmla="*/ 11303 w 5785739"/>
              <a:gd name="connsiteY0" fmla="*/ 7493 h 19938"/>
              <a:gd name="connsiteX1" fmla="*/ 5785739 w 5785739"/>
              <a:gd name="connsiteY1" fmla="*/ 7493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85739" h="19938">
                <a:moveTo>
                  <a:pt x="11303" y="7493"/>
                </a:moveTo>
                <a:lnTo>
                  <a:pt x="5785739" y="7493"/>
                </a:lnTo>
              </a:path>
            </a:pathLst>
          </a:custGeom>
          <a:ln w="14477">
            <a:solidFill>
              <a:srgbClr val="1a61a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6" name="Picture 836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260" y="1821180"/>
            <a:ext cx="4160520" cy="5204460"/>
          </a:xfrm>
          <a:prstGeom prst="rect">
            <a:avLst/>
          </a:prstGeom>
        </p:spPr>
      </p:pic>
      <p:sp>
        <p:nvSpPr>
          <p:cNvPr id="836" name="TextBox 836"/>
          <p:cNvSpPr txBox="1"/>
          <p:nvPr/>
        </p:nvSpPr>
        <p:spPr>
          <a:xfrm>
            <a:off x="3316985" y="1172714"/>
            <a:ext cx="1052816" cy="228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00" spc="-194" b="1" dirty="0">
                <a:solidFill>
                  <a:srgbClr val="fefefe"/>
                </a:solidFill>
                <a:latin typeface="Malgun Gothic"/>
                <a:ea typeface="Malgun Gothic"/>
              </a:rPr>
              <a:t>구축</a:t>
            </a:r>
            <a:r>
              <a:rPr lang="en-US" altLang="zh-CN" sz="1500" spc="225" b="1" dirty="0">
                <a:solidFill>
                  <a:srgbClr val="fefefe"/>
                </a:solidFill>
                <a:latin typeface="Malgun Gothic"/>
                <a:cs typeface="Malgun Gothic"/>
              </a:rPr>
              <a:t> </a:t>
            </a:r>
            <a:r>
              <a:rPr lang="en-US" altLang="zh-CN" sz="1500" spc="-194" b="1" dirty="0">
                <a:solidFill>
                  <a:srgbClr val="fefefe"/>
                </a:solidFill>
                <a:latin typeface="Malgun Gothic"/>
                <a:ea typeface="Malgun Gothic"/>
              </a:rPr>
              <a:t>계획서</a:t>
            </a:r>
          </a:p>
        </p:txBody>
      </p:sp>
      <p:sp>
        <p:nvSpPr>
          <p:cNvPr id="837" name="TextBox 837"/>
          <p:cNvSpPr txBox="1"/>
          <p:nvPr/>
        </p:nvSpPr>
        <p:spPr>
          <a:xfrm>
            <a:off x="6494524" y="10069379"/>
            <a:ext cx="292921" cy="167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94" dirty="0">
                <a:solidFill>
                  <a:srgbClr val="000000"/>
                </a:solidFill>
                <a:latin typeface="Times New Roman"/>
                <a:ea typeface="Times New Roman"/>
              </a:rPr>
              <a:t>61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Freeform 838"> 
				</p:cNvPr>
          <p:cNvSpPr/>
          <p:nvPr/>
        </p:nvSpPr>
        <p:spPr>
          <a:xfrm>
            <a:off x="882650" y="1073150"/>
            <a:ext cx="5772150" cy="400050"/>
          </a:xfrm>
          <a:custGeom>
            <a:avLst/>
            <a:gdLst>
              <a:gd name="connsiteX0" fmla="*/ 17272 w 5772150"/>
              <a:gd name="connsiteY0" fmla="*/ 402843 h 400050"/>
              <a:gd name="connsiteX1" fmla="*/ 5777230 w 5772150"/>
              <a:gd name="connsiteY1" fmla="*/ 402843 h 400050"/>
              <a:gd name="connsiteX2" fmla="*/ 5777230 w 5772150"/>
              <a:gd name="connsiteY2" fmla="*/ 6603 h 400050"/>
              <a:gd name="connsiteX3" fmla="*/ 17272 w 5772150"/>
              <a:gd name="connsiteY3" fmla="*/ 6603 h 400050"/>
              <a:gd name="connsiteX4" fmla="*/ 17272 w 5772150"/>
              <a:gd name="connsiteY4" fmla="*/ 40284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72150" h="400050">
                <a:moveTo>
                  <a:pt x="17272" y="402843"/>
                </a:moveTo>
                <a:lnTo>
                  <a:pt x="5777230" y="402843"/>
                </a:lnTo>
                <a:lnTo>
                  <a:pt x="5777230" y="6603"/>
                </a:lnTo>
                <a:lnTo>
                  <a:pt x="17272" y="6603"/>
                </a:lnTo>
                <a:lnTo>
                  <a:pt x="17272" y="402843"/>
                </a:lnTo>
                <a:close/>
              </a:path>
            </a:pathLst>
          </a:custGeom>
          <a:solidFill>
            <a:srgbClr val="6490c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9" name="Freeform 839"> 
				</p:cNvPr>
          <p:cNvSpPr/>
          <p:nvPr/>
        </p:nvSpPr>
        <p:spPr>
          <a:xfrm>
            <a:off x="881761" y="1072261"/>
            <a:ext cx="19938" cy="400938"/>
          </a:xfrm>
          <a:custGeom>
            <a:avLst/>
            <a:gdLst>
              <a:gd name="connsiteX0" fmla="*/ 18161 w 19938"/>
              <a:gd name="connsiteY0" fmla="*/ 7493 h 400938"/>
              <a:gd name="connsiteX1" fmla="*/ 18161 w 19938"/>
              <a:gd name="connsiteY1" fmla="*/ 403733 h 40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938" h="400938">
                <a:moveTo>
                  <a:pt x="18161" y="7493"/>
                </a:moveTo>
                <a:lnTo>
                  <a:pt x="18161" y="403733"/>
                </a:lnTo>
              </a:path>
            </a:pathLst>
          </a:custGeom>
          <a:ln w="14477">
            <a:solidFill>
              <a:srgbClr val="1a61a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0" name="Freeform 840"> 
				</p:cNvPr>
          <p:cNvSpPr/>
          <p:nvPr/>
        </p:nvSpPr>
        <p:spPr>
          <a:xfrm>
            <a:off x="6647560" y="1072261"/>
            <a:ext cx="19938" cy="400938"/>
          </a:xfrm>
          <a:custGeom>
            <a:avLst/>
            <a:gdLst>
              <a:gd name="connsiteX0" fmla="*/ 12319 w 19938"/>
              <a:gd name="connsiteY0" fmla="*/ 7493 h 400938"/>
              <a:gd name="connsiteX1" fmla="*/ 12319 w 19938"/>
              <a:gd name="connsiteY1" fmla="*/ 403733 h 40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938" h="400938">
                <a:moveTo>
                  <a:pt x="12319" y="7493"/>
                </a:moveTo>
                <a:lnTo>
                  <a:pt x="12319" y="403733"/>
                </a:lnTo>
              </a:path>
            </a:pathLst>
          </a:custGeom>
          <a:ln w="14477">
            <a:solidFill>
              <a:srgbClr val="1a61a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1" name="Freeform 841"> 
				</p:cNvPr>
          <p:cNvSpPr/>
          <p:nvPr/>
        </p:nvSpPr>
        <p:spPr>
          <a:xfrm>
            <a:off x="881761" y="1072261"/>
            <a:ext cx="5785739" cy="19938"/>
          </a:xfrm>
          <a:custGeom>
            <a:avLst/>
            <a:gdLst>
              <a:gd name="connsiteX0" fmla="*/ 11303 w 5785739"/>
              <a:gd name="connsiteY0" fmla="*/ 7493 h 19938"/>
              <a:gd name="connsiteX1" fmla="*/ 5785739 w 5785739"/>
              <a:gd name="connsiteY1" fmla="*/ 7493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85739" h="19938">
                <a:moveTo>
                  <a:pt x="11303" y="7493"/>
                </a:moveTo>
                <a:lnTo>
                  <a:pt x="5785739" y="7493"/>
                </a:lnTo>
              </a:path>
            </a:pathLst>
          </a:custGeom>
          <a:ln w="14477">
            <a:solidFill>
              <a:srgbClr val="1a61a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2" name="Freeform 842"> 
				</p:cNvPr>
          <p:cNvSpPr/>
          <p:nvPr/>
        </p:nvSpPr>
        <p:spPr>
          <a:xfrm>
            <a:off x="881761" y="1465961"/>
            <a:ext cx="5785739" cy="19938"/>
          </a:xfrm>
          <a:custGeom>
            <a:avLst/>
            <a:gdLst>
              <a:gd name="connsiteX0" fmla="*/ 11303 w 5785739"/>
              <a:gd name="connsiteY0" fmla="*/ 10033 h 19938"/>
              <a:gd name="connsiteX1" fmla="*/ 5785739 w 5785739"/>
              <a:gd name="connsiteY1" fmla="*/ 10033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85739" h="19938">
                <a:moveTo>
                  <a:pt x="11303" y="10033"/>
                </a:moveTo>
                <a:lnTo>
                  <a:pt x="5785739" y="10033"/>
                </a:lnTo>
              </a:path>
            </a:pathLst>
          </a:custGeom>
          <a:ln w="14477">
            <a:solidFill>
              <a:srgbClr val="1a61a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3" name="Freeform 843"> 
				</p:cNvPr>
          <p:cNvSpPr/>
          <p:nvPr/>
        </p:nvSpPr>
        <p:spPr>
          <a:xfrm>
            <a:off x="6647560" y="1072261"/>
            <a:ext cx="19938" cy="400938"/>
          </a:xfrm>
          <a:custGeom>
            <a:avLst/>
            <a:gdLst>
              <a:gd name="connsiteX0" fmla="*/ 12319 w 19938"/>
              <a:gd name="connsiteY0" fmla="*/ 7493 h 400938"/>
              <a:gd name="connsiteX1" fmla="*/ 12319 w 19938"/>
              <a:gd name="connsiteY1" fmla="*/ 403733 h 40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938" h="400938">
                <a:moveTo>
                  <a:pt x="12319" y="7493"/>
                </a:moveTo>
                <a:lnTo>
                  <a:pt x="12319" y="403733"/>
                </a:lnTo>
              </a:path>
            </a:pathLst>
          </a:custGeom>
          <a:ln w="14477">
            <a:solidFill>
              <a:srgbClr val="1a61a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4" name="Freeform 844"> 
				</p:cNvPr>
          <p:cNvSpPr/>
          <p:nvPr/>
        </p:nvSpPr>
        <p:spPr>
          <a:xfrm>
            <a:off x="881761" y="1072261"/>
            <a:ext cx="19938" cy="400938"/>
          </a:xfrm>
          <a:custGeom>
            <a:avLst/>
            <a:gdLst>
              <a:gd name="connsiteX0" fmla="*/ 18161 w 19938"/>
              <a:gd name="connsiteY0" fmla="*/ 7493 h 400938"/>
              <a:gd name="connsiteX1" fmla="*/ 18161 w 19938"/>
              <a:gd name="connsiteY1" fmla="*/ 403733 h 40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938" h="400938">
                <a:moveTo>
                  <a:pt x="18161" y="7493"/>
                </a:moveTo>
                <a:lnTo>
                  <a:pt x="18161" y="403733"/>
                </a:lnTo>
              </a:path>
            </a:pathLst>
          </a:custGeom>
          <a:ln w="14477">
            <a:solidFill>
              <a:srgbClr val="1a61a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5" name="Freeform 845"> 
				</p:cNvPr>
          <p:cNvSpPr/>
          <p:nvPr/>
        </p:nvSpPr>
        <p:spPr>
          <a:xfrm>
            <a:off x="881761" y="1465961"/>
            <a:ext cx="5785739" cy="19938"/>
          </a:xfrm>
          <a:custGeom>
            <a:avLst/>
            <a:gdLst>
              <a:gd name="connsiteX0" fmla="*/ 11303 w 5785739"/>
              <a:gd name="connsiteY0" fmla="*/ 10033 h 19938"/>
              <a:gd name="connsiteX1" fmla="*/ 5785739 w 5785739"/>
              <a:gd name="connsiteY1" fmla="*/ 10033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85739" h="19938">
                <a:moveTo>
                  <a:pt x="11303" y="10033"/>
                </a:moveTo>
                <a:lnTo>
                  <a:pt x="5785739" y="10033"/>
                </a:lnTo>
              </a:path>
            </a:pathLst>
          </a:custGeom>
          <a:ln w="14477">
            <a:solidFill>
              <a:srgbClr val="1a61a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6" name="Freeform 846"> 
				</p:cNvPr>
          <p:cNvSpPr/>
          <p:nvPr/>
        </p:nvSpPr>
        <p:spPr>
          <a:xfrm>
            <a:off x="881761" y="1072261"/>
            <a:ext cx="5785739" cy="19938"/>
          </a:xfrm>
          <a:custGeom>
            <a:avLst/>
            <a:gdLst>
              <a:gd name="connsiteX0" fmla="*/ 11303 w 5785739"/>
              <a:gd name="connsiteY0" fmla="*/ 7493 h 19938"/>
              <a:gd name="connsiteX1" fmla="*/ 5785739 w 5785739"/>
              <a:gd name="connsiteY1" fmla="*/ 7493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85739" h="19938">
                <a:moveTo>
                  <a:pt x="11303" y="7493"/>
                </a:moveTo>
                <a:lnTo>
                  <a:pt x="5785739" y="7493"/>
                </a:lnTo>
              </a:path>
            </a:pathLst>
          </a:custGeom>
          <a:ln w="14477">
            <a:solidFill>
              <a:srgbClr val="1a61a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8" name="Picture 848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160" y="1821180"/>
            <a:ext cx="4244340" cy="6134100"/>
          </a:xfrm>
          <a:prstGeom prst="rect">
            <a:avLst/>
          </a:prstGeom>
        </p:spPr>
      </p:pic>
      <p:sp>
        <p:nvSpPr>
          <p:cNvPr id="848" name="TextBox 848"/>
          <p:cNvSpPr txBox="1"/>
          <p:nvPr/>
        </p:nvSpPr>
        <p:spPr>
          <a:xfrm>
            <a:off x="3316985" y="1172714"/>
            <a:ext cx="1052816" cy="228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00" spc="-194" b="1" dirty="0">
                <a:solidFill>
                  <a:srgbClr val="fefefe"/>
                </a:solidFill>
                <a:latin typeface="Malgun Gothic"/>
                <a:ea typeface="Malgun Gothic"/>
              </a:rPr>
              <a:t>반출</a:t>
            </a:r>
            <a:r>
              <a:rPr lang="en-US" altLang="zh-CN" sz="1500" spc="225" b="1" dirty="0">
                <a:solidFill>
                  <a:srgbClr val="fefefe"/>
                </a:solidFill>
                <a:latin typeface="Malgun Gothic"/>
                <a:cs typeface="Malgun Gothic"/>
              </a:rPr>
              <a:t> </a:t>
            </a:r>
            <a:r>
              <a:rPr lang="en-US" altLang="zh-CN" sz="1500" spc="-194" b="1" dirty="0">
                <a:solidFill>
                  <a:srgbClr val="fefefe"/>
                </a:solidFill>
                <a:latin typeface="Malgun Gothic"/>
                <a:ea typeface="Malgun Gothic"/>
              </a:rPr>
              <a:t>의뢰서</a:t>
            </a:r>
          </a:p>
        </p:txBody>
      </p:sp>
      <p:sp>
        <p:nvSpPr>
          <p:cNvPr id="849" name="TextBox 849"/>
          <p:cNvSpPr txBox="1"/>
          <p:nvPr/>
        </p:nvSpPr>
        <p:spPr>
          <a:xfrm>
            <a:off x="899922" y="10069379"/>
            <a:ext cx="292920" cy="167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94" dirty="0">
                <a:solidFill>
                  <a:srgbClr val="000000"/>
                </a:solidFill>
                <a:latin typeface="Times New Roman"/>
                <a:ea typeface="Times New Roman"/>
              </a:rPr>
              <a:t>62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Freeform 850"> 
				</p:cNvPr>
          <p:cNvSpPr/>
          <p:nvPr/>
        </p:nvSpPr>
        <p:spPr>
          <a:xfrm>
            <a:off x="882650" y="1073150"/>
            <a:ext cx="5772150" cy="400050"/>
          </a:xfrm>
          <a:custGeom>
            <a:avLst/>
            <a:gdLst>
              <a:gd name="connsiteX0" fmla="*/ 17272 w 5772150"/>
              <a:gd name="connsiteY0" fmla="*/ 402843 h 400050"/>
              <a:gd name="connsiteX1" fmla="*/ 5777230 w 5772150"/>
              <a:gd name="connsiteY1" fmla="*/ 402843 h 400050"/>
              <a:gd name="connsiteX2" fmla="*/ 5777230 w 5772150"/>
              <a:gd name="connsiteY2" fmla="*/ 6603 h 400050"/>
              <a:gd name="connsiteX3" fmla="*/ 17272 w 5772150"/>
              <a:gd name="connsiteY3" fmla="*/ 6603 h 400050"/>
              <a:gd name="connsiteX4" fmla="*/ 17272 w 5772150"/>
              <a:gd name="connsiteY4" fmla="*/ 40284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72150" h="400050">
                <a:moveTo>
                  <a:pt x="17272" y="402843"/>
                </a:moveTo>
                <a:lnTo>
                  <a:pt x="5777230" y="402843"/>
                </a:lnTo>
                <a:lnTo>
                  <a:pt x="5777230" y="6603"/>
                </a:lnTo>
                <a:lnTo>
                  <a:pt x="17272" y="6603"/>
                </a:lnTo>
                <a:lnTo>
                  <a:pt x="17272" y="402843"/>
                </a:lnTo>
                <a:close/>
              </a:path>
            </a:pathLst>
          </a:custGeom>
          <a:solidFill>
            <a:srgbClr val="6490c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1" name="Freeform 851"> 
				</p:cNvPr>
          <p:cNvSpPr/>
          <p:nvPr/>
        </p:nvSpPr>
        <p:spPr>
          <a:xfrm>
            <a:off x="881761" y="1072261"/>
            <a:ext cx="19938" cy="400938"/>
          </a:xfrm>
          <a:custGeom>
            <a:avLst/>
            <a:gdLst>
              <a:gd name="connsiteX0" fmla="*/ 18161 w 19938"/>
              <a:gd name="connsiteY0" fmla="*/ 7493 h 400938"/>
              <a:gd name="connsiteX1" fmla="*/ 18161 w 19938"/>
              <a:gd name="connsiteY1" fmla="*/ 403733 h 40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938" h="400938">
                <a:moveTo>
                  <a:pt x="18161" y="7493"/>
                </a:moveTo>
                <a:lnTo>
                  <a:pt x="18161" y="403733"/>
                </a:lnTo>
              </a:path>
            </a:pathLst>
          </a:custGeom>
          <a:ln w="14477">
            <a:solidFill>
              <a:srgbClr val="1a61a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2" name="Freeform 852"> 
				</p:cNvPr>
          <p:cNvSpPr/>
          <p:nvPr/>
        </p:nvSpPr>
        <p:spPr>
          <a:xfrm>
            <a:off x="6647560" y="1072261"/>
            <a:ext cx="19938" cy="400938"/>
          </a:xfrm>
          <a:custGeom>
            <a:avLst/>
            <a:gdLst>
              <a:gd name="connsiteX0" fmla="*/ 12319 w 19938"/>
              <a:gd name="connsiteY0" fmla="*/ 7493 h 400938"/>
              <a:gd name="connsiteX1" fmla="*/ 12319 w 19938"/>
              <a:gd name="connsiteY1" fmla="*/ 403733 h 40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938" h="400938">
                <a:moveTo>
                  <a:pt x="12319" y="7493"/>
                </a:moveTo>
                <a:lnTo>
                  <a:pt x="12319" y="403733"/>
                </a:lnTo>
              </a:path>
            </a:pathLst>
          </a:custGeom>
          <a:ln w="14477">
            <a:solidFill>
              <a:srgbClr val="1a61a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3" name="Freeform 853"> 
				</p:cNvPr>
          <p:cNvSpPr/>
          <p:nvPr/>
        </p:nvSpPr>
        <p:spPr>
          <a:xfrm>
            <a:off x="881761" y="1072261"/>
            <a:ext cx="5785739" cy="19938"/>
          </a:xfrm>
          <a:custGeom>
            <a:avLst/>
            <a:gdLst>
              <a:gd name="connsiteX0" fmla="*/ 11303 w 5785739"/>
              <a:gd name="connsiteY0" fmla="*/ 7493 h 19938"/>
              <a:gd name="connsiteX1" fmla="*/ 5785739 w 5785739"/>
              <a:gd name="connsiteY1" fmla="*/ 7493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85739" h="19938">
                <a:moveTo>
                  <a:pt x="11303" y="7493"/>
                </a:moveTo>
                <a:lnTo>
                  <a:pt x="5785739" y="7493"/>
                </a:lnTo>
              </a:path>
            </a:pathLst>
          </a:custGeom>
          <a:ln w="14477">
            <a:solidFill>
              <a:srgbClr val="1a61a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4" name="Freeform 854"> 
				</p:cNvPr>
          <p:cNvSpPr/>
          <p:nvPr/>
        </p:nvSpPr>
        <p:spPr>
          <a:xfrm>
            <a:off x="881761" y="1465961"/>
            <a:ext cx="5785739" cy="19938"/>
          </a:xfrm>
          <a:custGeom>
            <a:avLst/>
            <a:gdLst>
              <a:gd name="connsiteX0" fmla="*/ 11303 w 5785739"/>
              <a:gd name="connsiteY0" fmla="*/ 10033 h 19938"/>
              <a:gd name="connsiteX1" fmla="*/ 5785739 w 5785739"/>
              <a:gd name="connsiteY1" fmla="*/ 10033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85739" h="19938">
                <a:moveTo>
                  <a:pt x="11303" y="10033"/>
                </a:moveTo>
                <a:lnTo>
                  <a:pt x="5785739" y="10033"/>
                </a:lnTo>
              </a:path>
            </a:pathLst>
          </a:custGeom>
          <a:ln w="14477">
            <a:solidFill>
              <a:srgbClr val="1a61a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5" name="Freeform 855"> 
				</p:cNvPr>
          <p:cNvSpPr/>
          <p:nvPr/>
        </p:nvSpPr>
        <p:spPr>
          <a:xfrm>
            <a:off x="6647560" y="1072261"/>
            <a:ext cx="19938" cy="400938"/>
          </a:xfrm>
          <a:custGeom>
            <a:avLst/>
            <a:gdLst>
              <a:gd name="connsiteX0" fmla="*/ 12319 w 19938"/>
              <a:gd name="connsiteY0" fmla="*/ 7493 h 400938"/>
              <a:gd name="connsiteX1" fmla="*/ 12319 w 19938"/>
              <a:gd name="connsiteY1" fmla="*/ 403733 h 40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938" h="400938">
                <a:moveTo>
                  <a:pt x="12319" y="7493"/>
                </a:moveTo>
                <a:lnTo>
                  <a:pt x="12319" y="403733"/>
                </a:lnTo>
              </a:path>
            </a:pathLst>
          </a:custGeom>
          <a:ln w="14477">
            <a:solidFill>
              <a:srgbClr val="1a61a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6" name="Freeform 856"> 
				</p:cNvPr>
          <p:cNvSpPr/>
          <p:nvPr/>
        </p:nvSpPr>
        <p:spPr>
          <a:xfrm>
            <a:off x="881761" y="1072261"/>
            <a:ext cx="19938" cy="400938"/>
          </a:xfrm>
          <a:custGeom>
            <a:avLst/>
            <a:gdLst>
              <a:gd name="connsiteX0" fmla="*/ 18161 w 19938"/>
              <a:gd name="connsiteY0" fmla="*/ 7493 h 400938"/>
              <a:gd name="connsiteX1" fmla="*/ 18161 w 19938"/>
              <a:gd name="connsiteY1" fmla="*/ 403733 h 40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938" h="400938">
                <a:moveTo>
                  <a:pt x="18161" y="7493"/>
                </a:moveTo>
                <a:lnTo>
                  <a:pt x="18161" y="403733"/>
                </a:lnTo>
              </a:path>
            </a:pathLst>
          </a:custGeom>
          <a:ln w="14477">
            <a:solidFill>
              <a:srgbClr val="1a61a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7" name="Freeform 857"> 
				</p:cNvPr>
          <p:cNvSpPr/>
          <p:nvPr/>
        </p:nvSpPr>
        <p:spPr>
          <a:xfrm>
            <a:off x="881761" y="1465961"/>
            <a:ext cx="5785739" cy="19938"/>
          </a:xfrm>
          <a:custGeom>
            <a:avLst/>
            <a:gdLst>
              <a:gd name="connsiteX0" fmla="*/ 11303 w 5785739"/>
              <a:gd name="connsiteY0" fmla="*/ 10033 h 19938"/>
              <a:gd name="connsiteX1" fmla="*/ 5785739 w 5785739"/>
              <a:gd name="connsiteY1" fmla="*/ 10033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85739" h="19938">
                <a:moveTo>
                  <a:pt x="11303" y="10033"/>
                </a:moveTo>
                <a:lnTo>
                  <a:pt x="5785739" y="10033"/>
                </a:lnTo>
              </a:path>
            </a:pathLst>
          </a:custGeom>
          <a:ln w="14477">
            <a:solidFill>
              <a:srgbClr val="1a61a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8" name="Freeform 858"> 
				</p:cNvPr>
          <p:cNvSpPr/>
          <p:nvPr/>
        </p:nvSpPr>
        <p:spPr>
          <a:xfrm>
            <a:off x="881761" y="1072261"/>
            <a:ext cx="5785739" cy="19938"/>
          </a:xfrm>
          <a:custGeom>
            <a:avLst/>
            <a:gdLst>
              <a:gd name="connsiteX0" fmla="*/ 11303 w 5785739"/>
              <a:gd name="connsiteY0" fmla="*/ 7493 h 19938"/>
              <a:gd name="connsiteX1" fmla="*/ 5785739 w 5785739"/>
              <a:gd name="connsiteY1" fmla="*/ 7493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85739" h="19938">
                <a:moveTo>
                  <a:pt x="11303" y="7493"/>
                </a:moveTo>
                <a:lnTo>
                  <a:pt x="5785739" y="7493"/>
                </a:lnTo>
              </a:path>
            </a:pathLst>
          </a:custGeom>
          <a:ln w="14477">
            <a:solidFill>
              <a:srgbClr val="1a61a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0" name="Picture 860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60" y="1821180"/>
            <a:ext cx="5074920" cy="6233160"/>
          </a:xfrm>
          <a:prstGeom prst="rect">
            <a:avLst/>
          </a:prstGeom>
        </p:spPr>
      </p:pic>
      <p:sp>
        <p:nvSpPr>
          <p:cNvPr id="860" name="TextBox 860"/>
          <p:cNvSpPr txBox="1"/>
          <p:nvPr/>
        </p:nvSpPr>
        <p:spPr>
          <a:xfrm>
            <a:off x="3233927" y="1172714"/>
            <a:ext cx="1218932" cy="228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00" spc="-194" b="1" dirty="0">
                <a:solidFill>
                  <a:srgbClr val="fefefe"/>
                </a:solidFill>
                <a:latin typeface="Malgun Gothic"/>
                <a:ea typeface="Malgun Gothic"/>
              </a:rPr>
              <a:t>테스트</a:t>
            </a:r>
            <a:r>
              <a:rPr lang="en-US" altLang="zh-CN" sz="1500" spc="215" b="1" dirty="0">
                <a:solidFill>
                  <a:srgbClr val="fefefe"/>
                </a:solidFill>
                <a:latin typeface="Malgun Gothic"/>
                <a:cs typeface="Malgun Gothic"/>
              </a:rPr>
              <a:t> </a:t>
            </a:r>
            <a:r>
              <a:rPr lang="en-US" altLang="zh-CN" sz="1500" spc="-189" b="1" dirty="0">
                <a:solidFill>
                  <a:srgbClr val="fefefe"/>
                </a:solidFill>
                <a:latin typeface="Malgun Gothic"/>
                <a:ea typeface="Malgun Gothic"/>
              </a:rPr>
              <a:t>계획서</a:t>
            </a:r>
          </a:p>
        </p:txBody>
      </p:sp>
      <p:sp>
        <p:nvSpPr>
          <p:cNvPr id="861" name="TextBox 861"/>
          <p:cNvSpPr txBox="1"/>
          <p:nvPr/>
        </p:nvSpPr>
        <p:spPr>
          <a:xfrm>
            <a:off x="6494524" y="10069379"/>
            <a:ext cx="292921" cy="167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94" dirty="0">
                <a:solidFill>
                  <a:srgbClr val="000000"/>
                </a:solidFill>
                <a:latin typeface="Times New Roman"/>
                <a:ea typeface="Times New Roman"/>
              </a:rPr>
              <a:t>63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Freeform 862"> 
				</p:cNvPr>
          <p:cNvSpPr/>
          <p:nvPr/>
        </p:nvSpPr>
        <p:spPr>
          <a:xfrm>
            <a:off x="882650" y="1073150"/>
            <a:ext cx="5772150" cy="400050"/>
          </a:xfrm>
          <a:custGeom>
            <a:avLst/>
            <a:gdLst>
              <a:gd name="connsiteX0" fmla="*/ 17272 w 5772150"/>
              <a:gd name="connsiteY0" fmla="*/ 402843 h 400050"/>
              <a:gd name="connsiteX1" fmla="*/ 5777230 w 5772150"/>
              <a:gd name="connsiteY1" fmla="*/ 402843 h 400050"/>
              <a:gd name="connsiteX2" fmla="*/ 5777230 w 5772150"/>
              <a:gd name="connsiteY2" fmla="*/ 6603 h 400050"/>
              <a:gd name="connsiteX3" fmla="*/ 17272 w 5772150"/>
              <a:gd name="connsiteY3" fmla="*/ 6603 h 400050"/>
              <a:gd name="connsiteX4" fmla="*/ 17272 w 5772150"/>
              <a:gd name="connsiteY4" fmla="*/ 40284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72150" h="400050">
                <a:moveTo>
                  <a:pt x="17272" y="402843"/>
                </a:moveTo>
                <a:lnTo>
                  <a:pt x="5777230" y="402843"/>
                </a:lnTo>
                <a:lnTo>
                  <a:pt x="5777230" y="6603"/>
                </a:lnTo>
                <a:lnTo>
                  <a:pt x="17272" y="6603"/>
                </a:lnTo>
                <a:lnTo>
                  <a:pt x="17272" y="402843"/>
                </a:lnTo>
                <a:close/>
              </a:path>
            </a:pathLst>
          </a:custGeom>
          <a:solidFill>
            <a:srgbClr val="6490c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3" name="Freeform 863"> 
				</p:cNvPr>
          <p:cNvSpPr/>
          <p:nvPr/>
        </p:nvSpPr>
        <p:spPr>
          <a:xfrm>
            <a:off x="881761" y="1072261"/>
            <a:ext cx="19938" cy="400938"/>
          </a:xfrm>
          <a:custGeom>
            <a:avLst/>
            <a:gdLst>
              <a:gd name="connsiteX0" fmla="*/ 18161 w 19938"/>
              <a:gd name="connsiteY0" fmla="*/ 7493 h 400938"/>
              <a:gd name="connsiteX1" fmla="*/ 18161 w 19938"/>
              <a:gd name="connsiteY1" fmla="*/ 403733 h 40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938" h="400938">
                <a:moveTo>
                  <a:pt x="18161" y="7493"/>
                </a:moveTo>
                <a:lnTo>
                  <a:pt x="18161" y="403733"/>
                </a:lnTo>
              </a:path>
            </a:pathLst>
          </a:custGeom>
          <a:ln w="14477">
            <a:solidFill>
              <a:srgbClr val="1a61a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4" name="Freeform 864"> 
				</p:cNvPr>
          <p:cNvSpPr/>
          <p:nvPr/>
        </p:nvSpPr>
        <p:spPr>
          <a:xfrm>
            <a:off x="6647560" y="1072261"/>
            <a:ext cx="19938" cy="400938"/>
          </a:xfrm>
          <a:custGeom>
            <a:avLst/>
            <a:gdLst>
              <a:gd name="connsiteX0" fmla="*/ 12319 w 19938"/>
              <a:gd name="connsiteY0" fmla="*/ 7493 h 400938"/>
              <a:gd name="connsiteX1" fmla="*/ 12319 w 19938"/>
              <a:gd name="connsiteY1" fmla="*/ 403733 h 40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938" h="400938">
                <a:moveTo>
                  <a:pt x="12319" y="7493"/>
                </a:moveTo>
                <a:lnTo>
                  <a:pt x="12319" y="403733"/>
                </a:lnTo>
              </a:path>
            </a:pathLst>
          </a:custGeom>
          <a:ln w="14477">
            <a:solidFill>
              <a:srgbClr val="1a61a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5" name="Freeform 865"> 
				</p:cNvPr>
          <p:cNvSpPr/>
          <p:nvPr/>
        </p:nvSpPr>
        <p:spPr>
          <a:xfrm>
            <a:off x="881761" y="1072261"/>
            <a:ext cx="5785739" cy="19938"/>
          </a:xfrm>
          <a:custGeom>
            <a:avLst/>
            <a:gdLst>
              <a:gd name="connsiteX0" fmla="*/ 11303 w 5785739"/>
              <a:gd name="connsiteY0" fmla="*/ 7493 h 19938"/>
              <a:gd name="connsiteX1" fmla="*/ 5785739 w 5785739"/>
              <a:gd name="connsiteY1" fmla="*/ 7493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85739" h="19938">
                <a:moveTo>
                  <a:pt x="11303" y="7493"/>
                </a:moveTo>
                <a:lnTo>
                  <a:pt x="5785739" y="7493"/>
                </a:lnTo>
              </a:path>
            </a:pathLst>
          </a:custGeom>
          <a:ln w="14477">
            <a:solidFill>
              <a:srgbClr val="1a61a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6" name="Freeform 866"> 
				</p:cNvPr>
          <p:cNvSpPr/>
          <p:nvPr/>
        </p:nvSpPr>
        <p:spPr>
          <a:xfrm>
            <a:off x="881761" y="1465961"/>
            <a:ext cx="5785739" cy="19938"/>
          </a:xfrm>
          <a:custGeom>
            <a:avLst/>
            <a:gdLst>
              <a:gd name="connsiteX0" fmla="*/ 11303 w 5785739"/>
              <a:gd name="connsiteY0" fmla="*/ 10033 h 19938"/>
              <a:gd name="connsiteX1" fmla="*/ 5785739 w 5785739"/>
              <a:gd name="connsiteY1" fmla="*/ 10033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85739" h="19938">
                <a:moveTo>
                  <a:pt x="11303" y="10033"/>
                </a:moveTo>
                <a:lnTo>
                  <a:pt x="5785739" y="10033"/>
                </a:lnTo>
              </a:path>
            </a:pathLst>
          </a:custGeom>
          <a:ln w="14477">
            <a:solidFill>
              <a:srgbClr val="1a61a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7" name="Freeform 867"> 
				</p:cNvPr>
          <p:cNvSpPr/>
          <p:nvPr/>
        </p:nvSpPr>
        <p:spPr>
          <a:xfrm>
            <a:off x="6647560" y="1072261"/>
            <a:ext cx="19938" cy="400938"/>
          </a:xfrm>
          <a:custGeom>
            <a:avLst/>
            <a:gdLst>
              <a:gd name="connsiteX0" fmla="*/ 12319 w 19938"/>
              <a:gd name="connsiteY0" fmla="*/ 7493 h 400938"/>
              <a:gd name="connsiteX1" fmla="*/ 12319 w 19938"/>
              <a:gd name="connsiteY1" fmla="*/ 403733 h 40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938" h="400938">
                <a:moveTo>
                  <a:pt x="12319" y="7493"/>
                </a:moveTo>
                <a:lnTo>
                  <a:pt x="12319" y="403733"/>
                </a:lnTo>
              </a:path>
            </a:pathLst>
          </a:custGeom>
          <a:ln w="14477">
            <a:solidFill>
              <a:srgbClr val="1a61a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8" name="Freeform 868"> 
				</p:cNvPr>
          <p:cNvSpPr/>
          <p:nvPr/>
        </p:nvSpPr>
        <p:spPr>
          <a:xfrm>
            <a:off x="881761" y="1072261"/>
            <a:ext cx="19938" cy="400938"/>
          </a:xfrm>
          <a:custGeom>
            <a:avLst/>
            <a:gdLst>
              <a:gd name="connsiteX0" fmla="*/ 18161 w 19938"/>
              <a:gd name="connsiteY0" fmla="*/ 7493 h 400938"/>
              <a:gd name="connsiteX1" fmla="*/ 18161 w 19938"/>
              <a:gd name="connsiteY1" fmla="*/ 403733 h 40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938" h="400938">
                <a:moveTo>
                  <a:pt x="18161" y="7493"/>
                </a:moveTo>
                <a:lnTo>
                  <a:pt x="18161" y="403733"/>
                </a:lnTo>
              </a:path>
            </a:pathLst>
          </a:custGeom>
          <a:ln w="14477">
            <a:solidFill>
              <a:srgbClr val="1a61a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9" name="Freeform 869"> 
				</p:cNvPr>
          <p:cNvSpPr/>
          <p:nvPr/>
        </p:nvSpPr>
        <p:spPr>
          <a:xfrm>
            <a:off x="881761" y="1465961"/>
            <a:ext cx="5785739" cy="19938"/>
          </a:xfrm>
          <a:custGeom>
            <a:avLst/>
            <a:gdLst>
              <a:gd name="connsiteX0" fmla="*/ 11303 w 5785739"/>
              <a:gd name="connsiteY0" fmla="*/ 10033 h 19938"/>
              <a:gd name="connsiteX1" fmla="*/ 5785739 w 5785739"/>
              <a:gd name="connsiteY1" fmla="*/ 10033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85739" h="19938">
                <a:moveTo>
                  <a:pt x="11303" y="10033"/>
                </a:moveTo>
                <a:lnTo>
                  <a:pt x="5785739" y="10033"/>
                </a:lnTo>
              </a:path>
            </a:pathLst>
          </a:custGeom>
          <a:ln w="14477">
            <a:solidFill>
              <a:srgbClr val="1a61a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0" name="Freeform 870"> 
				</p:cNvPr>
          <p:cNvSpPr/>
          <p:nvPr/>
        </p:nvSpPr>
        <p:spPr>
          <a:xfrm>
            <a:off x="881761" y="1072261"/>
            <a:ext cx="5785739" cy="19938"/>
          </a:xfrm>
          <a:custGeom>
            <a:avLst/>
            <a:gdLst>
              <a:gd name="connsiteX0" fmla="*/ 11303 w 5785739"/>
              <a:gd name="connsiteY0" fmla="*/ 7493 h 19938"/>
              <a:gd name="connsiteX1" fmla="*/ 5785739 w 5785739"/>
              <a:gd name="connsiteY1" fmla="*/ 7493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85739" h="19938">
                <a:moveTo>
                  <a:pt x="11303" y="7493"/>
                </a:moveTo>
                <a:lnTo>
                  <a:pt x="5785739" y="7493"/>
                </a:lnTo>
              </a:path>
            </a:pathLst>
          </a:custGeom>
          <a:ln w="14477">
            <a:solidFill>
              <a:srgbClr val="1a61a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2" name="Picture 872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280" y="2080260"/>
            <a:ext cx="4594860" cy="7475220"/>
          </a:xfrm>
          <a:prstGeom prst="rect">
            <a:avLst/>
          </a:prstGeom>
        </p:spPr>
      </p:pic>
      <p:sp>
        <p:nvSpPr>
          <p:cNvPr id="872" name="TextBox 872"/>
          <p:cNvSpPr txBox="1"/>
          <p:nvPr/>
        </p:nvSpPr>
        <p:spPr>
          <a:xfrm>
            <a:off x="3316985" y="1172714"/>
            <a:ext cx="1052816" cy="228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00" spc="-194" b="1" dirty="0">
                <a:solidFill>
                  <a:srgbClr val="fefefe"/>
                </a:solidFill>
                <a:latin typeface="Malgun Gothic"/>
                <a:ea typeface="Malgun Gothic"/>
              </a:rPr>
              <a:t>반입</a:t>
            </a:r>
            <a:r>
              <a:rPr lang="en-US" altLang="zh-CN" sz="1500" spc="225" b="1" dirty="0">
                <a:solidFill>
                  <a:srgbClr val="fefefe"/>
                </a:solidFill>
                <a:latin typeface="Malgun Gothic"/>
                <a:cs typeface="Malgun Gothic"/>
              </a:rPr>
              <a:t> </a:t>
            </a:r>
            <a:r>
              <a:rPr lang="en-US" altLang="zh-CN" sz="1500" spc="-194" b="1" dirty="0">
                <a:solidFill>
                  <a:srgbClr val="fefefe"/>
                </a:solidFill>
                <a:latin typeface="Malgun Gothic"/>
                <a:ea typeface="Malgun Gothic"/>
              </a:rPr>
              <a:t>의뢰서</a:t>
            </a:r>
          </a:p>
        </p:txBody>
      </p:sp>
      <p:sp>
        <p:nvSpPr>
          <p:cNvPr id="873" name="TextBox 873"/>
          <p:cNvSpPr txBox="1"/>
          <p:nvPr/>
        </p:nvSpPr>
        <p:spPr>
          <a:xfrm>
            <a:off x="899922" y="10069379"/>
            <a:ext cx="292920" cy="167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94" dirty="0">
                <a:solidFill>
                  <a:srgbClr val="000000"/>
                </a:solidFill>
                <a:latin typeface="Times New Roman"/>
                <a:ea typeface="Times New Roman"/>
              </a:rPr>
              <a:t>64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Freeform 874"> 
				</p:cNvPr>
          <p:cNvSpPr/>
          <p:nvPr/>
        </p:nvSpPr>
        <p:spPr>
          <a:xfrm>
            <a:off x="882650" y="1073150"/>
            <a:ext cx="5772150" cy="400050"/>
          </a:xfrm>
          <a:custGeom>
            <a:avLst/>
            <a:gdLst>
              <a:gd name="connsiteX0" fmla="*/ 17272 w 5772150"/>
              <a:gd name="connsiteY0" fmla="*/ 402843 h 400050"/>
              <a:gd name="connsiteX1" fmla="*/ 5777230 w 5772150"/>
              <a:gd name="connsiteY1" fmla="*/ 402843 h 400050"/>
              <a:gd name="connsiteX2" fmla="*/ 5777230 w 5772150"/>
              <a:gd name="connsiteY2" fmla="*/ 6603 h 400050"/>
              <a:gd name="connsiteX3" fmla="*/ 17272 w 5772150"/>
              <a:gd name="connsiteY3" fmla="*/ 6603 h 400050"/>
              <a:gd name="connsiteX4" fmla="*/ 17272 w 5772150"/>
              <a:gd name="connsiteY4" fmla="*/ 40284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72150" h="400050">
                <a:moveTo>
                  <a:pt x="17272" y="402843"/>
                </a:moveTo>
                <a:lnTo>
                  <a:pt x="5777230" y="402843"/>
                </a:lnTo>
                <a:lnTo>
                  <a:pt x="5777230" y="6603"/>
                </a:lnTo>
                <a:lnTo>
                  <a:pt x="17272" y="6603"/>
                </a:lnTo>
                <a:lnTo>
                  <a:pt x="17272" y="402843"/>
                </a:lnTo>
                <a:close/>
              </a:path>
            </a:pathLst>
          </a:custGeom>
          <a:solidFill>
            <a:srgbClr val="6490c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5" name="Freeform 875"> 
				</p:cNvPr>
          <p:cNvSpPr/>
          <p:nvPr/>
        </p:nvSpPr>
        <p:spPr>
          <a:xfrm>
            <a:off x="881761" y="1072261"/>
            <a:ext cx="19938" cy="400938"/>
          </a:xfrm>
          <a:custGeom>
            <a:avLst/>
            <a:gdLst>
              <a:gd name="connsiteX0" fmla="*/ 18161 w 19938"/>
              <a:gd name="connsiteY0" fmla="*/ 7493 h 400938"/>
              <a:gd name="connsiteX1" fmla="*/ 18161 w 19938"/>
              <a:gd name="connsiteY1" fmla="*/ 403733 h 40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938" h="400938">
                <a:moveTo>
                  <a:pt x="18161" y="7493"/>
                </a:moveTo>
                <a:lnTo>
                  <a:pt x="18161" y="403733"/>
                </a:lnTo>
              </a:path>
            </a:pathLst>
          </a:custGeom>
          <a:ln w="14477">
            <a:solidFill>
              <a:srgbClr val="1a61a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6" name="Freeform 876"> 
				</p:cNvPr>
          <p:cNvSpPr/>
          <p:nvPr/>
        </p:nvSpPr>
        <p:spPr>
          <a:xfrm>
            <a:off x="6647560" y="1072261"/>
            <a:ext cx="19938" cy="400938"/>
          </a:xfrm>
          <a:custGeom>
            <a:avLst/>
            <a:gdLst>
              <a:gd name="connsiteX0" fmla="*/ 12319 w 19938"/>
              <a:gd name="connsiteY0" fmla="*/ 7493 h 400938"/>
              <a:gd name="connsiteX1" fmla="*/ 12319 w 19938"/>
              <a:gd name="connsiteY1" fmla="*/ 403733 h 40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938" h="400938">
                <a:moveTo>
                  <a:pt x="12319" y="7493"/>
                </a:moveTo>
                <a:lnTo>
                  <a:pt x="12319" y="403733"/>
                </a:lnTo>
              </a:path>
            </a:pathLst>
          </a:custGeom>
          <a:ln w="14477">
            <a:solidFill>
              <a:srgbClr val="1a61a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7" name="Freeform 877"> 
				</p:cNvPr>
          <p:cNvSpPr/>
          <p:nvPr/>
        </p:nvSpPr>
        <p:spPr>
          <a:xfrm>
            <a:off x="881761" y="1072261"/>
            <a:ext cx="5785739" cy="19938"/>
          </a:xfrm>
          <a:custGeom>
            <a:avLst/>
            <a:gdLst>
              <a:gd name="connsiteX0" fmla="*/ 11303 w 5785739"/>
              <a:gd name="connsiteY0" fmla="*/ 7493 h 19938"/>
              <a:gd name="connsiteX1" fmla="*/ 5785739 w 5785739"/>
              <a:gd name="connsiteY1" fmla="*/ 7493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85739" h="19938">
                <a:moveTo>
                  <a:pt x="11303" y="7493"/>
                </a:moveTo>
                <a:lnTo>
                  <a:pt x="5785739" y="7493"/>
                </a:lnTo>
              </a:path>
            </a:pathLst>
          </a:custGeom>
          <a:ln w="14477">
            <a:solidFill>
              <a:srgbClr val="1a61a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8" name="Freeform 878"> 
				</p:cNvPr>
          <p:cNvSpPr/>
          <p:nvPr/>
        </p:nvSpPr>
        <p:spPr>
          <a:xfrm>
            <a:off x="881761" y="1465961"/>
            <a:ext cx="5785739" cy="19938"/>
          </a:xfrm>
          <a:custGeom>
            <a:avLst/>
            <a:gdLst>
              <a:gd name="connsiteX0" fmla="*/ 11303 w 5785739"/>
              <a:gd name="connsiteY0" fmla="*/ 10033 h 19938"/>
              <a:gd name="connsiteX1" fmla="*/ 5785739 w 5785739"/>
              <a:gd name="connsiteY1" fmla="*/ 10033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85739" h="19938">
                <a:moveTo>
                  <a:pt x="11303" y="10033"/>
                </a:moveTo>
                <a:lnTo>
                  <a:pt x="5785739" y="10033"/>
                </a:lnTo>
              </a:path>
            </a:pathLst>
          </a:custGeom>
          <a:ln w="14477">
            <a:solidFill>
              <a:srgbClr val="1a61a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9" name="Freeform 879"> 
				</p:cNvPr>
          <p:cNvSpPr/>
          <p:nvPr/>
        </p:nvSpPr>
        <p:spPr>
          <a:xfrm>
            <a:off x="6647560" y="1072261"/>
            <a:ext cx="19938" cy="400938"/>
          </a:xfrm>
          <a:custGeom>
            <a:avLst/>
            <a:gdLst>
              <a:gd name="connsiteX0" fmla="*/ 12319 w 19938"/>
              <a:gd name="connsiteY0" fmla="*/ 7493 h 400938"/>
              <a:gd name="connsiteX1" fmla="*/ 12319 w 19938"/>
              <a:gd name="connsiteY1" fmla="*/ 403733 h 40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938" h="400938">
                <a:moveTo>
                  <a:pt x="12319" y="7493"/>
                </a:moveTo>
                <a:lnTo>
                  <a:pt x="12319" y="403733"/>
                </a:lnTo>
              </a:path>
            </a:pathLst>
          </a:custGeom>
          <a:ln w="14477">
            <a:solidFill>
              <a:srgbClr val="1a61a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0" name="Freeform 880"> 
				</p:cNvPr>
          <p:cNvSpPr/>
          <p:nvPr/>
        </p:nvSpPr>
        <p:spPr>
          <a:xfrm>
            <a:off x="881761" y="1072261"/>
            <a:ext cx="19938" cy="400938"/>
          </a:xfrm>
          <a:custGeom>
            <a:avLst/>
            <a:gdLst>
              <a:gd name="connsiteX0" fmla="*/ 18161 w 19938"/>
              <a:gd name="connsiteY0" fmla="*/ 7493 h 400938"/>
              <a:gd name="connsiteX1" fmla="*/ 18161 w 19938"/>
              <a:gd name="connsiteY1" fmla="*/ 403733 h 40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938" h="400938">
                <a:moveTo>
                  <a:pt x="18161" y="7493"/>
                </a:moveTo>
                <a:lnTo>
                  <a:pt x="18161" y="403733"/>
                </a:lnTo>
              </a:path>
            </a:pathLst>
          </a:custGeom>
          <a:ln w="14477">
            <a:solidFill>
              <a:srgbClr val="1a61a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1" name="Freeform 881"> 
				</p:cNvPr>
          <p:cNvSpPr/>
          <p:nvPr/>
        </p:nvSpPr>
        <p:spPr>
          <a:xfrm>
            <a:off x="881761" y="1465961"/>
            <a:ext cx="5785739" cy="19938"/>
          </a:xfrm>
          <a:custGeom>
            <a:avLst/>
            <a:gdLst>
              <a:gd name="connsiteX0" fmla="*/ 11303 w 5785739"/>
              <a:gd name="connsiteY0" fmla="*/ 10033 h 19938"/>
              <a:gd name="connsiteX1" fmla="*/ 5785739 w 5785739"/>
              <a:gd name="connsiteY1" fmla="*/ 10033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85739" h="19938">
                <a:moveTo>
                  <a:pt x="11303" y="10033"/>
                </a:moveTo>
                <a:lnTo>
                  <a:pt x="5785739" y="10033"/>
                </a:lnTo>
              </a:path>
            </a:pathLst>
          </a:custGeom>
          <a:ln w="14477">
            <a:solidFill>
              <a:srgbClr val="1a61a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2" name="Freeform 882"> 
				</p:cNvPr>
          <p:cNvSpPr/>
          <p:nvPr/>
        </p:nvSpPr>
        <p:spPr>
          <a:xfrm>
            <a:off x="881761" y="1072261"/>
            <a:ext cx="5785739" cy="19938"/>
          </a:xfrm>
          <a:custGeom>
            <a:avLst/>
            <a:gdLst>
              <a:gd name="connsiteX0" fmla="*/ 11303 w 5785739"/>
              <a:gd name="connsiteY0" fmla="*/ 7493 h 19938"/>
              <a:gd name="connsiteX1" fmla="*/ 5785739 w 5785739"/>
              <a:gd name="connsiteY1" fmla="*/ 7493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85739" h="19938">
                <a:moveTo>
                  <a:pt x="11303" y="7493"/>
                </a:moveTo>
                <a:lnTo>
                  <a:pt x="5785739" y="7493"/>
                </a:lnTo>
              </a:path>
            </a:pathLst>
          </a:custGeom>
          <a:ln w="14477">
            <a:solidFill>
              <a:srgbClr val="1a61a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4" name="Picture 884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520" y="1821180"/>
            <a:ext cx="4579620" cy="7528559"/>
          </a:xfrm>
          <a:prstGeom prst="rect">
            <a:avLst/>
          </a:prstGeom>
        </p:spPr>
      </p:pic>
      <p:sp>
        <p:nvSpPr>
          <p:cNvPr id="884" name="TextBox 884"/>
          <p:cNvSpPr txBox="1"/>
          <p:nvPr/>
        </p:nvSpPr>
        <p:spPr>
          <a:xfrm>
            <a:off x="3316985" y="1172714"/>
            <a:ext cx="1052816" cy="228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00" spc="-194" b="1" dirty="0">
                <a:solidFill>
                  <a:srgbClr val="fefefe"/>
                </a:solidFill>
                <a:latin typeface="Malgun Gothic"/>
                <a:ea typeface="Malgun Gothic"/>
              </a:rPr>
              <a:t>이행</a:t>
            </a:r>
            <a:r>
              <a:rPr lang="en-US" altLang="zh-CN" sz="1500" spc="225" b="1" dirty="0">
                <a:solidFill>
                  <a:srgbClr val="fefefe"/>
                </a:solidFill>
                <a:latin typeface="Malgun Gothic"/>
                <a:cs typeface="Malgun Gothic"/>
              </a:rPr>
              <a:t> </a:t>
            </a:r>
            <a:r>
              <a:rPr lang="en-US" altLang="zh-CN" sz="1500" spc="-194" b="1" dirty="0">
                <a:solidFill>
                  <a:srgbClr val="fefefe"/>
                </a:solidFill>
                <a:latin typeface="Malgun Gothic"/>
                <a:ea typeface="Malgun Gothic"/>
              </a:rPr>
              <a:t>의뢰서</a:t>
            </a:r>
          </a:p>
        </p:txBody>
      </p:sp>
      <p:sp>
        <p:nvSpPr>
          <p:cNvPr id="885" name="TextBox 885"/>
          <p:cNvSpPr txBox="1"/>
          <p:nvPr/>
        </p:nvSpPr>
        <p:spPr>
          <a:xfrm>
            <a:off x="6494524" y="10069379"/>
            <a:ext cx="292921" cy="167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94" dirty="0">
                <a:solidFill>
                  <a:srgbClr val="000000"/>
                </a:solidFill>
                <a:latin typeface="Times New Roman"/>
                <a:ea typeface="Times New Roman"/>
              </a:rPr>
              <a:t>65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5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659" cy="1069848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Freeform 886"> 
				</p:cNvPr>
          <p:cNvSpPr/>
          <p:nvPr/>
        </p:nvSpPr>
        <p:spPr>
          <a:xfrm>
            <a:off x="933450" y="1085850"/>
            <a:ext cx="5683250" cy="222250"/>
          </a:xfrm>
          <a:custGeom>
            <a:avLst/>
            <a:gdLst>
              <a:gd name="connsiteX0" fmla="*/ 8382 w 5683250"/>
              <a:gd name="connsiteY0" fmla="*/ 226313 h 222250"/>
              <a:gd name="connsiteX1" fmla="*/ 5684519 w 5683250"/>
              <a:gd name="connsiteY1" fmla="*/ 226313 h 222250"/>
              <a:gd name="connsiteX2" fmla="*/ 5684519 w 5683250"/>
              <a:gd name="connsiteY2" fmla="*/ 12191 h 222250"/>
              <a:gd name="connsiteX3" fmla="*/ 8382 w 5683250"/>
              <a:gd name="connsiteY3" fmla="*/ 12191 h 222250"/>
              <a:gd name="connsiteX4" fmla="*/ 8382 w 5683250"/>
              <a:gd name="connsiteY4" fmla="*/ 226313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3250" h="222250">
                <a:moveTo>
                  <a:pt x="8382" y="226313"/>
                </a:moveTo>
                <a:lnTo>
                  <a:pt x="5684519" y="226313"/>
                </a:lnTo>
                <a:lnTo>
                  <a:pt x="5684519" y="12191"/>
                </a:lnTo>
                <a:lnTo>
                  <a:pt x="8382" y="12191"/>
                </a:lnTo>
                <a:lnTo>
                  <a:pt x="8382" y="226313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7" name="Freeform 887"> 
				</p:cNvPr>
          <p:cNvSpPr/>
          <p:nvPr/>
        </p:nvSpPr>
        <p:spPr>
          <a:xfrm>
            <a:off x="919861" y="1084961"/>
            <a:ext cx="5696839" cy="19938"/>
          </a:xfrm>
          <a:custGeom>
            <a:avLst/>
            <a:gdLst>
              <a:gd name="connsiteX0" fmla="*/ 19685 w 5696839"/>
              <a:gd name="connsiteY0" fmla="*/ 13081 h 19938"/>
              <a:gd name="connsiteX1" fmla="*/ 5700395 w 5696839"/>
              <a:gd name="connsiteY1" fmla="*/ 13081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96839" h="19938">
                <a:moveTo>
                  <a:pt x="19685" y="13081"/>
                </a:moveTo>
                <a:lnTo>
                  <a:pt x="5700395" y="13081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8" name="Freeform 888"> 
				</p:cNvPr>
          <p:cNvSpPr/>
          <p:nvPr/>
        </p:nvSpPr>
        <p:spPr>
          <a:xfrm>
            <a:off x="919861" y="1300861"/>
            <a:ext cx="5696839" cy="19938"/>
          </a:xfrm>
          <a:custGeom>
            <a:avLst/>
            <a:gdLst>
              <a:gd name="connsiteX0" fmla="*/ 19685 w 5696839"/>
              <a:gd name="connsiteY0" fmla="*/ 11303 h 19938"/>
              <a:gd name="connsiteX1" fmla="*/ 5700395 w 5696839"/>
              <a:gd name="connsiteY1" fmla="*/ 11303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96839" h="19938">
                <a:moveTo>
                  <a:pt x="19685" y="11303"/>
                </a:moveTo>
                <a:lnTo>
                  <a:pt x="5700395" y="11303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9" name="Freeform 889"> 
				</p:cNvPr>
          <p:cNvSpPr/>
          <p:nvPr/>
        </p:nvSpPr>
        <p:spPr>
          <a:xfrm>
            <a:off x="919861" y="3091560"/>
            <a:ext cx="5696839" cy="19938"/>
          </a:xfrm>
          <a:custGeom>
            <a:avLst/>
            <a:gdLst>
              <a:gd name="connsiteX0" fmla="*/ 19685 w 5696839"/>
              <a:gd name="connsiteY0" fmla="*/ 11303 h 19938"/>
              <a:gd name="connsiteX1" fmla="*/ 5700395 w 5696839"/>
              <a:gd name="connsiteY1" fmla="*/ 11303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96839" h="19938">
                <a:moveTo>
                  <a:pt x="19685" y="11303"/>
                </a:moveTo>
                <a:lnTo>
                  <a:pt x="5700395" y="11303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0" name="Freeform 890"> 
				</p:cNvPr>
          <p:cNvSpPr/>
          <p:nvPr/>
        </p:nvSpPr>
        <p:spPr>
          <a:xfrm>
            <a:off x="919861" y="5212460"/>
            <a:ext cx="5696839" cy="19938"/>
          </a:xfrm>
          <a:custGeom>
            <a:avLst/>
            <a:gdLst>
              <a:gd name="connsiteX0" fmla="*/ 19685 w 5696839"/>
              <a:gd name="connsiteY0" fmla="*/ 7239 h 19938"/>
              <a:gd name="connsiteX1" fmla="*/ 5700395 w 5696839"/>
              <a:gd name="connsiteY1" fmla="*/ 7239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96839" h="19938">
                <a:moveTo>
                  <a:pt x="19685" y="7239"/>
                </a:moveTo>
                <a:lnTo>
                  <a:pt x="5700395" y="7239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1" name="Freeform 891"> 
				</p:cNvPr>
          <p:cNvSpPr/>
          <p:nvPr/>
        </p:nvSpPr>
        <p:spPr>
          <a:xfrm>
            <a:off x="919861" y="7003160"/>
            <a:ext cx="5696839" cy="19938"/>
          </a:xfrm>
          <a:custGeom>
            <a:avLst/>
            <a:gdLst>
              <a:gd name="connsiteX0" fmla="*/ 19685 w 5696839"/>
              <a:gd name="connsiteY0" fmla="*/ 7239 h 19938"/>
              <a:gd name="connsiteX1" fmla="*/ 5700395 w 5696839"/>
              <a:gd name="connsiteY1" fmla="*/ 7239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96839" h="19938">
                <a:moveTo>
                  <a:pt x="19685" y="7239"/>
                </a:moveTo>
                <a:lnTo>
                  <a:pt x="5700395" y="7239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2" name="Freeform 892"> 
				</p:cNvPr>
          <p:cNvSpPr/>
          <p:nvPr/>
        </p:nvSpPr>
        <p:spPr>
          <a:xfrm>
            <a:off x="919861" y="7485760"/>
            <a:ext cx="5696839" cy="19938"/>
          </a:xfrm>
          <a:custGeom>
            <a:avLst/>
            <a:gdLst>
              <a:gd name="connsiteX0" fmla="*/ 19685 w 5696839"/>
              <a:gd name="connsiteY0" fmla="*/ 13081 h 19938"/>
              <a:gd name="connsiteX1" fmla="*/ 5700395 w 5696839"/>
              <a:gd name="connsiteY1" fmla="*/ 13081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96839" h="19938">
                <a:moveTo>
                  <a:pt x="19685" y="13081"/>
                </a:moveTo>
                <a:lnTo>
                  <a:pt x="5700395" y="13081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3" name="Freeform 893"> 
				</p:cNvPr>
          <p:cNvSpPr/>
          <p:nvPr/>
        </p:nvSpPr>
        <p:spPr>
          <a:xfrm>
            <a:off x="919861" y="1084961"/>
            <a:ext cx="5696839" cy="19938"/>
          </a:xfrm>
          <a:custGeom>
            <a:avLst/>
            <a:gdLst>
              <a:gd name="connsiteX0" fmla="*/ 19685 w 5696839"/>
              <a:gd name="connsiteY0" fmla="*/ 13081 h 19938"/>
              <a:gd name="connsiteX1" fmla="*/ 5700395 w 5696839"/>
              <a:gd name="connsiteY1" fmla="*/ 13081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96839" h="19938">
                <a:moveTo>
                  <a:pt x="19685" y="13081"/>
                </a:moveTo>
                <a:lnTo>
                  <a:pt x="5700395" y="13081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4" name="Freeform 894"> 
				</p:cNvPr>
          <p:cNvSpPr/>
          <p:nvPr/>
        </p:nvSpPr>
        <p:spPr>
          <a:xfrm>
            <a:off x="1364361" y="9238360"/>
            <a:ext cx="4820539" cy="350138"/>
          </a:xfrm>
          <a:custGeom>
            <a:avLst/>
            <a:gdLst>
              <a:gd name="connsiteX0" fmla="*/ 8763 w 4820539"/>
              <a:gd name="connsiteY0" fmla="*/ 352932 h 350138"/>
              <a:gd name="connsiteX1" fmla="*/ 4822316 w 4820539"/>
              <a:gd name="connsiteY1" fmla="*/ 352932 h 350138"/>
              <a:gd name="connsiteX2" fmla="*/ 4822316 w 4820539"/>
              <a:gd name="connsiteY2" fmla="*/ 10032 h 350138"/>
              <a:gd name="connsiteX3" fmla="*/ 8763 w 4820539"/>
              <a:gd name="connsiteY3" fmla="*/ 10032 h 350138"/>
              <a:gd name="connsiteX4" fmla="*/ 8763 w 4820539"/>
              <a:gd name="connsiteY4" fmla="*/ 352932 h 350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0539" h="350138">
                <a:moveTo>
                  <a:pt x="8763" y="352932"/>
                </a:moveTo>
                <a:lnTo>
                  <a:pt x="4822316" y="352932"/>
                </a:lnTo>
                <a:lnTo>
                  <a:pt x="4822316" y="10032"/>
                </a:lnTo>
                <a:lnTo>
                  <a:pt x="8763" y="10032"/>
                </a:lnTo>
                <a:lnTo>
                  <a:pt x="8763" y="352932"/>
                </a:lnTo>
                <a:close/>
              </a:path>
            </a:pathLst>
          </a:custGeom>
          <a:solidFill>
            <a:srgbClr val="4360c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5" name="Freeform 895"> 
				</p:cNvPr>
          <p:cNvSpPr/>
          <p:nvPr/>
        </p:nvSpPr>
        <p:spPr>
          <a:xfrm>
            <a:off x="1351661" y="8082660"/>
            <a:ext cx="4833239" cy="19938"/>
          </a:xfrm>
          <a:custGeom>
            <a:avLst/>
            <a:gdLst>
              <a:gd name="connsiteX0" fmla="*/ 19177 w 4833239"/>
              <a:gd name="connsiteY0" fmla="*/ 11303 h 19938"/>
              <a:gd name="connsiteX1" fmla="*/ 4842636 w 4833239"/>
              <a:gd name="connsiteY1" fmla="*/ 11303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33239" h="19938">
                <a:moveTo>
                  <a:pt x="19177" y="11303"/>
                </a:moveTo>
                <a:lnTo>
                  <a:pt x="4842636" y="11303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6" name="Freeform 896"> 
				</p:cNvPr>
          <p:cNvSpPr/>
          <p:nvPr/>
        </p:nvSpPr>
        <p:spPr>
          <a:xfrm>
            <a:off x="1351661" y="8425560"/>
            <a:ext cx="4833239" cy="19938"/>
          </a:xfrm>
          <a:custGeom>
            <a:avLst/>
            <a:gdLst>
              <a:gd name="connsiteX0" fmla="*/ 19177 w 4833239"/>
              <a:gd name="connsiteY0" fmla="*/ 11303 h 19938"/>
              <a:gd name="connsiteX1" fmla="*/ 4842636 w 4833239"/>
              <a:gd name="connsiteY1" fmla="*/ 11303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33239" h="19938">
                <a:moveTo>
                  <a:pt x="19177" y="11303"/>
                </a:moveTo>
                <a:lnTo>
                  <a:pt x="4842636" y="11303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7" name="Freeform 897"> 
				</p:cNvPr>
          <p:cNvSpPr/>
          <p:nvPr/>
        </p:nvSpPr>
        <p:spPr>
          <a:xfrm>
            <a:off x="1351661" y="8082660"/>
            <a:ext cx="4833239" cy="19938"/>
          </a:xfrm>
          <a:custGeom>
            <a:avLst/>
            <a:gdLst>
              <a:gd name="connsiteX0" fmla="*/ 19177 w 4833239"/>
              <a:gd name="connsiteY0" fmla="*/ 11303 h 19938"/>
              <a:gd name="connsiteX1" fmla="*/ 4842636 w 4833239"/>
              <a:gd name="connsiteY1" fmla="*/ 11303 h 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33239" h="19938">
                <a:moveTo>
                  <a:pt x="19177" y="11303"/>
                </a:moveTo>
                <a:lnTo>
                  <a:pt x="4842636" y="11303"/>
                </a:lnTo>
              </a:path>
            </a:pathLst>
          </a:custGeom>
          <a:ln w="144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8" name="TextBox 898"/>
          <p:cNvSpPr txBox="1"/>
          <p:nvPr/>
        </p:nvSpPr>
        <p:spPr>
          <a:xfrm>
            <a:off x="1006602" y="1120898"/>
            <a:ext cx="1434448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200" spc="-189" b="1" dirty="0">
                <a:solidFill>
                  <a:srgbClr val="fefefe"/>
                </a:solidFill>
                <a:latin typeface="Malgun Gothic"/>
                <a:ea typeface="Malgun Gothic"/>
              </a:rPr>
              <a:t>NCS학습모듈</a:t>
            </a:r>
            <a:r>
              <a:rPr lang="en-US" altLang="zh-CN" sz="1200" spc="69" b="1" dirty="0">
                <a:solidFill>
                  <a:srgbClr val="fefefe"/>
                </a:solidFill>
                <a:latin typeface="Malgun Gothic"/>
                <a:cs typeface="Malgun Gothic"/>
              </a:rPr>
              <a:t> </a:t>
            </a:r>
            <a:r>
              <a:rPr lang="en-US" altLang="zh-CN" sz="1200" spc="-220" b="1" dirty="0">
                <a:solidFill>
                  <a:srgbClr val="fefefe"/>
                </a:solidFill>
                <a:latin typeface="Malgun Gothic"/>
                <a:ea typeface="Malgun Gothic"/>
              </a:rPr>
              <a:t>개발이력</a:t>
            </a:r>
          </a:p>
        </p:txBody>
      </p:sp>
      <p:sp>
        <p:nvSpPr>
          <p:cNvPr id="899" name="TextBox 899"/>
          <p:cNvSpPr txBox="1"/>
          <p:nvPr/>
        </p:nvSpPr>
        <p:spPr>
          <a:xfrm>
            <a:off x="1182624" y="1323514"/>
            <a:ext cx="1821699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697230" algn="l"/>
              </a:tabLst>
            </a:pPr>
            <a:r>
              <a:rPr lang="en-US" altLang="zh-CN" sz="1000" spc="-129" b="1" dirty="0">
                <a:solidFill>
                  <a:srgbClr val="5b5b5b"/>
                </a:solidFill>
                <a:latin typeface="Malgun Gothic"/>
                <a:ea typeface="Malgun Gothic"/>
              </a:rPr>
              <a:t>발행일	</a:t>
            </a:r>
            <a:r>
              <a:rPr lang="en-US" altLang="zh-CN" sz="1000" spc="-40" b="1" dirty="0">
                <a:solidFill>
                  <a:srgbClr val="333333"/>
                </a:solidFill>
                <a:latin typeface="Malgun Gothic"/>
                <a:ea typeface="Malgun Gothic"/>
              </a:rPr>
              <a:t>2015년</a:t>
            </a:r>
            <a:r>
              <a:rPr lang="en-US" altLang="zh-CN" sz="1000" spc="-25" b="1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44" b="1" dirty="0">
                <a:solidFill>
                  <a:srgbClr val="333333"/>
                </a:solidFill>
                <a:latin typeface="Malgun Gothic"/>
                <a:ea typeface="Malgun Gothic"/>
              </a:rPr>
              <a:t>12월</a:t>
            </a:r>
            <a:r>
              <a:rPr lang="en-US" altLang="zh-CN" sz="1000" spc="-30" b="1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44" b="1" dirty="0">
                <a:solidFill>
                  <a:srgbClr val="333333"/>
                </a:solidFill>
                <a:latin typeface="Malgun Gothic"/>
                <a:ea typeface="Malgun Gothic"/>
              </a:rPr>
              <a:t>31일</a:t>
            </a:r>
          </a:p>
        </p:txBody>
      </p:sp>
      <p:sp>
        <p:nvSpPr>
          <p:cNvPr id="900" name="TextBox 900"/>
          <p:cNvSpPr txBox="1"/>
          <p:nvPr/>
        </p:nvSpPr>
        <p:spPr>
          <a:xfrm>
            <a:off x="1127760" y="1486581"/>
            <a:ext cx="2454298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752094" algn="l"/>
              </a:tabLst>
            </a:pPr>
            <a:r>
              <a:rPr lang="en-US" altLang="zh-CN" sz="1000" spc="-129" b="1" dirty="0">
                <a:solidFill>
                  <a:srgbClr val="5b5b5b"/>
                </a:solidFill>
                <a:latin typeface="Malgun Gothic"/>
                <a:ea typeface="Malgun Gothic"/>
              </a:rPr>
              <a:t>세분류명	</a:t>
            </a:r>
            <a:r>
              <a:rPr lang="en-US" altLang="zh-CN" sz="1000" spc="-85" b="1" dirty="0">
                <a:solidFill>
                  <a:srgbClr val="333333"/>
                </a:solidFill>
                <a:latin typeface="Malgun Gothic"/>
                <a:ea typeface="Malgun Gothic"/>
              </a:rPr>
              <a:t>응용SW엔지니어링(20010202)</a:t>
            </a:r>
          </a:p>
        </p:txBody>
      </p:sp>
      <p:sp>
        <p:nvSpPr>
          <p:cNvPr id="901" name="TextBox 901"/>
          <p:cNvSpPr txBox="1"/>
          <p:nvPr/>
        </p:nvSpPr>
        <p:spPr>
          <a:xfrm>
            <a:off x="1127760" y="1648888"/>
            <a:ext cx="3334804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752094" algn="l"/>
              </a:tabLst>
            </a:pPr>
            <a:r>
              <a:rPr lang="en-US" altLang="zh-CN" sz="1000" spc="-129" b="1" dirty="0">
                <a:solidFill>
                  <a:srgbClr val="5b5b5b"/>
                </a:solidFill>
                <a:latin typeface="Malgun Gothic"/>
                <a:ea typeface="Malgun Gothic"/>
              </a:rPr>
              <a:t>개발기관	</a:t>
            </a:r>
            <a:r>
              <a:rPr lang="en-US" altLang="zh-CN" sz="1000" spc="-135" b="1" dirty="0">
                <a:solidFill>
                  <a:srgbClr val="333333"/>
                </a:solidFill>
                <a:latin typeface="Malgun Gothic"/>
                <a:ea typeface="Malgun Gothic"/>
              </a:rPr>
              <a:t>한국소프트웨어기술진흥협회,</a:t>
            </a:r>
            <a:r>
              <a:rPr lang="en-US" altLang="zh-CN" sz="1000" spc="-75" b="1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333333"/>
                </a:solidFill>
                <a:latin typeface="Malgun Gothic"/>
                <a:ea typeface="Malgun Gothic"/>
              </a:rPr>
              <a:t>한국직업능력개발원</a:t>
            </a:r>
          </a:p>
        </p:txBody>
      </p:sp>
      <p:sp>
        <p:nvSpPr>
          <p:cNvPr id="902" name="TextBox 902"/>
          <p:cNvSpPr txBox="1"/>
          <p:nvPr/>
        </p:nvSpPr>
        <p:spPr>
          <a:xfrm>
            <a:off x="1879854" y="1811955"/>
            <a:ext cx="3802202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2741675" algn="l"/>
              </a:tabLst>
            </a:pPr>
            <a:r>
              <a:rPr lang="en-US" altLang="zh-CN" sz="1000" spc="-125" b="1" dirty="0">
                <a:solidFill>
                  <a:srgbClr val="333333"/>
                </a:solidFill>
                <a:latin typeface="Malgun Gothic"/>
                <a:ea typeface="Malgun Gothic"/>
              </a:rPr>
              <a:t>강석진(이비스톰)*	</a:t>
            </a:r>
            <a:r>
              <a:rPr lang="en-US" altLang="zh-CN" sz="1000" spc="-144" b="1" dirty="0">
                <a:solidFill>
                  <a:srgbClr val="333333"/>
                </a:solidFill>
                <a:latin typeface="Malgun Gothic"/>
                <a:ea typeface="Malgun Gothic"/>
              </a:rPr>
              <a:t>김승현(경희대학교)</a:t>
            </a:r>
          </a:p>
        </p:txBody>
      </p:sp>
      <p:sp>
        <p:nvSpPr>
          <p:cNvPr id="903" name="TextBox 903"/>
          <p:cNvSpPr txBox="1"/>
          <p:nvPr/>
        </p:nvSpPr>
        <p:spPr>
          <a:xfrm>
            <a:off x="1879848" y="1975018"/>
            <a:ext cx="4123687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2741632" algn="l"/>
              </a:tabLst>
            </a:pPr>
            <a:r>
              <a:rPr lang="en-US" altLang="zh-CN" sz="1000" spc="-139" b="1" dirty="0">
                <a:solidFill>
                  <a:srgbClr val="333333"/>
                </a:solidFill>
                <a:latin typeface="Malgun Gothic"/>
                <a:ea typeface="Malgun Gothic"/>
              </a:rPr>
              <a:t>김보운(이화여자대학교)	</a:t>
            </a:r>
            <a:r>
              <a:rPr lang="en-US" altLang="zh-CN" sz="1000" spc="-144" b="1" dirty="0">
                <a:solidFill>
                  <a:srgbClr val="333333"/>
                </a:solidFill>
                <a:latin typeface="Malgun Gothic"/>
                <a:ea typeface="Malgun Gothic"/>
              </a:rPr>
              <a:t>엄기영(우리에프아이에스)</a:t>
            </a:r>
          </a:p>
        </p:txBody>
      </p:sp>
      <p:sp>
        <p:nvSpPr>
          <p:cNvPr id="904" name="TextBox 904"/>
          <p:cNvSpPr txBox="1"/>
          <p:nvPr/>
        </p:nvSpPr>
        <p:spPr>
          <a:xfrm>
            <a:off x="1182624" y="2381931"/>
            <a:ext cx="345409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34" b="1" dirty="0">
                <a:solidFill>
                  <a:srgbClr val="5b5b5b"/>
                </a:solidFill>
                <a:latin typeface="Malgun Gothic"/>
                <a:ea typeface="Malgun Gothic"/>
              </a:rPr>
              <a:t>집필진</a:t>
            </a:r>
          </a:p>
        </p:txBody>
      </p:sp>
      <p:sp>
        <p:nvSpPr>
          <p:cNvPr id="905" name="TextBox 905"/>
          <p:cNvSpPr txBox="1"/>
          <p:nvPr/>
        </p:nvSpPr>
        <p:spPr>
          <a:xfrm>
            <a:off x="1879848" y="2131999"/>
            <a:ext cx="915380" cy="4891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06666"/>
              </a:lnSpc>
            </a:pPr>
            <a:r>
              <a:rPr lang="en-US" altLang="zh-CN" sz="1000" spc="-40" b="1" dirty="0">
                <a:solidFill>
                  <a:srgbClr val="333333"/>
                </a:solidFill>
                <a:latin typeface="Malgun Gothic"/>
                <a:ea typeface="Malgun Gothic"/>
              </a:rPr>
              <a:t>김홍진(LG</a:t>
            </a:r>
            <a:r>
              <a:rPr lang="en-US" altLang="zh-CN" sz="1000" spc="-109" b="1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35" b="1" dirty="0">
                <a:solidFill>
                  <a:srgbClr val="333333"/>
                </a:solidFill>
                <a:latin typeface="Malgun Gothic"/>
                <a:ea typeface="Malgun Gothic"/>
              </a:rPr>
              <a:t>CNS)</a:t>
            </a:r>
            <a:r>
              <a:rPr lang="en-US" altLang="zh-CN" sz="1000" b="1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4" b="1" dirty="0">
                <a:solidFill>
                  <a:srgbClr val="333333"/>
                </a:solidFill>
                <a:latin typeface="Malgun Gothic"/>
                <a:ea typeface="Malgun Gothic"/>
              </a:rPr>
              <a:t>유은희</a:t>
            </a:r>
            <a:r>
              <a:rPr lang="en-US" altLang="zh-CN" sz="1000" b="1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br/>
            <a:r>
              <a:rPr lang="en-US" altLang="zh-CN" sz="1000" spc="-129" b="1" dirty="0">
                <a:solidFill>
                  <a:srgbClr val="333333"/>
                </a:solidFill>
                <a:latin typeface="Malgun Gothic"/>
                <a:ea typeface="Malgun Gothic"/>
              </a:rPr>
              <a:t>장현섭((</a:t>
            </a:r>
            <a:r>
              <a:rPr lang="en-US" altLang="zh-CN" sz="1000" spc="-125" b="1" dirty="0">
                <a:solidFill>
                  <a:srgbClr val="333333"/>
                </a:solidFill>
                <a:latin typeface="Malgun Gothic"/>
                <a:ea typeface="Malgun Gothic"/>
              </a:rPr>
              <a:t>주)커리텍)</a:t>
            </a:r>
          </a:p>
        </p:txBody>
      </p:sp>
      <p:sp>
        <p:nvSpPr>
          <p:cNvPr id="906" name="TextBox 906"/>
          <p:cNvSpPr txBox="1"/>
          <p:nvPr/>
        </p:nvSpPr>
        <p:spPr>
          <a:xfrm>
            <a:off x="3978402" y="2381931"/>
            <a:ext cx="345397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34" b="1" dirty="0">
                <a:solidFill>
                  <a:srgbClr val="5b5b5b"/>
                </a:solidFill>
                <a:latin typeface="Malgun Gothic"/>
                <a:ea typeface="Malgun Gothic"/>
              </a:rPr>
              <a:t>검토진</a:t>
            </a:r>
          </a:p>
        </p:txBody>
      </p:sp>
      <p:sp>
        <p:nvSpPr>
          <p:cNvPr id="907" name="TextBox 907"/>
          <p:cNvSpPr txBox="1"/>
          <p:nvPr/>
        </p:nvSpPr>
        <p:spPr>
          <a:xfrm>
            <a:off x="4621455" y="2131999"/>
            <a:ext cx="1094137" cy="4891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06666"/>
              </a:lnSpc>
            </a:pPr>
            <a:r>
              <a:rPr lang="en-US" altLang="zh-CN" sz="1000" spc="-130" b="1" dirty="0">
                <a:solidFill>
                  <a:srgbClr val="333333"/>
                </a:solidFill>
                <a:latin typeface="Malgun Gothic"/>
                <a:ea typeface="Malgun Gothic"/>
              </a:rPr>
              <a:t>장온순(한국</a:t>
            </a:r>
            <a:r>
              <a:rPr lang="en-US" altLang="zh-CN" sz="1000" spc="-120" b="1" dirty="0">
                <a:solidFill>
                  <a:srgbClr val="333333"/>
                </a:solidFill>
                <a:latin typeface="Malgun Gothic"/>
                <a:ea typeface="Malgun Gothic"/>
              </a:rPr>
              <a:t>IT컨설팅)</a:t>
            </a:r>
            <a:r>
              <a:rPr lang="en-US" altLang="zh-CN" sz="1000" b="1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333333"/>
                </a:solidFill>
                <a:latin typeface="Malgun Gothic"/>
                <a:ea typeface="Malgun Gothic"/>
              </a:rPr>
              <a:t>조상</a:t>
            </a:r>
            <a:r>
              <a:rPr lang="en-US" altLang="zh-CN" sz="1000" spc="-135" b="1" dirty="0">
                <a:solidFill>
                  <a:srgbClr val="333333"/>
                </a:solidFill>
                <a:latin typeface="Malgun Gothic"/>
                <a:ea typeface="Malgun Gothic"/>
              </a:rPr>
              <a:t>욱(세종대학교)</a:t>
            </a:r>
            <a:r>
              <a:rPr lang="en-US" altLang="zh-CN" sz="1000" b="1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br/>
            <a:r>
              <a:rPr lang="en-US" altLang="zh-CN" sz="1000" spc="-139" b="1" dirty="0">
                <a:solidFill>
                  <a:srgbClr val="333333"/>
                </a:solidFill>
                <a:latin typeface="Malgun Gothic"/>
                <a:ea typeface="Malgun Gothic"/>
              </a:rPr>
              <a:t>조성</a:t>
            </a:r>
            <a:r>
              <a:rPr lang="en-US" altLang="zh-CN" sz="1000" spc="-135" b="1" dirty="0">
                <a:solidFill>
                  <a:srgbClr val="333333"/>
                </a:solidFill>
                <a:latin typeface="Malgun Gothic"/>
                <a:ea typeface="Malgun Gothic"/>
              </a:rPr>
              <a:t>호(삼성카드)</a:t>
            </a:r>
          </a:p>
        </p:txBody>
      </p:sp>
      <p:sp>
        <p:nvSpPr>
          <p:cNvPr id="908" name="TextBox 908"/>
          <p:cNvSpPr txBox="1"/>
          <p:nvPr/>
        </p:nvSpPr>
        <p:spPr>
          <a:xfrm>
            <a:off x="1879848" y="2620438"/>
            <a:ext cx="883449" cy="4891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06666"/>
              </a:lnSpc>
            </a:pPr>
            <a:r>
              <a:rPr lang="en-US" altLang="zh-CN" sz="1000" spc="-90" b="1" dirty="0">
                <a:solidFill>
                  <a:srgbClr val="333333"/>
                </a:solidFill>
                <a:latin typeface="Malgun Gothic"/>
                <a:ea typeface="Malgun Gothic"/>
              </a:rPr>
              <a:t>주선태(</a:t>
            </a:r>
            <a:r>
              <a:rPr lang="en-US" altLang="zh-CN" sz="1000" spc="-85" b="1" dirty="0">
                <a:solidFill>
                  <a:srgbClr val="333333"/>
                </a:solidFill>
                <a:latin typeface="Malgun Gothic"/>
                <a:ea typeface="Malgun Gothic"/>
              </a:rPr>
              <a:t>T3Q)</a:t>
            </a:r>
            <a:r>
              <a:rPr lang="en-US" altLang="zh-CN" sz="1000" b="1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br/>
            <a:r>
              <a:rPr lang="en-US" altLang="zh-CN" sz="1000" spc="-144" b="1" dirty="0">
                <a:solidFill>
                  <a:srgbClr val="333333"/>
                </a:solidFill>
                <a:latin typeface="Malgun Gothic"/>
                <a:ea typeface="Malgun Gothic"/>
              </a:rPr>
              <a:t>진</a:t>
            </a:r>
            <a:r>
              <a:rPr lang="en-US" altLang="zh-CN" sz="1000" spc="-139" b="1" dirty="0">
                <a:solidFill>
                  <a:srgbClr val="333333"/>
                </a:solidFill>
                <a:latin typeface="Malgun Gothic"/>
                <a:ea typeface="Malgun Gothic"/>
              </a:rPr>
              <a:t>권기(이비스톰)</a:t>
            </a:r>
            <a:r>
              <a:rPr lang="en-US" altLang="zh-CN" sz="1000" b="1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9" b="1" dirty="0">
                <a:solidFill>
                  <a:srgbClr val="333333"/>
                </a:solidFill>
                <a:latin typeface="Malgun Gothic"/>
                <a:ea typeface="Malgun Gothic"/>
              </a:rPr>
              <a:t>최재준</a:t>
            </a:r>
          </a:p>
        </p:txBody>
      </p:sp>
      <p:sp>
        <p:nvSpPr>
          <p:cNvPr id="909" name="TextBox 909"/>
          <p:cNvSpPr txBox="1"/>
          <p:nvPr/>
        </p:nvSpPr>
        <p:spPr>
          <a:xfrm>
            <a:off x="5687567" y="2965776"/>
            <a:ext cx="878491" cy="1219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800" spc="-104" b="1" dirty="0">
                <a:solidFill>
                  <a:srgbClr val="333333"/>
                </a:solidFill>
                <a:latin typeface="Malgun Gothic"/>
                <a:ea typeface="Malgun Gothic"/>
              </a:rPr>
              <a:t>*표시는</a:t>
            </a:r>
            <a:r>
              <a:rPr lang="en-US" altLang="zh-CN" sz="800" spc="100" b="1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en-US" altLang="zh-CN" sz="800" spc="-120" b="1" dirty="0">
                <a:solidFill>
                  <a:srgbClr val="333333"/>
                </a:solidFill>
                <a:latin typeface="Malgun Gothic"/>
                <a:ea typeface="Malgun Gothic"/>
              </a:rPr>
              <a:t>대표집필자임</a:t>
            </a:r>
          </a:p>
        </p:txBody>
      </p:sp>
      <p:sp>
        <p:nvSpPr>
          <p:cNvPr id="910" name="TextBox 910"/>
          <p:cNvSpPr txBox="1"/>
          <p:nvPr/>
        </p:nvSpPr>
        <p:spPr>
          <a:xfrm>
            <a:off x="1182624" y="3114214"/>
            <a:ext cx="1821699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697230" algn="l"/>
              </a:tabLst>
            </a:pPr>
            <a:r>
              <a:rPr lang="en-US" altLang="zh-CN" sz="1000" spc="-129" b="1" dirty="0">
                <a:solidFill>
                  <a:srgbClr val="5b5b5b"/>
                </a:solidFill>
                <a:latin typeface="Malgun Gothic"/>
                <a:ea typeface="Malgun Gothic"/>
              </a:rPr>
              <a:t>발행일	</a:t>
            </a:r>
            <a:r>
              <a:rPr lang="en-US" altLang="zh-CN" sz="1000" spc="-40" b="1" dirty="0">
                <a:solidFill>
                  <a:srgbClr val="333333"/>
                </a:solidFill>
                <a:latin typeface="Malgun Gothic"/>
                <a:ea typeface="Malgun Gothic"/>
              </a:rPr>
              <a:t>2017년</a:t>
            </a:r>
            <a:r>
              <a:rPr lang="en-US" altLang="zh-CN" sz="1000" spc="-25" b="1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44" b="1" dirty="0">
                <a:solidFill>
                  <a:srgbClr val="333333"/>
                </a:solidFill>
                <a:latin typeface="Malgun Gothic"/>
                <a:ea typeface="Malgun Gothic"/>
              </a:rPr>
              <a:t>12월</a:t>
            </a:r>
            <a:r>
              <a:rPr lang="en-US" altLang="zh-CN" sz="1000" spc="-30" b="1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44" b="1" dirty="0">
                <a:solidFill>
                  <a:srgbClr val="333333"/>
                </a:solidFill>
                <a:latin typeface="Malgun Gothic"/>
                <a:ea typeface="Malgun Gothic"/>
              </a:rPr>
              <a:t>31일</a:t>
            </a:r>
          </a:p>
        </p:txBody>
      </p:sp>
      <p:sp>
        <p:nvSpPr>
          <p:cNvPr id="911" name="TextBox 911"/>
          <p:cNvSpPr txBox="1"/>
          <p:nvPr/>
        </p:nvSpPr>
        <p:spPr>
          <a:xfrm>
            <a:off x="1127760" y="3277282"/>
            <a:ext cx="2454298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752094" algn="l"/>
              </a:tabLst>
            </a:pPr>
            <a:r>
              <a:rPr lang="en-US" altLang="zh-CN" sz="1000" spc="-129" b="1" dirty="0">
                <a:solidFill>
                  <a:srgbClr val="5b5b5b"/>
                </a:solidFill>
                <a:latin typeface="Malgun Gothic"/>
                <a:ea typeface="Malgun Gothic"/>
              </a:rPr>
              <a:t>세분류명	</a:t>
            </a:r>
            <a:r>
              <a:rPr lang="en-US" altLang="zh-CN" sz="1000" spc="-85" b="1" dirty="0">
                <a:solidFill>
                  <a:srgbClr val="333333"/>
                </a:solidFill>
                <a:latin typeface="Malgun Gothic"/>
                <a:ea typeface="Malgun Gothic"/>
              </a:rPr>
              <a:t>응용SW엔지니어링(20010202)</a:t>
            </a:r>
          </a:p>
        </p:txBody>
      </p:sp>
      <p:sp>
        <p:nvSpPr>
          <p:cNvPr id="912" name="TextBox 912"/>
          <p:cNvSpPr txBox="1"/>
          <p:nvPr/>
        </p:nvSpPr>
        <p:spPr>
          <a:xfrm>
            <a:off x="1127760" y="3440350"/>
            <a:ext cx="3304599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752094" algn="l"/>
              </a:tabLst>
            </a:pPr>
            <a:r>
              <a:rPr lang="en-US" altLang="zh-CN" sz="1000" spc="-129" b="1" dirty="0">
                <a:solidFill>
                  <a:srgbClr val="5b5b5b"/>
                </a:solidFill>
                <a:latin typeface="Malgun Gothic"/>
                <a:ea typeface="Malgun Gothic"/>
              </a:rPr>
              <a:t>개발기관	</a:t>
            </a:r>
            <a:r>
              <a:rPr lang="en-US" altLang="zh-CN" sz="1000" spc="-125" b="1" dirty="0">
                <a:solidFill>
                  <a:srgbClr val="333333"/>
                </a:solidFill>
                <a:latin typeface="Malgun Gothic"/>
                <a:ea typeface="Malgun Gothic"/>
              </a:rPr>
              <a:t>(사)한국정보통신기술사협회,</a:t>
            </a:r>
            <a:r>
              <a:rPr lang="en-US" altLang="zh-CN" sz="1000" spc="-89" b="1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45" b="1" dirty="0">
                <a:solidFill>
                  <a:srgbClr val="333333"/>
                </a:solidFill>
                <a:latin typeface="Malgun Gothic"/>
                <a:ea typeface="Malgun Gothic"/>
              </a:rPr>
              <a:t>한국직업능력개발원</a:t>
            </a:r>
          </a:p>
        </p:txBody>
      </p:sp>
      <p:sp>
        <p:nvSpPr>
          <p:cNvPr id="913" name="TextBox 913"/>
          <p:cNvSpPr txBox="1"/>
          <p:nvPr/>
        </p:nvSpPr>
        <p:spPr>
          <a:xfrm>
            <a:off x="1879854" y="3602656"/>
            <a:ext cx="3912736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2741675" algn="l"/>
              </a:tabLst>
            </a:pPr>
            <a:r>
              <a:rPr lang="en-US" altLang="zh-CN" sz="1000" spc="-129" b="1" dirty="0">
                <a:solidFill>
                  <a:srgbClr val="333333"/>
                </a:solidFill>
                <a:latin typeface="Malgun Gothic"/>
                <a:ea typeface="Malgun Gothic"/>
              </a:rPr>
              <a:t>박미화(동국대학교)*	</a:t>
            </a:r>
            <a:r>
              <a:rPr lang="en-US" altLang="zh-CN" sz="1000" spc="-139" b="1" dirty="0">
                <a:solidFill>
                  <a:srgbClr val="333333"/>
                </a:solidFill>
                <a:latin typeface="Malgun Gothic"/>
                <a:ea typeface="Malgun Gothic"/>
              </a:rPr>
              <a:t>권순명(㈜씨에이에스)</a:t>
            </a:r>
          </a:p>
        </p:txBody>
      </p:sp>
      <p:sp>
        <p:nvSpPr>
          <p:cNvPr id="914" name="TextBox 914"/>
          <p:cNvSpPr txBox="1"/>
          <p:nvPr/>
        </p:nvSpPr>
        <p:spPr>
          <a:xfrm>
            <a:off x="1879848" y="3765718"/>
            <a:ext cx="4628866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2741682" algn="l"/>
              </a:tabLst>
            </a:pPr>
            <a:r>
              <a:rPr lang="en-US" altLang="zh-CN" sz="1000" spc="-125" b="1" dirty="0">
                <a:solidFill>
                  <a:srgbClr val="333333"/>
                </a:solidFill>
                <a:latin typeface="Malgun Gothic"/>
                <a:ea typeface="Malgun Gothic"/>
              </a:rPr>
              <a:t>김승환((주)캐롯아이)	</a:t>
            </a:r>
            <a:r>
              <a:rPr lang="en-US" altLang="zh-CN" sz="1000" spc="-139" b="1" dirty="0">
                <a:solidFill>
                  <a:srgbClr val="333333"/>
                </a:solidFill>
                <a:latin typeface="Malgun Gothic"/>
                <a:ea typeface="Malgun Gothic"/>
              </a:rPr>
              <a:t>김태형((사)한국정보통신기술사협회)</a:t>
            </a:r>
          </a:p>
        </p:txBody>
      </p:sp>
      <p:sp>
        <p:nvSpPr>
          <p:cNvPr id="915" name="TextBox 915"/>
          <p:cNvSpPr txBox="1"/>
          <p:nvPr/>
        </p:nvSpPr>
        <p:spPr>
          <a:xfrm>
            <a:off x="1879848" y="3928781"/>
            <a:ext cx="4016288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2741571" algn="l"/>
              </a:tabLst>
            </a:pPr>
            <a:r>
              <a:rPr lang="en-US" altLang="zh-CN" sz="1000" spc="-55" b="1" dirty="0">
                <a:solidFill>
                  <a:srgbClr val="333333"/>
                </a:solidFill>
                <a:latin typeface="Malgun Gothic"/>
                <a:ea typeface="Malgun Gothic"/>
              </a:rPr>
              <a:t>김원기(LG</a:t>
            </a:r>
            <a:r>
              <a:rPr lang="en-US" altLang="zh-CN" sz="1000" spc="-34" b="1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44" b="1" dirty="0">
                <a:solidFill>
                  <a:srgbClr val="333333"/>
                </a:solidFill>
                <a:latin typeface="Malgun Gothic"/>
                <a:ea typeface="Malgun Gothic"/>
              </a:rPr>
              <a:t>CNS)	</a:t>
            </a:r>
            <a:r>
              <a:rPr lang="en-US" altLang="zh-CN" sz="1000" spc="-144" b="1" dirty="0">
                <a:solidFill>
                  <a:srgbClr val="333333"/>
                </a:solidFill>
                <a:latin typeface="Malgun Gothic"/>
                <a:ea typeface="Malgun Gothic"/>
              </a:rPr>
              <a:t>양승화(라이나생명보험)</a:t>
            </a:r>
          </a:p>
        </p:txBody>
      </p:sp>
      <p:sp>
        <p:nvSpPr>
          <p:cNvPr id="916" name="TextBox 916"/>
          <p:cNvSpPr txBox="1"/>
          <p:nvPr/>
        </p:nvSpPr>
        <p:spPr>
          <a:xfrm>
            <a:off x="1182624" y="4335699"/>
            <a:ext cx="345409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34" b="1" dirty="0">
                <a:solidFill>
                  <a:srgbClr val="5b5b5b"/>
                </a:solidFill>
                <a:latin typeface="Malgun Gothic"/>
                <a:ea typeface="Malgun Gothic"/>
              </a:rPr>
              <a:t>집필진</a:t>
            </a:r>
          </a:p>
        </p:txBody>
      </p:sp>
      <p:sp>
        <p:nvSpPr>
          <p:cNvPr id="917" name="TextBox 917"/>
          <p:cNvSpPr txBox="1"/>
          <p:nvPr/>
        </p:nvSpPr>
        <p:spPr>
          <a:xfrm>
            <a:off x="1879848" y="4085749"/>
            <a:ext cx="1817693" cy="9776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06666"/>
              </a:lnSpc>
            </a:pPr>
            <a:r>
              <a:rPr lang="en-US" altLang="zh-CN" sz="1000" spc="-119" b="1" dirty="0">
                <a:solidFill>
                  <a:srgbClr val="333333"/>
                </a:solidFill>
                <a:latin typeface="Malgun Gothic"/>
                <a:ea typeface="Malgun Gothic"/>
              </a:rPr>
              <a:t>김종명(SM신용</a:t>
            </a:r>
            <a:r>
              <a:rPr lang="en-US" altLang="zh-CN" sz="1000" spc="-114" b="1" dirty="0">
                <a:solidFill>
                  <a:srgbClr val="333333"/>
                </a:solidFill>
                <a:latin typeface="Malgun Gothic"/>
                <a:ea typeface="Malgun Gothic"/>
              </a:rPr>
              <a:t>정보)</a:t>
            </a:r>
            <a:r>
              <a:rPr lang="en-US" altLang="zh-CN" sz="1000" b="1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br/>
            <a:r>
              <a:rPr lang="en-US" altLang="zh-CN" sz="1000" spc="-134" b="1" dirty="0">
                <a:solidFill>
                  <a:srgbClr val="333333"/>
                </a:solidFill>
                <a:latin typeface="Malgun Gothic"/>
                <a:ea typeface="Malgun Gothic"/>
              </a:rPr>
              <a:t>박현기(프리랜</a:t>
            </a:r>
            <a:r>
              <a:rPr lang="en-US" altLang="zh-CN" sz="1000" spc="-129" b="1" dirty="0">
                <a:solidFill>
                  <a:srgbClr val="333333"/>
                </a:solidFill>
                <a:latin typeface="Malgun Gothic"/>
                <a:ea typeface="Malgun Gothic"/>
              </a:rPr>
              <a:t>서)</a:t>
            </a:r>
            <a:r>
              <a:rPr lang="en-US" altLang="zh-CN" sz="1000" b="1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br/>
            <a:r>
              <a:rPr lang="en-US" altLang="zh-CN" sz="1000" spc="-139" b="1" dirty="0">
                <a:solidFill>
                  <a:srgbClr val="333333"/>
                </a:solidFill>
                <a:latin typeface="Malgun Gothic"/>
                <a:ea typeface="Malgun Gothic"/>
              </a:rPr>
              <a:t>유현주((사)한국정보통</a:t>
            </a:r>
            <a:r>
              <a:rPr lang="en-US" altLang="zh-CN" sz="1000" spc="-135" b="1" dirty="0">
                <a:solidFill>
                  <a:srgbClr val="333333"/>
                </a:solidFill>
                <a:latin typeface="Malgun Gothic"/>
                <a:ea typeface="Malgun Gothic"/>
              </a:rPr>
              <a:t>신기술사협회)</a:t>
            </a:r>
            <a:r>
              <a:rPr lang="en-US" altLang="zh-CN" sz="1000" b="1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29" b="1" dirty="0">
                <a:solidFill>
                  <a:srgbClr val="333333"/>
                </a:solidFill>
                <a:latin typeface="Malgun Gothic"/>
                <a:ea typeface="Malgun Gothic"/>
              </a:rPr>
              <a:t>이구성(한국아</a:t>
            </a:r>
            <a:r>
              <a:rPr lang="en-US" altLang="zh-CN" sz="1000" spc="-125" b="1" dirty="0">
                <a:solidFill>
                  <a:srgbClr val="333333"/>
                </a:solidFill>
                <a:latin typeface="Malgun Gothic"/>
                <a:ea typeface="Malgun Gothic"/>
              </a:rPr>
              <a:t>이씨티(주))</a:t>
            </a:r>
            <a:r>
              <a:rPr lang="en-US" altLang="zh-CN" sz="1000" b="1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br/>
            <a:r>
              <a:rPr lang="en-US" altLang="zh-CN" sz="1000" spc="-144" b="1" dirty="0">
                <a:solidFill>
                  <a:srgbClr val="333333"/>
                </a:solidFill>
                <a:latin typeface="Malgun Gothic"/>
                <a:ea typeface="Malgun Gothic"/>
              </a:rPr>
              <a:t>이숙희(서초문화</a:t>
            </a:r>
            <a:r>
              <a:rPr lang="en-US" altLang="zh-CN" sz="1000" spc="-139" b="1" dirty="0">
                <a:solidFill>
                  <a:srgbClr val="333333"/>
                </a:solidFill>
                <a:latin typeface="Malgun Gothic"/>
                <a:ea typeface="Malgun Gothic"/>
              </a:rPr>
              <a:t>예술정보학교)</a:t>
            </a:r>
            <a:r>
              <a:rPr lang="en-US" altLang="zh-CN" sz="1000" b="1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br/>
            <a:r>
              <a:rPr lang="en-US" altLang="zh-CN" sz="1000" spc="-129" b="1" dirty="0">
                <a:solidFill>
                  <a:srgbClr val="333333"/>
                </a:solidFill>
                <a:latin typeface="Malgun Gothic"/>
                <a:ea typeface="Malgun Gothic"/>
              </a:rPr>
              <a:t>최창선(한빛디엔에스(</a:t>
            </a:r>
            <a:r>
              <a:rPr lang="en-US" altLang="zh-CN" sz="1000" spc="-125" b="1" dirty="0">
                <a:solidFill>
                  <a:srgbClr val="333333"/>
                </a:solidFill>
                <a:latin typeface="Malgun Gothic"/>
                <a:ea typeface="Malgun Gothic"/>
              </a:rPr>
              <a:t>주))</a:t>
            </a:r>
          </a:p>
        </p:txBody>
      </p:sp>
      <p:sp>
        <p:nvSpPr>
          <p:cNvPr id="918" name="TextBox 918"/>
          <p:cNvSpPr txBox="1"/>
          <p:nvPr/>
        </p:nvSpPr>
        <p:spPr>
          <a:xfrm>
            <a:off x="3978402" y="4335699"/>
            <a:ext cx="345397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34" b="1" dirty="0">
                <a:solidFill>
                  <a:srgbClr val="5b5b5b"/>
                </a:solidFill>
                <a:latin typeface="Malgun Gothic"/>
                <a:ea typeface="Malgun Gothic"/>
              </a:rPr>
              <a:t>검토진</a:t>
            </a:r>
          </a:p>
        </p:txBody>
      </p:sp>
      <p:sp>
        <p:nvSpPr>
          <p:cNvPr id="919" name="TextBox 919"/>
          <p:cNvSpPr txBox="1"/>
          <p:nvPr/>
        </p:nvSpPr>
        <p:spPr>
          <a:xfrm>
            <a:off x="4621331" y="4091081"/>
            <a:ext cx="842831" cy="3154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34" b="1" dirty="0">
                <a:solidFill>
                  <a:srgbClr val="333333"/>
                </a:solidFill>
                <a:latin typeface="Malgun Gothic"/>
                <a:ea typeface="Malgun Gothic"/>
              </a:rPr>
              <a:t>이성화(시</a:t>
            </a:r>
            <a:r>
              <a:rPr lang="en-US" altLang="zh-CN" sz="1000" spc="-129" b="1" dirty="0">
                <a:solidFill>
                  <a:srgbClr val="333333"/>
                </a:solidFill>
                <a:latin typeface="Malgun Gothic"/>
                <a:ea typeface="Malgun Gothic"/>
              </a:rPr>
              <a:t>스원)</a:t>
            </a:r>
          </a:p>
          <a:p>
            <a:pPr marL="0">
              <a:lnSpc>
                <a:spcPct val="100000"/>
              </a:lnSpc>
            </a:pPr>
            <a:r>
              <a:rPr lang="en-US" altLang="zh-CN" sz="1000" spc="-134" b="1" dirty="0">
                <a:solidFill>
                  <a:srgbClr val="333333"/>
                </a:solidFill>
                <a:latin typeface="Malgun Gothic"/>
                <a:ea typeface="Malgun Gothic"/>
              </a:rPr>
              <a:t>황극인(</a:t>
            </a:r>
            <a:r>
              <a:rPr lang="en-US" altLang="zh-CN" sz="1000" spc="-129" b="1" dirty="0">
                <a:solidFill>
                  <a:srgbClr val="333333"/>
                </a:solidFill>
                <a:latin typeface="Malgun Gothic"/>
                <a:ea typeface="Malgun Gothic"/>
              </a:rPr>
              <a:t>㈜코스콤)</a:t>
            </a:r>
          </a:p>
        </p:txBody>
      </p:sp>
      <p:sp>
        <p:nvSpPr>
          <p:cNvPr id="920" name="TextBox 920"/>
          <p:cNvSpPr txBox="1"/>
          <p:nvPr/>
        </p:nvSpPr>
        <p:spPr>
          <a:xfrm>
            <a:off x="1879848" y="5067959"/>
            <a:ext cx="4800511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3807719" algn="l"/>
              </a:tabLst>
            </a:pPr>
            <a:r>
              <a:rPr lang="en-US" altLang="zh-CN" sz="1000" spc="-109" b="1" dirty="0">
                <a:solidFill>
                  <a:srgbClr val="333333"/>
                </a:solidFill>
                <a:latin typeface="Malgun Gothic"/>
                <a:ea typeface="Malgun Gothic"/>
              </a:rPr>
              <a:t>홍민표(한화S&amp;C)	</a:t>
            </a:r>
            <a:r>
              <a:rPr lang="en-US" altLang="zh-CN" sz="800" spc="-89" b="1" dirty="0">
                <a:solidFill>
                  <a:srgbClr val="333333"/>
                </a:solidFill>
                <a:latin typeface="Malgun Gothic"/>
                <a:ea typeface="Malgun Gothic"/>
              </a:rPr>
              <a:t>*표시는</a:t>
            </a:r>
            <a:r>
              <a:rPr lang="en-US" altLang="zh-CN" sz="800" spc="-44" b="1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en-US" altLang="zh-CN" sz="800" spc="-110" b="1" dirty="0">
                <a:solidFill>
                  <a:srgbClr val="333333"/>
                </a:solidFill>
                <a:latin typeface="Malgun Gothic"/>
                <a:ea typeface="Malgun Gothic"/>
              </a:rPr>
              <a:t>대표집필자임</a:t>
            </a:r>
          </a:p>
        </p:txBody>
      </p:sp>
      <p:sp>
        <p:nvSpPr>
          <p:cNvPr id="921" name="TextBox 921"/>
          <p:cNvSpPr txBox="1"/>
          <p:nvPr/>
        </p:nvSpPr>
        <p:spPr>
          <a:xfrm>
            <a:off x="1182624" y="5231049"/>
            <a:ext cx="1821699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697230" algn="l"/>
              </a:tabLst>
            </a:pPr>
            <a:r>
              <a:rPr lang="en-US" altLang="zh-CN" sz="1000" spc="-129" b="1" dirty="0">
                <a:solidFill>
                  <a:srgbClr val="5b5b5b"/>
                </a:solidFill>
                <a:latin typeface="Malgun Gothic"/>
                <a:ea typeface="Malgun Gothic"/>
              </a:rPr>
              <a:t>발행일	</a:t>
            </a:r>
            <a:r>
              <a:rPr lang="en-US" altLang="zh-CN" sz="1000" spc="-40" b="1" dirty="0">
                <a:solidFill>
                  <a:srgbClr val="333333"/>
                </a:solidFill>
                <a:latin typeface="Malgun Gothic"/>
                <a:ea typeface="Malgun Gothic"/>
              </a:rPr>
              <a:t>2018년</a:t>
            </a:r>
            <a:r>
              <a:rPr lang="en-US" altLang="zh-CN" sz="1000" spc="-25" b="1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44" b="1" dirty="0">
                <a:solidFill>
                  <a:srgbClr val="333333"/>
                </a:solidFill>
                <a:latin typeface="Malgun Gothic"/>
                <a:ea typeface="Malgun Gothic"/>
              </a:rPr>
              <a:t>12월</a:t>
            </a:r>
            <a:r>
              <a:rPr lang="en-US" altLang="zh-CN" sz="1000" spc="-30" b="1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44" b="1" dirty="0">
                <a:solidFill>
                  <a:srgbClr val="333333"/>
                </a:solidFill>
                <a:latin typeface="Malgun Gothic"/>
                <a:ea typeface="Malgun Gothic"/>
              </a:rPr>
              <a:t>31일</a:t>
            </a:r>
          </a:p>
        </p:txBody>
      </p:sp>
      <p:sp>
        <p:nvSpPr>
          <p:cNvPr id="922" name="TextBox 922"/>
          <p:cNvSpPr txBox="1"/>
          <p:nvPr/>
        </p:nvSpPr>
        <p:spPr>
          <a:xfrm>
            <a:off x="1072133" y="5394118"/>
            <a:ext cx="3124873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807720" algn="l"/>
              </a:tabLst>
            </a:pPr>
            <a:r>
              <a:rPr lang="en-US" altLang="zh-CN" sz="1000" spc="-129" b="1" dirty="0">
                <a:solidFill>
                  <a:srgbClr val="5b5b5b"/>
                </a:solidFill>
                <a:latin typeface="Malgun Gothic"/>
                <a:ea typeface="Malgun Gothic"/>
              </a:rPr>
              <a:t>학습모듈명	</a:t>
            </a:r>
            <a:r>
              <a:rPr lang="en-US" altLang="zh-CN" sz="1000" spc="-94" b="1" dirty="0">
                <a:solidFill>
                  <a:srgbClr val="333333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000" spc="-110" b="1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55" b="1" dirty="0">
                <a:solidFill>
                  <a:srgbClr val="333333"/>
                </a:solidFill>
                <a:latin typeface="Malgun Gothic"/>
                <a:ea typeface="Malgun Gothic"/>
              </a:rPr>
              <a:t>배포(LM2001020214_16v4)</a:t>
            </a:r>
          </a:p>
        </p:txBody>
      </p:sp>
      <p:sp>
        <p:nvSpPr>
          <p:cNvPr id="923" name="TextBox 923"/>
          <p:cNvSpPr txBox="1"/>
          <p:nvPr/>
        </p:nvSpPr>
        <p:spPr>
          <a:xfrm>
            <a:off x="1127760" y="5556424"/>
            <a:ext cx="3304599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752094" algn="l"/>
              </a:tabLst>
            </a:pPr>
            <a:r>
              <a:rPr lang="en-US" altLang="zh-CN" sz="1000" spc="-129" b="1" dirty="0">
                <a:solidFill>
                  <a:srgbClr val="5b5b5b"/>
                </a:solidFill>
                <a:latin typeface="Malgun Gothic"/>
                <a:ea typeface="Malgun Gothic"/>
              </a:rPr>
              <a:t>개발기관	</a:t>
            </a:r>
            <a:r>
              <a:rPr lang="en-US" altLang="zh-CN" sz="1000" spc="-125" b="1" dirty="0">
                <a:solidFill>
                  <a:srgbClr val="333333"/>
                </a:solidFill>
                <a:latin typeface="Malgun Gothic"/>
                <a:ea typeface="Malgun Gothic"/>
              </a:rPr>
              <a:t>(사)한국정보통신기술사협회,</a:t>
            </a:r>
            <a:r>
              <a:rPr lang="en-US" altLang="zh-CN" sz="1000" spc="-89" b="1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45" b="1" dirty="0">
                <a:solidFill>
                  <a:srgbClr val="333333"/>
                </a:solidFill>
                <a:latin typeface="Malgun Gothic"/>
                <a:ea typeface="Malgun Gothic"/>
              </a:rPr>
              <a:t>한국직업능력개발원</a:t>
            </a:r>
          </a:p>
        </p:txBody>
      </p:sp>
      <p:sp>
        <p:nvSpPr>
          <p:cNvPr id="924" name="TextBox 924"/>
          <p:cNvSpPr txBox="1"/>
          <p:nvPr/>
        </p:nvSpPr>
        <p:spPr>
          <a:xfrm>
            <a:off x="1879854" y="5719491"/>
            <a:ext cx="3802202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2741675" algn="l"/>
              </a:tabLst>
            </a:pPr>
            <a:r>
              <a:rPr lang="en-US" altLang="zh-CN" sz="1000" spc="-125" b="1" dirty="0">
                <a:solidFill>
                  <a:srgbClr val="333333"/>
                </a:solidFill>
                <a:latin typeface="Malgun Gothic"/>
                <a:ea typeface="Malgun Gothic"/>
              </a:rPr>
              <a:t>김광국(㈜코스콤)*	</a:t>
            </a:r>
            <a:r>
              <a:rPr lang="en-US" altLang="zh-CN" sz="1000" spc="-144" b="1" dirty="0">
                <a:solidFill>
                  <a:srgbClr val="333333"/>
                </a:solidFill>
                <a:latin typeface="Malgun Gothic"/>
                <a:ea typeface="Malgun Gothic"/>
              </a:rPr>
              <a:t>류갑상(동신대학교)</a:t>
            </a:r>
          </a:p>
        </p:txBody>
      </p:sp>
      <p:sp>
        <p:nvSpPr>
          <p:cNvPr id="925" name="TextBox 925"/>
          <p:cNvSpPr txBox="1"/>
          <p:nvPr/>
        </p:nvSpPr>
        <p:spPr>
          <a:xfrm>
            <a:off x="1879848" y="5882555"/>
            <a:ext cx="4123712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2741656" algn="l"/>
              </a:tabLst>
            </a:pPr>
            <a:r>
              <a:rPr lang="en-US" altLang="zh-CN" sz="1000" spc="-139" b="1" dirty="0">
                <a:solidFill>
                  <a:srgbClr val="333333"/>
                </a:solidFill>
                <a:latin typeface="Malgun Gothic"/>
                <a:ea typeface="Malgun Gothic"/>
              </a:rPr>
              <a:t>권기학(세종대학교)	</a:t>
            </a:r>
            <a:r>
              <a:rPr lang="en-US" altLang="zh-CN" sz="1000" spc="-144" b="1" dirty="0">
                <a:solidFill>
                  <a:srgbClr val="333333"/>
                </a:solidFill>
                <a:latin typeface="Malgun Gothic"/>
                <a:ea typeface="Malgun Gothic"/>
              </a:rPr>
              <a:t>엄기영(우리에프아이에스)</a:t>
            </a:r>
          </a:p>
        </p:txBody>
      </p:sp>
      <p:sp>
        <p:nvSpPr>
          <p:cNvPr id="926" name="TextBox 926"/>
          <p:cNvSpPr txBox="1"/>
          <p:nvPr/>
        </p:nvSpPr>
        <p:spPr>
          <a:xfrm>
            <a:off x="1182624" y="6289468"/>
            <a:ext cx="345409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34" b="1" dirty="0">
                <a:solidFill>
                  <a:srgbClr val="5b5b5b"/>
                </a:solidFill>
                <a:latin typeface="Malgun Gothic"/>
                <a:ea typeface="Malgun Gothic"/>
              </a:rPr>
              <a:t>집필진</a:t>
            </a:r>
          </a:p>
        </p:txBody>
      </p:sp>
      <p:sp>
        <p:nvSpPr>
          <p:cNvPr id="927" name="TextBox 927"/>
          <p:cNvSpPr txBox="1"/>
          <p:nvPr/>
        </p:nvSpPr>
        <p:spPr>
          <a:xfrm>
            <a:off x="1879848" y="6039523"/>
            <a:ext cx="1784320" cy="814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06666"/>
              </a:lnSpc>
            </a:pPr>
            <a:r>
              <a:rPr lang="en-US" altLang="zh-CN" sz="1000" spc="-134" b="1" dirty="0">
                <a:solidFill>
                  <a:srgbClr val="333333"/>
                </a:solidFill>
                <a:latin typeface="Malgun Gothic"/>
                <a:ea typeface="Malgun Gothic"/>
              </a:rPr>
              <a:t>김승환(㈜</a:t>
            </a:r>
            <a:r>
              <a:rPr lang="en-US" altLang="zh-CN" sz="1000" spc="-129" b="1" dirty="0">
                <a:solidFill>
                  <a:srgbClr val="333333"/>
                </a:solidFill>
                <a:latin typeface="Malgun Gothic"/>
                <a:ea typeface="Malgun Gothic"/>
              </a:rPr>
              <a:t>캐롯아이)</a:t>
            </a:r>
            <a:r>
              <a:rPr lang="en-US" altLang="zh-CN" sz="1000" b="1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br/>
            <a:r>
              <a:rPr lang="en-US" altLang="zh-CN" sz="1000" spc="-144" b="1" dirty="0">
                <a:solidFill>
                  <a:srgbClr val="333333"/>
                </a:solidFill>
                <a:latin typeface="Malgun Gothic"/>
                <a:ea typeface="Malgun Gothic"/>
              </a:rPr>
              <a:t>김유석(한국정보통신기</a:t>
            </a:r>
            <a:r>
              <a:rPr lang="en-US" altLang="zh-CN" sz="1000" spc="-139" b="1" dirty="0">
                <a:solidFill>
                  <a:srgbClr val="333333"/>
                </a:solidFill>
                <a:latin typeface="Malgun Gothic"/>
                <a:ea typeface="Malgun Gothic"/>
              </a:rPr>
              <a:t>술사협회)</a:t>
            </a:r>
            <a:r>
              <a:rPr lang="en-US" altLang="zh-CN" sz="1000" b="1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br/>
            <a:r>
              <a:rPr lang="en-US" altLang="zh-CN" sz="1000" spc="-139" b="1" dirty="0">
                <a:solidFill>
                  <a:srgbClr val="333333"/>
                </a:solidFill>
                <a:latin typeface="Malgun Gothic"/>
                <a:ea typeface="Malgun Gothic"/>
              </a:rPr>
              <a:t>문정기(교</a:t>
            </a:r>
            <a:r>
              <a:rPr lang="en-US" altLang="zh-CN" sz="1000" spc="-135" b="1" dirty="0">
                <a:solidFill>
                  <a:srgbClr val="333333"/>
                </a:solidFill>
                <a:latin typeface="Malgun Gothic"/>
                <a:ea typeface="Malgun Gothic"/>
              </a:rPr>
              <a:t>보정보통신)</a:t>
            </a:r>
            <a:r>
              <a:rPr lang="en-US" altLang="zh-CN" sz="1000" b="1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br/>
            <a:r>
              <a:rPr lang="en-US" altLang="zh-CN" sz="1000" spc="-114" b="1" dirty="0">
                <a:solidFill>
                  <a:srgbClr val="333333"/>
                </a:solidFill>
                <a:latin typeface="Malgun Gothic"/>
                <a:ea typeface="Malgun Gothic"/>
              </a:rPr>
              <a:t>박미화(동국대학교</a:t>
            </a:r>
            <a:r>
              <a:rPr lang="en-US" altLang="zh-CN" sz="1000" spc="-114" b="1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4" b="1" dirty="0">
                <a:solidFill>
                  <a:srgbClr val="333333"/>
                </a:solidFill>
                <a:latin typeface="Malgun Gothic"/>
                <a:ea typeface="Malgun Gothic"/>
              </a:rPr>
              <a:t>융합SW교육원)</a:t>
            </a:r>
            <a:r>
              <a:rPr lang="en-US" altLang="zh-CN" sz="1000" b="1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39" b="1" dirty="0">
                <a:solidFill>
                  <a:srgbClr val="333333"/>
                </a:solidFill>
                <a:latin typeface="Malgun Gothic"/>
                <a:ea typeface="Malgun Gothic"/>
              </a:rPr>
              <a:t>이주희(㈜유알피</a:t>
            </a:r>
            <a:r>
              <a:rPr lang="en-US" altLang="zh-CN" sz="1000" spc="-135" b="1" dirty="0">
                <a:solidFill>
                  <a:srgbClr val="333333"/>
                </a:solidFill>
                <a:latin typeface="Malgun Gothic"/>
                <a:ea typeface="Malgun Gothic"/>
              </a:rPr>
              <a:t>시스템)</a:t>
            </a:r>
          </a:p>
        </p:txBody>
      </p:sp>
      <p:sp>
        <p:nvSpPr>
          <p:cNvPr id="928" name="TextBox 928"/>
          <p:cNvSpPr txBox="1"/>
          <p:nvPr/>
        </p:nvSpPr>
        <p:spPr>
          <a:xfrm>
            <a:off x="3978402" y="6289468"/>
            <a:ext cx="345397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34" b="1" dirty="0">
                <a:solidFill>
                  <a:srgbClr val="5b5b5b"/>
                </a:solidFill>
                <a:latin typeface="Malgun Gothic"/>
                <a:ea typeface="Malgun Gothic"/>
              </a:rPr>
              <a:t>검토진</a:t>
            </a:r>
          </a:p>
        </p:txBody>
      </p:sp>
      <p:sp>
        <p:nvSpPr>
          <p:cNvPr id="929" name="TextBox 929"/>
          <p:cNvSpPr txBox="1"/>
          <p:nvPr/>
        </p:nvSpPr>
        <p:spPr>
          <a:xfrm>
            <a:off x="4621504" y="6044855"/>
            <a:ext cx="1375651" cy="3154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44" b="1" dirty="0">
                <a:solidFill>
                  <a:srgbClr val="333333"/>
                </a:solidFill>
                <a:latin typeface="Malgun Gothic"/>
                <a:ea typeface="Malgun Gothic"/>
              </a:rPr>
              <a:t>장성수(세명컴퓨</a:t>
            </a:r>
            <a:r>
              <a:rPr lang="en-US" altLang="zh-CN" sz="1000" spc="-139" b="1" dirty="0">
                <a:solidFill>
                  <a:srgbClr val="333333"/>
                </a:solidFill>
                <a:latin typeface="Malgun Gothic"/>
                <a:ea typeface="Malgun Gothic"/>
              </a:rPr>
              <a:t>터고등학교)</a:t>
            </a:r>
          </a:p>
          <a:p>
            <a:pPr marL="0">
              <a:lnSpc>
                <a:spcPct val="100000"/>
              </a:lnSpc>
            </a:pPr>
            <a:r>
              <a:rPr lang="en-US" altLang="zh-CN" sz="1000" spc="-139" b="1" dirty="0">
                <a:solidFill>
                  <a:srgbClr val="333333"/>
                </a:solidFill>
                <a:latin typeface="Malgun Gothic"/>
                <a:ea typeface="Malgun Gothic"/>
              </a:rPr>
              <a:t>장희수(㈜유알피</a:t>
            </a:r>
            <a:r>
              <a:rPr lang="en-US" altLang="zh-CN" sz="1000" spc="-135" b="1" dirty="0">
                <a:solidFill>
                  <a:srgbClr val="333333"/>
                </a:solidFill>
                <a:latin typeface="Malgun Gothic"/>
                <a:ea typeface="Malgun Gothic"/>
              </a:rPr>
              <a:t>시스템)</a:t>
            </a:r>
          </a:p>
        </p:txBody>
      </p:sp>
      <p:sp>
        <p:nvSpPr>
          <p:cNvPr id="930" name="TextBox 930"/>
          <p:cNvSpPr txBox="1"/>
          <p:nvPr/>
        </p:nvSpPr>
        <p:spPr>
          <a:xfrm>
            <a:off x="1879848" y="6859407"/>
            <a:ext cx="4800511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3807719" algn="l"/>
              </a:tabLst>
            </a:pPr>
            <a:r>
              <a:rPr lang="en-US" altLang="zh-CN" sz="1000" spc="-109" b="1" dirty="0">
                <a:solidFill>
                  <a:srgbClr val="333333"/>
                </a:solidFill>
                <a:latin typeface="Malgun Gothic"/>
                <a:ea typeface="Malgun Gothic"/>
              </a:rPr>
              <a:t>홍민표(한화S&amp;C)	</a:t>
            </a:r>
            <a:r>
              <a:rPr lang="en-US" altLang="zh-CN" sz="800" spc="-89" b="1" dirty="0">
                <a:solidFill>
                  <a:srgbClr val="333333"/>
                </a:solidFill>
                <a:latin typeface="Malgun Gothic"/>
                <a:ea typeface="Malgun Gothic"/>
              </a:rPr>
              <a:t>*표시는</a:t>
            </a:r>
            <a:r>
              <a:rPr lang="en-US" altLang="zh-CN" sz="800" spc="-44" b="1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en-US" altLang="zh-CN" sz="800" spc="-110" b="1" dirty="0">
                <a:solidFill>
                  <a:srgbClr val="333333"/>
                </a:solidFill>
                <a:latin typeface="Malgun Gothic"/>
                <a:ea typeface="Malgun Gothic"/>
              </a:rPr>
              <a:t>대표집필자임</a:t>
            </a:r>
          </a:p>
        </p:txBody>
      </p:sp>
      <p:sp>
        <p:nvSpPr>
          <p:cNvPr id="931" name="TextBox 931"/>
          <p:cNvSpPr txBox="1"/>
          <p:nvPr/>
        </p:nvSpPr>
        <p:spPr>
          <a:xfrm>
            <a:off x="1182624" y="7021749"/>
            <a:ext cx="1821699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697230" algn="l"/>
              </a:tabLst>
            </a:pPr>
            <a:r>
              <a:rPr lang="en-US" altLang="zh-CN" sz="1000" spc="-129" b="1" dirty="0">
                <a:solidFill>
                  <a:srgbClr val="5b5b5b"/>
                </a:solidFill>
                <a:latin typeface="Malgun Gothic"/>
                <a:ea typeface="Malgun Gothic"/>
              </a:rPr>
              <a:t>발행일	</a:t>
            </a:r>
            <a:r>
              <a:rPr lang="en-US" altLang="zh-CN" sz="1000" spc="-40" b="1" dirty="0">
                <a:solidFill>
                  <a:srgbClr val="333333"/>
                </a:solidFill>
                <a:latin typeface="Malgun Gothic"/>
                <a:ea typeface="Malgun Gothic"/>
              </a:rPr>
              <a:t>2021년</a:t>
            </a:r>
            <a:r>
              <a:rPr lang="en-US" altLang="zh-CN" sz="1000" spc="-25" b="1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44" b="1" dirty="0">
                <a:solidFill>
                  <a:srgbClr val="333333"/>
                </a:solidFill>
                <a:latin typeface="Malgun Gothic"/>
                <a:ea typeface="Malgun Gothic"/>
              </a:rPr>
              <a:t>12월</a:t>
            </a:r>
            <a:r>
              <a:rPr lang="en-US" altLang="zh-CN" sz="1000" spc="-30" b="1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44" b="1" dirty="0">
                <a:solidFill>
                  <a:srgbClr val="333333"/>
                </a:solidFill>
                <a:latin typeface="Malgun Gothic"/>
                <a:ea typeface="Malgun Gothic"/>
              </a:rPr>
              <a:t>31일</a:t>
            </a:r>
          </a:p>
        </p:txBody>
      </p:sp>
      <p:sp>
        <p:nvSpPr>
          <p:cNvPr id="932" name="TextBox 932"/>
          <p:cNvSpPr txBox="1"/>
          <p:nvPr/>
        </p:nvSpPr>
        <p:spPr>
          <a:xfrm>
            <a:off x="1072133" y="7184817"/>
            <a:ext cx="3124873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807720" algn="l"/>
              </a:tabLst>
            </a:pPr>
            <a:r>
              <a:rPr lang="en-US" altLang="zh-CN" sz="1000" spc="-129" b="1" dirty="0">
                <a:solidFill>
                  <a:srgbClr val="5b5b5b"/>
                </a:solidFill>
                <a:latin typeface="Malgun Gothic"/>
                <a:ea typeface="Malgun Gothic"/>
              </a:rPr>
              <a:t>학습모듈명	</a:t>
            </a:r>
            <a:r>
              <a:rPr lang="en-US" altLang="zh-CN" sz="1000" spc="-94" b="1" dirty="0">
                <a:solidFill>
                  <a:srgbClr val="333333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000" spc="-110" b="1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55" b="1" dirty="0">
                <a:solidFill>
                  <a:srgbClr val="333333"/>
                </a:solidFill>
                <a:latin typeface="Malgun Gothic"/>
                <a:ea typeface="Malgun Gothic"/>
              </a:rPr>
              <a:t>배포(LM2001020214_19v5)</a:t>
            </a:r>
          </a:p>
        </p:txBody>
      </p:sp>
      <p:sp>
        <p:nvSpPr>
          <p:cNvPr id="933" name="TextBox 933"/>
          <p:cNvSpPr txBox="1"/>
          <p:nvPr/>
        </p:nvSpPr>
        <p:spPr>
          <a:xfrm>
            <a:off x="1127760" y="7347886"/>
            <a:ext cx="570204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34" b="1" dirty="0">
                <a:solidFill>
                  <a:srgbClr val="5b5b5b"/>
                </a:solidFill>
                <a:latin typeface="Malgun Gothic"/>
                <a:ea typeface="Malgun Gothic"/>
              </a:rPr>
              <a:t>개</a:t>
            </a:r>
            <a:r>
              <a:rPr lang="en-US" altLang="zh-CN" sz="1000" spc="-129" b="1" dirty="0">
                <a:solidFill>
                  <a:srgbClr val="5b5b5b"/>
                </a:solidFill>
                <a:latin typeface="Malgun Gothic"/>
                <a:ea typeface="Malgun Gothic"/>
              </a:rPr>
              <a:t>발기관</a:t>
            </a:r>
          </a:p>
        </p:txBody>
      </p:sp>
      <p:sp>
        <p:nvSpPr>
          <p:cNvPr id="934" name="TextBox 934"/>
          <p:cNvSpPr txBox="1"/>
          <p:nvPr/>
        </p:nvSpPr>
        <p:spPr>
          <a:xfrm>
            <a:off x="1879854" y="7347886"/>
            <a:ext cx="3424246" cy="18478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34" b="1" dirty="0">
                <a:solidFill>
                  <a:srgbClr val="333333"/>
                </a:solidFill>
                <a:latin typeface="Malgun Gothic"/>
                <a:ea typeface="Malgun Gothic"/>
              </a:rPr>
              <a:t>(사)한국정보통신기술사협회(개발책임자:</a:t>
            </a:r>
            <a:r>
              <a:rPr lang="en-US" altLang="zh-CN" sz="1000" spc="-60" b="1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00" b="1" dirty="0">
                <a:solidFill>
                  <a:srgbClr val="333333"/>
                </a:solidFill>
                <a:latin typeface="Malgun Gothic"/>
                <a:ea typeface="Malgun Gothic"/>
              </a:rPr>
              <a:t>온기현),</a:t>
            </a:r>
            <a:r>
              <a:rPr lang="en-US" altLang="zh-CN" sz="1000" spc="-65" b="1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spc="-150" b="1" dirty="0">
                <a:solidFill>
                  <a:srgbClr val="333333"/>
                </a:solidFill>
                <a:latin typeface="Malgun Gothic"/>
                <a:ea typeface="Malgun Gothic"/>
              </a:rPr>
              <a:t>한국직업능력연구원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05"/>
              </a:lnSpc>
            </a:pPr>
            <a:endParaRPr lang="en-US" dirty="0" smtClean="0"/>
          </a:p>
          <a:p>
            <a:pPr marL="0" indent="457961">
              <a:lnSpc>
                <a:spcPct val="100000"/>
              </a:lnSpc>
            </a:pPr>
            <a:r>
              <a:rPr lang="en-US" altLang="zh-CN" sz="1300" spc="-94" b="1" dirty="0">
                <a:solidFill>
                  <a:srgbClr val="000000"/>
                </a:solidFill>
                <a:latin typeface="Malgun Gothic"/>
                <a:ea typeface="Malgun Gothic"/>
              </a:rPr>
              <a:t>애플리케이션</a:t>
            </a:r>
            <a:r>
              <a:rPr lang="en-US" altLang="zh-CN" sz="1300" spc="234" b="1" dirty="0">
                <a:solidFill>
                  <a:srgbClr val="000000"/>
                </a:solidFill>
                <a:latin typeface="Malgun Gothic"/>
                <a:cs typeface="Malgun Gothic"/>
              </a:rPr>
              <a:t> </a:t>
            </a:r>
            <a:r>
              <a:rPr lang="en-US" altLang="zh-CN" sz="1300" spc="-60" b="1" dirty="0">
                <a:solidFill>
                  <a:srgbClr val="000000"/>
                </a:solidFill>
                <a:latin typeface="Malgun Gothic"/>
                <a:ea typeface="Malgun Gothic"/>
              </a:rPr>
              <a:t>배포(LM2001020214_19v5)</a:t>
            </a:r>
          </a:p>
          <a:p>
            <a:pPr>
              <a:lnSpc>
                <a:spcPts val="1014"/>
              </a:lnSpc>
            </a:pPr>
            <a:endParaRPr lang="en-US" dirty="0" smtClean="0"/>
          </a:p>
          <a:p>
            <a:pPr marL="0" indent="133350">
              <a:lnSpc>
                <a:spcPct val="100000"/>
              </a:lnSpc>
              <a:tabLst>
                <a:tab pos="1340357" algn="l"/>
              </a:tabLst>
            </a:pP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저작권자	</a:t>
            </a:r>
            <a:r>
              <a:rPr lang="en-US" altLang="zh-CN" sz="1000" spc="-169" b="1" dirty="0">
                <a:solidFill>
                  <a:srgbClr val="333333"/>
                </a:solidFill>
                <a:latin typeface="Malgun Gothic"/>
                <a:ea typeface="Malgun Gothic"/>
              </a:rPr>
              <a:t>교육부</a:t>
            </a:r>
          </a:p>
          <a:p>
            <a:pPr>
              <a:lnSpc>
                <a:spcPts val="930"/>
              </a:lnSpc>
            </a:pPr>
            <a:endParaRPr lang="en-US" dirty="0" smtClean="0"/>
          </a:p>
          <a:p>
            <a:pPr marL="0" indent="133350">
              <a:lnSpc>
                <a:spcPct val="100000"/>
              </a:lnSpc>
              <a:tabLst>
                <a:tab pos="1340357" algn="l"/>
              </a:tabLst>
            </a:pP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연구기관	</a:t>
            </a:r>
            <a:r>
              <a:rPr lang="en-US" altLang="zh-CN" sz="1000" spc="-164" b="1" dirty="0">
                <a:solidFill>
                  <a:srgbClr val="333333"/>
                </a:solidFill>
                <a:latin typeface="Malgun Gothic"/>
                <a:ea typeface="Malgun Gothic"/>
              </a:rPr>
              <a:t>한국직업능력연구원</a:t>
            </a:r>
          </a:p>
          <a:p>
            <a:pPr>
              <a:lnSpc>
                <a:spcPts val="930"/>
              </a:lnSpc>
            </a:pPr>
            <a:endParaRPr lang="en-US" dirty="0" smtClean="0"/>
          </a:p>
          <a:p>
            <a:pPr marL="0" indent="188975">
              <a:lnSpc>
                <a:spcPct val="100000"/>
              </a:lnSpc>
              <a:tabLst>
                <a:tab pos="1340357" algn="l"/>
              </a:tabLst>
            </a:pPr>
            <a:r>
              <a:rPr lang="en-US" altLang="zh-CN" sz="1000" spc="-129" b="1" dirty="0">
                <a:solidFill>
                  <a:srgbClr val="000000"/>
                </a:solidFill>
                <a:latin typeface="Malgun Gothic"/>
                <a:ea typeface="Malgun Gothic"/>
              </a:rPr>
              <a:t>발행일	</a:t>
            </a:r>
            <a:r>
              <a:rPr lang="en-US" altLang="zh-CN" sz="1000" b="1" dirty="0">
                <a:solidFill>
                  <a:srgbClr val="333333"/>
                </a:solidFill>
                <a:latin typeface="Malgun Gothic"/>
                <a:ea typeface="Malgun Gothic"/>
              </a:rPr>
              <a:t>2021.</a:t>
            </a:r>
            <a:r>
              <a:rPr lang="en-US" altLang="zh-CN" sz="1000" b="1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b="1" dirty="0">
                <a:solidFill>
                  <a:srgbClr val="333333"/>
                </a:solidFill>
                <a:latin typeface="Malgun Gothic"/>
                <a:ea typeface="Malgun Gothic"/>
              </a:rPr>
              <a:t>12.</a:t>
            </a:r>
            <a:r>
              <a:rPr lang="en-US" altLang="zh-CN" sz="1000" spc="15" b="1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en-US" altLang="zh-CN" sz="1000" b="1" dirty="0">
                <a:solidFill>
                  <a:srgbClr val="333333"/>
                </a:solidFill>
                <a:latin typeface="Malgun Gothic"/>
                <a:ea typeface="Malgun Gothic"/>
              </a:rPr>
              <a:t>31.</a:t>
            </a:r>
          </a:p>
        </p:txBody>
      </p:sp>
      <p:sp>
        <p:nvSpPr>
          <p:cNvPr id="935" name="TextBox 935"/>
          <p:cNvSpPr txBox="1"/>
          <p:nvPr/>
        </p:nvSpPr>
        <p:spPr>
          <a:xfrm>
            <a:off x="1437894" y="9282679"/>
            <a:ext cx="4666914" cy="2857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900" spc="-40" b="1" dirty="0">
                <a:solidFill>
                  <a:srgbClr val="fefefe"/>
                </a:solidFill>
                <a:latin typeface="Malgun Gothic"/>
                <a:ea typeface="Malgun Gothic"/>
              </a:rPr>
              <a:t>※</a:t>
            </a:r>
            <a:r>
              <a:rPr lang="en-US" altLang="zh-CN" sz="900" spc="-15" b="1" dirty="0">
                <a:solidFill>
                  <a:srgbClr val="fefefe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50" b="1" dirty="0">
                <a:solidFill>
                  <a:srgbClr val="fefefe"/>
                </a:solidFill>
                <a:latin typeface="Malgun Gothic"/>
                <a:ea typeface="Malgun Gothic"/>
              </a:rPr>
              <a:t>이</a:t>
            </a:r>
            <a:r>
              <a:rPr lang="en-US" altLang="zh-CN" sz="900" spc="-20" b="1" dirty="0">
                <a:solidFill>
                  <a:srgbClr val="fefefe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50" b="1" dirty="0">
                <a:solidFill>
                  <a:srgbClr val="fefefe"/>
                </a:solidFill>
                <a:latin typeface="Malgun Gothic"/>
                <a:ea typeface="Malgun Gothic"/>
              </a:rPr>
              <a:t>학습모듈은</a:t>
            </a:r>
            <a:r>
              <a:rPr lang="en-US" altLang="zh-CN" sz="900" spc="-20" b="1" dirty="0">
                <a:solidFill>
                  <a:srgbClr val="fefefe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55" b="1" dirty="0">
                <a:solidFill>
                  <a:srgbClr val="fefefe"/>
                </a:solidFill>
                <a:latin typeface="Malgun Gothic"/>
                <a:ea typeface="Malgun Gothic"/>
              </a:rPr>
              <a:t>자격기본법</a:t>
            </a:r>
            <a:r>
              <a:rPr lang="en-US" altLang="zh-CN" sz="900" spc="-20" b="1" dirty="0">
                <a:solidFill>
                  <a:srgbClr val="fefefe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40" b="1" dirty="0">
                <a:solidFill>
                  <a:srgbClr val="fefefe"/>
                </a:solidFill>
                <a:latin typeface="Malgun Gothic"/>
                <a:ea typeface="Malgun Gothic"/>
              </a:rPr>
              <a:t>시행령(제8조</a:t>
            </a:r>
            <a:r>
              <a:rPr lang="en-US" altLang="zh-CN" sz="900" spc="-15" b="1" dirty="0">
                <a:solidFill>
                  <a:srgbClr val="fefefe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55" b="1" dirty="0">
                <a:solidFill>
                  <a:srgbClr val="fefefe"/>
                </a:solidFill>
                <a:latin typeface="Malgun Gothic"/>
                <a:ea typeface="Malgun Gothic"/>
              </a:rPr>
              <a:t>국가직무능력표준의</a:t>
            </a:r>
            <a:r>
              <a:rPr lang="en-US" altLang="zh-CN" sz="900" spc="-20" b="1" dirty="0">
                <a:solidFill>
                  <a:srgbClr val="fefefe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40" b="1" dirty="0">
                <a:solidFill>
                  <a:srgbClr val="fefefe"/>
                </a:solidFill>
                <a:latin typeface="Malgun Gothic"/>
                <a:ea typeface="Malgun Gothic"/>
              </a:rPr>
              <a:t>활용)에</a:t>
            </a:r>
            <a:r>
              <a:rPr lang="en-US" altLang="zh-CN" sz="900" spc="-20" b="1" dirty="0">
                <a:solidFill>
                  <a:srgbClr val="fefefe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50" b="1" dirty="0">
                <a:solidFill>
                  <a:srgbClr val="fefefe"/>
                </a:solidFill>
                <a:latin typeface="Malgun Gothic"/>
                <a:ea typeface="Malgun Gothic"/>
              </a:rPr>
              <a:t>의거하여</a:t>
            </a:r>
            <a:r>
              <a:rPr lang="en-US" altLang="zh-CN" sz="900" spc="-25" b="1" dirty="0">
                <a:solidFill>
                  <a:srgbClr val="fefefe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44" b="1" dirty="0">
                <a:solidFill>
                  <a:srgbClr val="fefefe"/>
                </a:solidFill>
                <a:latin typeface="Malgun Gothic"/>
                <a:ea typeface="Malgun Gothic"/>
              </a:rPr>
              <a:t>개발하였으며,</a:t>
            </a:r>
          </a:p>
          <a:p>
            <a:pPr marL="0" indent="163072">
              <a:lnSpc>
                <a:spcPct val="100000"/>
              </a:lnSpc>
            </a:pPr>
            <a:r>
              <a:rPr lang="en-US" altLang="zh-CN" sz="900" spc="-20" b="1" dirty="0">
                <a:solidFill>
                  <a:srgbClr val="fefefe"/>
                </a:solidFill>
                <a:latin typeface="Malgun Gothic"/>
                <a:ea typeface="Malgun Gothic"/>
              </a:rPr>
              <a:t>NCS통합포털사이트(http://www.ncs.go.kr)에서</a:t>
            </a:r>
            <a:r>
              <a:rPr lang="en-US" altLang="zh-CN" sz="900" spc="-10" b="1" dirty="0">
                <a:solidFill>
                  <a:srgbClr val="fefefe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25" b="1" dirty="0">
                <a:solidFill>
                  <a:srgbClr val="fefefe"/>
                </a:solidFill>
                <a:latin typeface="Malgun Gothic"/>
                <a:ea typeface="Malgun Gothic"/>
              </a:rPr>
              <a:t>다운로드</a:t>
            </a:r>
            <a:r>
              <a:rPr lang="en-US" altLang="zh-CN" sz="900" spc="-10" b="1" dirty="0">
                <a:solidFill>
                  <a:srgbClr val="fefefe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25" b="1" dirty="0">
                <a:solidFill>
                  <a:srgbClr val="fefefe"/>
                </a:solidFill>
                <a:latin typeface="Malgun Gothic"/>
                <a:ea typeface="Malgun Gothic"/>
              </a:rPr>
              <a:t>할</a:t>
            </a:r>
            <a:r>
              <a:rPr lang="en-US" altLang="zh-CN" sz="900" spc="-10" b="1" dirty="0">
                <a:solidFill>
                  <a:srgbClr val="fefefe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30" b="1" dirty="0">
                <a:solidFill>
                  <a:srgbClr val="fefefe"/>
                </a:solidFill>
                <a:latin typeface="Malgun Gothic"/>
                <a:ea typeface="Malgun Gothic"/>
              </a:rPr>
              <a:t>수</a:t>
            </a:r>
            <a:r>
              <a:rPr lang="en-US" altLang="zh-CN" sz="900" spc="-20" b="1" dirty="0">
                <a:solidFill>
                  <a:srgbClr val="fefefe"/>
                </a:solidFill>
                <a:latin typeface="Malgun Gothic"/>
                <a:cs typeface="Malgun Gothic"/>
              </a:rPr>
              <a:t> </a:t>
            </a:r>
            <a:r>
              <a:rPr lang="en-US" altLang="zh-CN" sz="900" spc="-25" b="1" dirty="0">
                <a:solidFill>
                  <a:srgbClr val="fefefe"/>
                </a:solidFill>
                <a:latin typeface="Malgun Gothic"/>
                <a:ea typeface="Malgun Gothic"/>
              </a:rPr>
              <a:t>있습니다.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7" name="Picture 937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659" cy="106984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6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659" cy="106984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/>
  <cp:revision>1</cp:revision>
  <dcterms:created xsi:type="dcterms:W3CDTF">2011-01-21T15:00:27Z</dcterms:created>
  <dcterms:modified xsi:type="dcterms:W3CDTF">2011-01-21T15:01:14Z</dcterms:modified>
</cp:coreProperties>
</file>